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6" r:id="rId3"/>
    <p:sldId id="354" r:id="rId4"/>
    <p:sldId id="413" r:id="rId5"/>
    <p:sldId id="364" r:id="rId6"/>
    <p:sldId id="365" r:id="rId7"/>
    <p:sldId id="370" r:id="rId8"/>
    <p:sldId id="369" r:id="rId9"/>
    <p:sldId id="371" r:id="rId10"/>
    <p:sldId id="372" r:id="rId11"/>
    <p:sldId id="374" r:id="rId12"/>
    <p:sldId id="376" r:id="rId13"/>
    <p:sldId id="366" r:id="rId14"/>
    <p:sldId id="355" r:id="rId15"/>
    <p:sldId id="367" r:id="rId16"/>
    <p:sldId id="361" r:id="rId17"/>
    <p:sldId id="362" r:id="rId18"/>
    <p:sldId id="368" r:id="rId19"/>
    <p:sldId id="357" r:id="rId20"/>
    <p:sldId id="358" r:id="rId21"/>
    <p:sldId id="373" r:id="rId22"/>
    <p:sldId id="359" r:id="rId23"/>
    <p:sldId id="375" r:id="rId24"/>
    <p:sldId id="360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40" r:id="rId33"/>
    <p:sldId id="441" r:id="rId34"/>
    <p:sldId id="439" r:id="rId35"/>
    <p:sldId id="442" r:id="rId36"/>
    <p:sldId id="324" r:id="rId37"/>
    <p:sldId id="328" r:id="rId38"/>
    <p:sldId id="352" r:id="rId39"/>
    <p:sldId id="353" r:id="rId40"/>
    <p:sldId id="377" r:id="rId41"/>
    <p:sldId id="378" r:id="rId42"/>
    <p:sldId id="379" r:id="rId43"/>
    <p:sldId id="380" r:id="rId44"/>
    <p:sldId id="329" r:id="rId45"/>
    <p:sldId id="384" r:id="rId46"/>
    <p:sldId id="330" r:id="rId47"/>
    <p:sldId id="385" r:id="rId48"/>
    <p:sldId id="386" r:id="rId49"/>
    <p:sldId id="391" r:id="rId50"/>
    <p:sldId id="388" r:id="rId51"/>
    <p:sldId id="394" r:id="rId52"/>
    <p:sldId id="393" r:id="rId53"/>
    <p:sldId id="387" r:id="rId54"/>
    <p:sldId id="392" r:id="rId55"/>
    <p:sldId id="443" r:id="rId56"/>
    <p:sldId id="444" r:id="rId57"/>
    <p:sldId id="314" r:id="rId5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15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</a:t>
            </a:r>
            <a:r>
              <a:rPr lang="en-US" sz="1400" b="1" kern="0" dirty="0" smtClean="0">
                <a:latin typeface="+mn-lt"/>
              </a:rPr>
              <a:t>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Introduction to Ordinary Differential Equations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week 5</a:t>
            </a:r>
          </a:p>
        </p:txBody>
      </p:sp>
      <p:sp>
        <p:nvSpPr>
          <p:cNvPr id="4" name="Rechteck 3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Ordinary Differential Equations (ODEs)</a:t>
            </a: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Separable ODEs</a:t>
            </a: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Continuous compounding</a:t>
            </a: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Linear ODEs</a:t>
            </a:r>
          </a:p>
          <a:p>
            <a:pPr marL="92075" lvl="1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Diffusion of innovation, epidemics, and rumor</a:t>
            </a:r>
          </a:p>
        </p:txBody>
      </p:sp>
      <p:sp>
        <p:nvSpPr>
          <p:cNvPr id="5" name="Rechteck 4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 5</a:t>
            </a:r>
            <a:endParaRPr lang="en-US" sz="1400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differential equation to find revenue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7067314" cy="2005524"/>
          </a:xfrm>
          <a:prstGeom prst="rect">
            <a:avLst/>
          </a:prstGeom>
          <a:noFill/>
          <a:ln/>
          <a:effectLst/>
        </p:spPr>
      </p:pic>
      <p:pic>
        <p:nvPicPr>
          <p:cNvPr id="7" name="Picture 4" descr="Bildergebnis für oil well texas gus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9295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differential equation for exponential growth/ decay and its solution formula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8"/>
            <a:ext cx="7055115" cy="35758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differential equation for exponential growth/ decay and its solution formula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643717"/>
            <a:ext cx="7041376" cy="75382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90"/>
            <a:ext cx="7064971" cy="1076605"/>
          </a:xfrm>
          <a:prstGeom prst="rect">
            <a:avLst/>
          </a:prstGeom>
          <a:noFill/>
          <a:ln/>
          <a:effectLst/>
        </p:spPr>
      </p:pic>
      <p:grpSp>
        <p:nvGrpSpPr>
          <p:cNvPr id="13" name="Gruppieren 12"/>
          <p:cNvGrpSpPr/>
          <p:nvPr/>
        </p:nvGrpSpPr>
        <p:grpSpPr>
          <a:xfrm>
            <a:off x="4499992" y="3869538"/>
            <a:ext cx="4278860" cy="1046971"/>
            <a:chOff x="3316114" y="3579862"/>
            <a:chExt cx="5462738" cy="1336648"/>
          </a:xfrm>
        </p:grpSpPr>
        <p:pic>
          <p:nvPicPr>
            <p:cNvPr id="10" name="Picture 2 1" descr="https://img.etimg.com/thumb/msid-67113757,width-640,resizemode-4,imgsize-193207/radium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6114" y="3579862"/>
              <a:ext cx="1782198" cy="1336648"/>
            </a:xfrm>
            <a:prstGeom prst="rect">
              <a:avLst/>
            </a:prstGeom>
            <a:noFill/>
          </p:spPr>
        </p:pic>
        <p:pic>
          <p:nvPicPr>
            <p:cNvPr id="11" name="Picture 16" descr="Radium - Crime Muse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5358" y="3619176"/>
              <a:ext cx="378042" cy="371773"/>
            </a:xfrm>
            <a:prstGeom prst="rect">
              <a:avLst/>
            </a:prstGeom>
            <a:noFill/>
          </p:spPr>
        </p:pic>
        <p:pic>
          <p:nvPicPr>
            <p:cNvPr id="12" name="Picture 2 2" descr="D:\__05b_UNI\05_Lehre\2020c_Calculus_Math\04_Calculus_Math_lectures\__lecture_preparation\pt_3_Differentiation\bacteria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1329" y="3580065"/>
              <a:ext cx="1780800" cy="1335600"/>
            </a:xfrm>
            <a:prstGeom prst="rect">
              <a:avLst/>
            </a:prstGeom>
            <a:noFill/>
          </p:spPr>
        </p:pic>
        <p:pic>
          <p:nvPicPr>
            <p:cNvPr id="12290" name="Picture 2" descr="Bildergebnis für elimination drug in bloodstrea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85146" y="3580065"/>
              <a:ext cx="1593706" cy="1335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simplest kind of differential equations is given by separable differential equations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50858" cy="27964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separable differential equation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7059885" cy="37662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separable differential equation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5222467" cy="33311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br>
              <a:rPr lang="en-US" dirty="0" smtClean="0"/>
            </a:br>
            <a:r>
              <a:rPr lang="en-US" dirty="0" smtClean="0"/>
              <a:t>Separation of variables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74015" cy="37785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br>
              <a:rPr lang="en-US" dirty="0" smtClean="0"/>
            </a:br>
            <a:r>
              <a:rPr lang="en-US" dirty="0" smtClean="0"/>
              <a:t>Separation of variables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4"/>
            <a:ext cx="6858127" cy="36855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initial value problem is a differential equation coupled with a side condition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52158" cy="29439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18762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691509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Differential Equations and the Method of Separation of Variables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Continuous Compounding Using a Separable Differential 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Differential Equations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Diffusion of Innovation, Epidemics, and Rumor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7252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684302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Differential Equations and the Method of Separation of Variables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Continuous Compounding Using a Separable Differential 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Differential Equations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Diffusion of Innovation, Epidemics, and Rumor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the differential equation for continuous compounding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8"/>
            <a:ext cx="7063381" cy="1539332"/>
          </a:xfrm>
          <a:prstGeom prst="rect">
            <a:avLst/>
          </a:prstGeom>
          <a:noFill/>
          <a:ln/>
          <a:effectLst/>
        </p:spPr>
      </p:pic>
      <p:sp>
        <p:nvSpPr>
          <p:cNvPr id="7" name="Geschweifte Klammer rechts 6"/>
          <p:cNvSpPr/>
          <p:nvPr/>
        </p:nvSpPr>
        <p:spPr>
          <a:xfrm rot="5400000">
            <a:off x="4620496" y="2409732"/>
            <a:ext cx="108012" cy="864096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063279" y="2915212"/>
            <a:ext cx="122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percentage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growth rate of B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 rot="5400000">
            <a:off x="6130452" y="2664927"/>
            <a:ext cx="108012" cy="360040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852701" y="2918379"/>
            <a:ext cx="66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interest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rate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551080"/>
            <a:ext cx="7049570" cy="14139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general solution formula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330984" y="1203558"/>
            <a:ext cx="1914983" cy="525022"/>
          </a:xfrm>
          <a:prstGeom prst="rect">
            <a:avLst/>
          </a:prstGeom>
          <a:noFill/>
          <a:ln/>
          <a:effectLst/>
        </p:spPr>
      </p:pic>
      <p:sp>
        <p:nvSpPr>
          <p:cNvPr id="7" name="Geschweifte Klammer rechts 6"/>
          <p:cNvSpPr/>
          <p:nvPr/>
        </p:nvSpPr>
        <p:spPr>
          <a:xfrm rot="5400000">
            <a:off x="4481145" y="1401620"/>
            <a:ext cx="108012" cy="864096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3923928" y="1907100"/>
            <a:ext cx="122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relative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growth rate of B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 rot="5400000">
            <a:off x="5991101" y="1656815"/>
            <a:ext cx="108012" cy="360040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462256" y="1910267"/>
            <a:ext cx="116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interest rate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in decimal form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571750"/>
            <a:ext cx="7047807" cy="20644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Deriving the continuous compounding formula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8"/>
            <a:ext cx="7070173" cy="3180297"/>
          </a:xfrm>
          <a:prstGeom prst="rect">
            <a:avLst/>
          </a:prstGeom>
          <a:noFill/>
          <a:ln/>
          <a:effectLst/>
        </p:spPr>
      </p:pic>
      <p:sp>
        <p:nvSpPr>
          <p:cNvPr id="8" name="Geschweifte Klammer rechts 7"/>
          <p:cNvSpPr/>
          <p:nvPr/>
        </p:nvSpPr>
        <p:spPr>
          <a:xfrm rot="5400000">
            <a:off x="3540376" y="4049710"/>
            <a:ext cx="108012" cy="864096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983159" y="4555190"/>
            <a:ext cx="122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relative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growth rate of B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Geschweifte Klammer rechts 9"/>
          <p:cNvSpPr/>
          <p:nvPr/>
        </p:nvSpPr>
        <p:spPr>
          <a:xfrm rot="5400000">
            <a:off x="4884951" y="4304905"/>
            <a:ext cx="108012" cy="360040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4356106" y="4558357"/>
            <a:ext cx="116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interest rate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in decimal form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Deriving the continuous compounding formula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9730" y="1203558"/>
            <a:ext cx="6315200" cy="973138"/>
          </a:xfrm>
          <a:prstGeom prst="rect">
            <a:avLst/>
          </a:prstGeom>
          <a:noFill/>
          <a:ln/>
          <a:effectLst/>
        </p:spPr>
      </p:pic>
      <p:sp>
        <p:nvSpPr>
          <p:cNvPr id="14" name="Textfeld 13"/>
          <p:cNvSpPr txBox="1"/>
          <p:nvPr/>
        </p:nvSpPr>
        <p:spPr>
          <a:xfrm>
            <a:off x="4932040" y="2283718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|</a:t>
            </a:r>
            <a:r>
              <a:rPr lang="en-US" sz="1200" i="1" dirty="0" smtClean="0">
                <a:solidFill>
                  <a:srgbClr val="C00000"/>
                </a:solidFill>
              </a:rPr>
              <a:t>B</a:t>
            </a:r>
            <a:r>
              <a:rPr lang="en-US" sz="1200" dirty="0" smtClean="0">
                <a:solidFill>
                  <a:srgbClr val="C00000"/>
                </a:solidFill>
              </a:rPr>
              <a:t>(</a:t>
            </a:r>
            <a:r>
              <a:rPr lang="en-US" sz="1200" i="1" dirty="0" smtClean="0">
                <a:solidFill>
                  <a:srgbClr val="C00000"/>
                </a:solidFill>
              </a:rPr>
              <a:t>t</a:t>
            </a:r>
            <a:r>
              <a:rPr lang="en-US" sz="1200" dirty="0" smtClean="0">
                <a:solidFill>
                  <a:srgbClr val="C00000"/>
                </a:solidFill>
              </a:rPr>
              <a:t>)| = </a:t>
            </a:r>
            <a:r>
              <a:rPr lang="en-US" sz="1200" i="1" dirty="0" smtClean="0">
                <a:solidFill>
                  <a:srgbClr val="C00000"/>
                </a:solidFill>
              </a:rPr>
              <a:t>B</a:t>
            </a:r>
            <a:r>
              <a:rPr lang="en-US" sz="1200" dirty="0" smtClean="0">
                <a:solidFill>
                  <a:srgbClr val="C00000"/>
                </a:solidFill>
              </a:rPr>
              <a:t>(</a:t>
            </a:r>
            <a:r>
              <a:rPr lang="en-US" sz="1200" i="1" dirty="0" smtClean="0">
                <a:solidFill>
                  <a:srgbClr val="C00000"/>
                </a:solidFill>
              </a:rPr>
              <a:t>t</a:t>
            </a:r>
            <a:r>
              <a:rPr lang="en-US" sz="1200" dirty="0" smtClean="0">
                <a:solidFill>
                  <a:srgbClr val="C00000"/>
                </a:solidFill>
              </a:rPr>
              <a:t>) since </a:t>
            </a:r>
            <a:r>
              <a:rPr lang="en-US" sz="1200" i="1" dirty="0" smtClean="0">
                <a:solidFill>
                  <a:srgbClr val="C00000"/>
                </a:solidFill>
              </a:rPr>
              <a:t>B</a:t>
            </a:r>
            <a:r>
              <a:rPr lang="en-US" sz="1200" dirty="0" smtClean="0">
                <a:solidFill>
                  <a:srgbClr val="C00000"/>
                </a:solidFill>
              </a:rPr>
              <a:t>(</a:t>
            </a:r>
            <a:r>
              <a:rPr lang="en-US" sz="1200" i="1" dirty="0" smtClean="0">
                <a:solidFill>
                  <a:srgbClr val="C00000"/>
                </a:solidFill>
              </a:rPr>
              <a:t>t</a:t>
            </a:r>
            <a:r>
              <a:rPr lang="en-US" sz="1200" dirty="0" smtClean="0">
                <a:solidFill>
                  <a:srgbClr val="C00000"/>
                </a:solidFill>
              </a:rPr>
              <a:t>) &gt; 0 for all </a:t>
            </a:r>
            <a:r>
              <a:rPr lang="en-US" sz="1200" i="1" dirty="0" smtClean="0">
                <a:solidFill>
                  <a:srgbClr val="C00000"/>
                </a:solidFill>
              </a:rPr>
              <a:t>t</a:t>
            </a:r>
            <a:endParaRPr lang="en-US" sz="1200" i="1" dirty="0">
              <a:solidFill>
                <a:srgbClr val="C00000"/>
              </a:solidFill>
            </a:endParaRPr>
          </a:p>
        </p:txBody>
      </p:sp>
      <p:cxnSp>
        <p:nvCxnSpPr>
          <p:cNvPr id="16" name="Gerade Verbindung 15"/>
          <p:cNvCxnSpPr>
            <a:stCxn id="14" idx="0"/>
          </p:cNvCxnSpPr>
          <p:nvPr/>
        </p:nvCxnSpPr>
        <p:spPr>
          <a:xfrm flipV="1">
            <a:off x="6057509" y="2067694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9731" y="2715765"/>
            <a:ext cx="5765393" cy="22447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62490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680359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Differential Equations and the Method of Separation of Variables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Continuous Compounding Using a Separable Differential Equation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Linear Differential Equations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Diffusion of Innovation, Epidemics, and Rumor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linear differential equations are natural extension of the differential equations for exponential growth/ decay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67972" cy="34643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differential equation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4"/>
            <a:ext cx="7071076" cy="37178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differential equation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9730" y="1203556"/>
            <a:ext cx="5321170" cy="153179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9730" y="3219780"/>
            <a:ext cx="7075504" cy="1693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strategy for an integrating factor is to reduce the left-hand side of the differential equation to a first derivative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5787" cy="35400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such that the solution is easily obtained by integrating both sides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5330170" cy="2910865"/>
          </a:xfrm>
          <a:prstGeom prst="rect">
            <a:avLst/>
          </a:prstGeom>
          <a:noFill/>
          <a:ln/>
          <a:effectLst/>
        </p:spPr>
      </p:pic>
      <p:sp>
        <p:nvSpPr>
          <p:cNvPr id="9" name="Abgerundetes Rechteck 8"/>
          <p:cNvSpPr/>
          <p:nvPr/>
        </p:nvSpPr>
        <p:spPr>
          <a:xfrm>
            <a:off x="2411760" y="3476104"/>
            <a:ext cx="576064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differential equation is an equation that involves differentials or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8"/>
            <a:ext cx="7053426" cy="2643892"/>
          </a:xfrm>
          <a:prstGeom prst="rect">
            <a:avLst/>
          </a:prstGeom>
          <a:noFill/>
          <a:ln/>
          <a:effectLst/>
        </p:spPr>
      </p:pic>
      <p:pic>
        <p:nvPicPr>
          <p:cNvPr id="17410" name="Picture 2" descr="Bildergebnis für differential equation animated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673" y="3841603"/>
            <a:ext cx="3528392" cy="1136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separation of variables we obtain the direct expression of an integrating factor from its defining equation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3"/>
            <a:ext cx="7055101" cy="34756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separation of variables we obtain the direct expression of an integrating factor from its defining equation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1"/>
            <a:ext cx="7070900" cy="2809744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4227934"/>
            <a:ext cx="720080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4299896"/>
            <a:ext cx="7066066" cy="5094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differential equation &amp; integrating factor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5"/>
            <a:ext cx="7057056" cy="36468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differential equation &amp; integrating factor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3"/>
            <a:ext cx="5300236" cy="261600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6372200" y="3363838"/>
            <a:ext cx="2448272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784" y="3435846"/>
            <a:ext cx="2407104" cy="15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419872" y="4587974"/>
            <a:ext cx="288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Several members of the family of solutions. Notice that they all approach 2 as </a:t>
            </a:r>
            <a:r>
              <a:rPr lang="en-US" sz="1200" i="1" dirty="0" smtClean="0"/>
              <a:t>x</a:t>
            </a:r>
            <a:r>
              <a:rPr lang="en-US" sz="1200" dirty="0" smtClean="0"/>
              <a:t> </a:t>
            </a:r>
            <a:r>
              <a:rPr lang="en-US" sz="1200" dirty="0" smtClean="0">
                <a:sym typeface="Symbol"/>
              </a:rPr>
              <a:t> .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Initial value problem &amp; integrating factor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5"/>
            <a:ext cx="7065771" cy="3153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Initial value problem &amp; integrating factor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1"/>
            <a:ext cx="6282264" cy="3747538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64048"/>
            <a:ext cx="1872208" cy="13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6876256" y="3507854"/>
            <a:ext cx="2016224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321998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971600" y="1131590"/>
            <a:ext cx="680359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Differential Equations and the Method of Separation of Variables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Continuous Compounding Using a Separable Differential Equation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Differential Equations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Diffusion of Innovation, Epidemics, and Rumor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oreilly.com/library/view/the-innovation-book/9781292011905/images/f0216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31590"/>
            <a:ext cx="6480720" cy="24482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is the process by which an innovation is communicated over time among the participants in a social system (1/ 2)</a:t>
            </a:r>
            <a:endParaRPr lang="en-US" dirty="0"/>
          </a:p>
        </p:txBody>
      </p:sp>
      <p:pic>
        <p:nvPicPr>
          <p:cNvPr id="3" name="Picture 2" descr="https://images-na.ssl-images-amazon.com/images/I/81x0v7r6K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651870"/>
            <a:ext cx="902189" cy="1369219"/>
          </a:xfrm>
          <a:prstGeom prst="rect">
            <a:avLst/>
          </a:prstGeom>
          <a:noFill/>
        </p:spPr>
      </p:pic>
      <p:pic>
        <p:nvPicPr>
          <p:cNvPr id="4" name="Picture 4" descr="https://www.researchgate.net/profile/Linton_Freeman/publication/239228599/figure/fig16/AS:651223766167552@1532275253048/Everett-M-Rogers.png"/>
          <p:cNvPicPr>
            <a:picLocks noChangeAspect="1" noChangeArrowheads="1"/>
          </p:cNvPicPr>
          <p:nvPr/>
        </p:nvPicPr>
        <p:blipFill>
          <a:blip r:embed="rId4" cstate="print"/>
          <a:srcRect r="43103"/>
          <a:stretch>
            <a:fillRect/>
          </a:stretch>
        </p:blipFill>
        <p:spPr bwMode="auto">
          <a:xfrm>
            <a:off x="251520" y="1131591"/>
            <a:ext cx="1440160" cy="189988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307580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Everett M. Rogers</a:t>
            </a:r>
            <a:endParaRPr lang="de-DE" sz="1200" dirty="0" smtClean="0"/>
          </a:p>
          <a:p>
            <a:pPr algn="ctr"/>
            <a:r>
              <a:rPr lang="en-US" sz="1200" dirty="0" smtClean="0"/>
              <a:t>(1931 – 2004)</a:t>
            </a:r>
            <a:endParaRPr lang="en-US" sz="1200" dirty="0"/>
          </a:p>
        </p:txBody>
      </p:sp>
      <p:pic>
        <p:nvPicPr>
          <p:cNvPr id="6" name="Picture 2" descr="https://www.oreilly.com/library/view/the-innovation-book/9781292011905/images/f0216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892" y="1131591"/>
            <a:ext cx="4104456" cy="243888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411760" y="3651870"/>
            <a:ext cx="648072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Diffusion is the process by which an innovation is communicated over time among the participants in a social system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Four main elements influence the spread of a new idea: the innovation itself, communication channels, time, and a social system. This process relies heavily on human capital.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innovation must be widely adopted in order to self-sustain. Within the rate of adoption, there is a point at which an innovation reaches critical mass.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is the process by which an innovation is communicated over time among the participants in a social system (2/ 2)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85"/>
            <a:ext cx="5369093" cy="2964604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00" y="1124610"/>
            <a:ext cx="29075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integral table to study the spread of a rumor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7057871" cy="3756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course, we will focus on ordinary differential equations and especially the solutions of their initial value problems</a:t>
            </a:r>
            <a:endParaRPr lang="en-US" dirty="0"/>
          </a:p>
        </p:txBody>
      </p:sp>
      <p:pic>
        <p:nvPicPr>
          <p:cNvPr id="1026" name="Picture 2" descr="14_differential_equations-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1705873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83"/>
            <a:ext cx="5312511" cy="3245627"/>
          </a:xfrm>
          <a:prstGeom prst="rect">
            <a:avLst/>
          </a:prstGeom>
          <a:noFill/>
          <a:ln/>
          <a:effectLst/>
        </p:spPr>
      </p:pic>
      <p:sp>
        <p:nvSpPr>
          <p:cNvPr id="6" name="Textfeld 5"/>
          <p:cNvSpPr txBox="1"/>
          <p:nvPr/>
        </p:nvSpPr>
        <p:spPr>
          <a:xfrm>
            <a:off x="251520" y="4803998"/>
            <a:ext cx="205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http://www.vias.org/calculus/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300379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moving point controlled by an infinitesimal driver with a steering wheel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integral table to study the spread of a rumor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6216766" cy="3578754"/>
          </a:xfrm>
          <a:prstGeom prst="rect">
            <a:avLst/>
          </a:prstGeom>
          <a:noFill/>
          <a:ln/>
          <a:effectLst/>
        </p:spPr>
      </p:pic>
      <p:sp>
        <p:nvSpPr>
          <p:cNvPr id="9" name="Abgerundetes Rechteck 8"/>
          <p:cNvSpPr/>
          <p:nvPr/>
        </p:nvSpPr>
        <p:spPr>
          <a:xfrm>
            <a:off x="6228184" y="2571750"/>
            <a:ext cx="259228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pieren 14"/>
          <p:cNvGrpSpPr/>
          <p:nvPr/>
        </p:nvGrpSpPr>
        <p:grpSpPr>
          <a:xfrm>
            <a:off x="5508104" y="2612008"/>
            <a:ext cx="3234243" cy="429642"/>
            <a:chOff x="5508104" y="2612008"/>
            <a:chExt cx="3234243" cy="42964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6309" y="2612008"/>
              <a:ext cx="2436038" cy="429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Gerade Verbindung 11"/>
            <p:cNvCxnSpPr/>
            <p:nvPr/>
          </p:nvCxnSpPr>
          <p:spPr>
            <a:xfrm flipH="1">
              <a:off x="5508104" y="2823778"/>
              <a:ext cx="72008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5508104" y="3700611"/>
            <a:ext cx="2001200" cy="461665"/>
            <a:chOff x="5508104" y="3700611"/>
            <a:chExt cx="2001200" cy="461665"/>
          </a:xfrm>
        </p:grpSpPr>
        <p:cxnSp>
          <p:nvCxnSpPr>
            <p:cNvPr id="13" name="Gerade Verbindung 12"/>
            <p:cNvCxnSpPr/>
            <p:nvPr/>
          </p:nvCxnSpPr>
          <p:spPr>
            <a:xfrm flipH="1">
              <a:off x="5508104" y="3939902"/>
              <a:ext cx="72008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6228184" y="3700611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|26 – </a:t>
              </a:r>
              <a:r>
                <a:rPr lang="en-US" sz="1200" i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dirty="0" smtClean="0">
                  <a:solidFill>
                    <a:srgbClr val="C00000"/>
                  </a:solidFill>
                </a:rPr>
                <a:t>| = 26 – </a:t>
              </a:r>
              <a:r>
                <a:rPr lang="en-US" sz="1200" i="1" dirty="0" smtClean="0">
                  <a:solidFill>
                    <a:srgbClr val="C00000"/>
                  </a:solidFill>
                </a:rPr>
                <a:t>N</a:t>
              </a:r>
              <a:endParaRPr lang="en-US" sz="1200" dirty="0" smtClean="0">
                <a:solidFill>
                  <a:srgbClr val="C00000"/>
                </a:solidFill>
              </a:endParaRP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since </a:t>
              </a:r>
              <a:r>
                <a:rPr lang="en-US" sz="1200" i="1" dirty="0" smtClean="0">
                  <a:solidFill>
                    <a:srgbClr val="C00000"/>
                  </a:solidFill>
                </a:rPr>
                <a:t>N</a:t>
              </a:r>
              <a:r>
                <a:rPr lang="en-US" sz="1200" dirty="0" smtClean="0">
                  <a:solidFill>
                    <a:srgbClr val="C00000"/>
                  </a:solidFill>
                </a:rPr>
                <a:t> </a:t>
              </a:r>
              <a:r>
                <a:rPr lang="en-US" sz="1200" dirty="0" smtClean="0">
                  <a:solidFill>
                    <a:srgbClr val="C00000"/>
                  </a:solidFill>
                  <a:sym typeface="Symbol"/>
                </a:rPr>
                <a:t> 26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integral table to study the spread of a rumor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0"/>
            <a:ext cx="5638961" cy="3755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integral table to study the spread of a rumor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66198" cy="3542879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2411760" y="4011910"/>
            <a:ext cx="5760640" cy="8640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an integral table to study the spread of a rumor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308408"/>
            <a:ext cx="6437311" cy="2804386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2411760" y="1203598"/>
            <a:ext cx="5760640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Exercises:</a:t>
            </a:r>
          </a:p>
          <a:p>
            <a:pPr lvl="0">
              <a:spcBef>
                <a:spcPct val="0"/>
              </a:spcBef>
              <a:defRPr/>
            </a:pPr>
            <a:endParaRPr lang="en-US" sz="5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Calculus II for Management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Separable differential equations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Linear differential equations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8" y="1189898"/>
            <a:ext cx="4506760" cy="2052642"/>
          </a:xfrm>
          <a:prstGeom prst="rect">
            <a:avLst/>
          </a:prstGeom>
          <a:noFill/>
          <a:ln/>
          <a:effectLst/>
        </p:spPr>
      </p:pic>
      <p:grpSp>
        <p:nvGrpSpPr>
          <p:cNvPr id="12" name="Gruppieren 11"/>
          <p:cNvGrpSpPr/>
          <p:nvPr/>
        </p:nvGrpSpPr>
        <p:grpSpPr>
          <a:xfrm>
            <a:off x="1835696" y="1923678"/>
            <a:ext cx="216024" cy="1296144"/>
            <a:chOff x="1835696" y="1923678"/>
            <a:chExt cx="216024" cy="1296144"/>
          </a:xfrm>
        </p:grpSpPr>
        <p:sp>
          <p:nvSpPr>
            <p:cNvPr id="6" name="Ellipse 5"/>
            <p:cNvSpPr/>
            <p:nvPr/>
          </p:nvSpPr>
          <p:spPr>
            <a:xfrm>
              <a:off x="1835696" y="1923678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/>
          </p:nvSpPr>
          <p:spPr>
            <a:xfrm>
              <a:off x="1835696" y="2283718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835696" y="3003798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219" y="1189898"/>
            <a:ext cx="4232159" cy="58231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923678"/>
            <a:ext cx="7200800" cy="30963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8" y="1981984"/>
            <a:ext cx="7065650" cy="30140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8" y="1189898"/>
            <a:ext cx="3953148" cy="584155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10-15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91680" y="1923678"/>
            <a:ext cx="7200800" cy="30963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43218" y="1981984"/>
            <a:ext cx="7057249" cy="3029633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7452320" y="1563638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541651" y="1656491"/>
            <a:ext cx="1383728" cy="4632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218" y="1189897"/>
            <a:ext cx="7065187" cy="867913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283718"/>
            <a:ext cx="7200800" cy="27363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8" y="2342022"/>
            <a:ext cx="5987250" cy="21369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7" y="1189896"/>
            <a:ext cx="5666675" cy="37809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simplest kind of differential equations is solved by integration (1/2)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8"/>
            <a:ext cx="7047629" cy="27823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1131590"/>
            <a:ext cx="720080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218" y="1189897"/>
            <a:ext cx="7069464" cy="81380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283718"/>
            <a:ext cx="7200800" cy="27363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8" y="2342021"/>
            <a:ext cx="6894026" cy="25015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9" y="1189895"/>
            <a:ext cx="7098953" cy="36354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8" y="1189894"/>
            <a:ext cx="5588902" cy="34663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218" y="1189897"/>
            <a:ext cx="5722570" cy="568534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10-15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8" y="2053988"/>
            <a:ext cx="6431181" cy="24684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9" y="1189895"/>
            <a:ext cx="5666795" cy="36116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3218" y="1189897"/>
            <a:ext cx="2772590" cy="56988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3219" y="2053986"/>
            <a:ext cx="7081921" cy="2917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0963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3218" y="1189895"/>
            <a:ext cx="7080343" cy="2965617"/>
          </a:xfrm>
          <a:prstGeom prst="rect">
            <a:avLst/>
          </a:prstGeom>
          <a:noFill/>
          <a:ln/>
          <a:effectLst/>
        </p:spPr>
      </p:pic>
      <p:sp>
        <p:nvSpPr>
          <p:cNvPr id="9" name="Textfeld 8"/>
          <p:cNvSpPr txBox="1"/>
          <p:nvPr/>
        </p:nvSpPr>
        <p:spPr>
          <a:xfrm>
            <a:off x="2987824" y="458797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Even though the solutions are expressed in terms of an integral, they can still be graphed by a computer algebra system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6444208" y="3435846"/>
            <a:ext cx="2376264" cy="158417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212" y="3458811"/>
            <a:ext cx="2304256" cy="15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simplest kind of differential equations is solved by integration (1/2)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4"/>
            <a:ext cx="7048602" cy="28151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differential equation to find revenue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9730" y="1203559"/>
            <a:ext cx="7070080" cy="2046825"/>
          </a:xfrm>
          <a:prstGeom prst="rect">
            <a:avLst/>
          </a:prstGeom>
          <a:noFill/>
          <a:ln/>
          <a:effectLst/>
        </p:spPr>
      </p:pic>
      <p:pic>
        <p:nvPicPr>
          <p:cNvPr id="25604" name="Picture 4" descr="Bildergebnis für oil well texas gus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92959" cy="216024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691680" y="3435846"/>
            <a:ext cx="7200800" cy="1584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471850"/>
            <a:ext cx="2381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4499992" y="3988971"/>
            <a:ext cx="43924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/>
              <a:t>Real Case (together with </a:t>
            </a:r>
            <a:r>
              <a:rPr lang="en-US" sz="1400" b="1" dirty="0" err="1" smtClean="0"/>
              <a:t>TUMinternational</a:t>
            </a:r>
            <a:r>
              <a:rPr lang="en-US" sz="1400" b="1" dirty="0" smtClean="0"/>
              <a:t>):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Curde</a:t>
            </a:r>
            <a:r>
              <a:rPr lang="en-US" sz="1400" dirty="0" smtClean="0"/>
              <a:t> oil transport and blending solution with a focus on the Texas light oil </a:t>
            </a:r>
            <a:r>
              <a:rPr lang="en-US" sz="1400" dirty="0" err="1" smtClean="0"/>
              <a:t>fracking</a:t>
            </a:r>
            <a:r>
              <a:rPr lang="en-US" sz="1400" dirty="0" smtClean="0"/>
              <a:t> market and shipment to the Central European oil refineries from Port Calhoun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differential equation to find revenue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7061554" cy="3074994"/>
          </a:xfrm>
          <a:prstGeom prst="rect">
            <a:avLst/>
          </a:prstGeom>
          <a:noFill/>
          <a:ln/>
          <a:effectLst/>
        </p:spPr>
      </p:pic>
      <p:pic>
        <p:nvPicPr>
          <p:cNvPr id="7" name="Picture 4" descr="Bildergebnis für oil well texas gus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92959" cy="2160240"/>
          </a:xfrm>
          <a:prstGeom prst="rect">
            <a:avLst/>
          </a:prstGeom>
          <a:noFill/>
        </p:spPr>
      </p:pic>
      <p:sp>
        <p:nvSpPr>
          <p:cNvPr id="12" name="Geschweifte Klammer rechts 11"/>
          <p:cNvSpPr/>
          <p:nvPr/>
        </p:nvSpPr>
        <p:spPr>
          <a:xfrm rot="5400000">
            <a:off x="3087362" y="4206765"/>
            <a:ext cx="108012" cy="432048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eschweifte Klammer rechts 12"/>
          <p:cNvSpPr/>
          <p:nvPr/>
        </p:nvSpPr>
        <p:spPr>
          <a:xfrm rot="5400000">
            <a:off x="4314164" y="3810721"/>
            <a:ext cx="108012" cy="1224136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2597822" y="4496221"/>
            <a:ext cx="108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rate of change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of revenue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20960" y="4496221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USD per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barrel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Geschweifte Klammer rechts 15"/>
          <p:cNvSpPr/>
          <p:nvPr/>
        </p:nvSpPr>
        <p:spPr>
          <a:xfrm rot="5400000">
            <a:off x="5234128" y="4209932"/>
            <a:ext cx="108012" cy="432048"/>
          </a:xfrm>
          <a:prstGeom prst="rightBrace">
            <a:avLst>
              <a:gd name="adj1" fmla="val 2647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4867027" y="4499388"/>
            <a:ext cx="84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barrels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per month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differential equation to find revenue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2"/>
            <a:ext cx="6441334" cy="3586930"/>
          </a:xfrm>
          <a:prstGeom prst="rect">
            <a:avLst/>
          </a:prstGeom>
          <a:noFill/>
          <a:ln/>
          <a:effectLst/>
        </p:spPr>
      </p:pic>
      <p:pic>
        <p:nvPicPr>
          <p:cNvPr id="7" name="Picture 4" descr="Bildergebnis für oil well texas gus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9295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5,819"/>
  <p:tag name="ORIGINALWIDTH" val="4386,952"/>
  <p:tag name="LATEXADDIN" val="\documentclass{article}\pagestyle{empty}&#10;\usepackage{amsmath}&#10;\usepackage{amsfonts}&#10;\usepackage{amssymb}&#10;\begin{document}&#10;\begin{minipage}{12.4 cm}&#10;{\sffamily{&#10;A {\bf{differential equation}} is an equation that involves differentials or derivatives, and&#10;a function that satisfies such an equation is called a {\bf{solution}}.\\[1mm]&#10;For instance,&#10;$$&#10;\frac{\textrm{d}}{\textrm{d} x} y \, \, = \, \, 3x^2 \, + \, 5 \, , \qquad&#10;\frac{\textrm{d}}{\textrm{d} x} P \, \, = \, \, k P \, , \qquad&#10;\frac{\textrm{d}^2}{\textrm{d} x^2} y \, + \, 3 \frac{\textrm{d}}{\textrm{d} x} y \, + \, 2y \, \, = \, \, {\rm{e}}^x \, ,&#10;$$&#10;are all ordinary differential equations (ODEs).\\[1mm]&#10;Differential equations are used extensively in modeling&#10;applications, especially those that involve one or more rates of change.&#10;}}&#10;\end{minipage}&#10;\end{document}"/>
  <p:tag name="IGUANATEXSIZE" val="20"/>
  <p:tag name="IGUANATEXCURSOR" val="4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1,027"/>
  <p:tag name="ORIGINALWIDTH" val="3325,084"/>
  <p:tag name="LATEXADDIN" val="\documentclass{article}\pagestyle{empty}&#10;\usepackage{amsmath}&#10;\usepackage{amsfonts}&#10;\usepackage{amssymb}&#10;\begin{document}&#10;\begin{minipage}{9.4 cm}&#10;{\sffamily{&#10;The situation we are facing in the context of ODEs is illustrated in the figure.&#10;It shows a moving point controlled by an infinitesimal driver with a steering wheel.\\[1mm]&#10;At $t = t_0$, the moving point starts at $(t_0, y_0)$. At each $t &gt; t_0$, the infinitesimal driver measures&#10;his position $(t, y(t))$, computes the value of $f(t, y(t))$, and turns the steering wheel so that&#10;the slope will be $f(t, y(t))$.\\[1mm]&#10;The curve traced out by this point will be the solution of the {\bf{initial value problem}}&#10;$$&#10;\dot{y}(t) \, \, = \, \, \frac{\textrm{d} \, y(t)}{\textrm{d} \, t} \, \, = \, \, f(t, y(t)) \, , \qquad&#10;y(t_0) \, \, = \, \ y_0 \, .&#10;$$&#10;}}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3,81"/>
  <p:tag name="ORIGINALWIDTH" val="4386,202"/>
  <p:tag name="LATEXADDIN" val="\documentclass{article}\pagestyle{empty}&#10;\usepackage{amsmath}&#10;\usepackage{amsfonts}&#10;\usepackage{amssymb}&#10;\begin{document}&#10;\begin{minipage}{12.4 cm}&#10;{\sffamily{&#10;The simplest kind of differential equation has the form&#10;$$&#10;\frac{\textrm{d}}{\textrm{d} x} Q \, \, = \, \, g(x)&#10;$$&#10;in which the derivative of the quantity $Q(x)$ is given explicitly as a function of the&#10;independent variable $x$.\\[1mm]&#10;Such a differential equation is solved by simply finding the&#10;indefinite integral of $g(x)$; that is,&#10;$$&#10;Q(x) \, \, = \, \, \int \, g(x) \, \textrm{d} x \, .&#10;$$&#10;}}&#10;\end{minipage}&#10;\end{document}"/>
  <p:tag name="IGUANATEXSIZE" val="20"/>
  <p:tag name="IGUANATEXCURSOR" val="5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0,308"/>
  <p:tag name="ORIGINALWIDTH" val="4386,202"/>
  <p:tag name="LATEXADDIN" val="\documentclass{article}\pagestyle{empty}&#10;\usepackage{amsmath}&#10;\usepackage{amsfonts}&#10;\usepackage{amssymb}&#10;\begin{document}&#10;\begin{minipage}{12.4 cm}&#10;{\sffamily{&#10;For example, the differential equation&#10;$$&#10;y'(x) \, \, = \, \, \frac{\textrm{d}}{\textrm{d} x} y(x) \, \, = \, \, x^2 + 3 x&#10;$$&#10;has the solution&#10;$$&#10;y(x) \, \, = \, \, \int \left( x^2 + 3x \right) \textrm{d}x \, \, = \, \, \tfrac{1}{3} x^3 \, + \, \tfrac{3}{2} x^2 \, + \, C \, .&#10;$$&#10;This is called a {\bf{general solution}} of the equation because it characterizes an entire&#10;family of solutions, one for each choice of the arbitrary constant $C$.&#10;}}&#10;\end{minipage}&#10;\end{document}"/>
  <p:tag name="IGUANATEXSIZE" val="20"/>
  <p:tag name="IGUANATEXCURSOR" val="2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4,361"/>
  <p:tag name="ORIGINALWIDTH" val="4390,702"/>
  <p:tag name="LATEXADDIN" val="\documentclass{article}\pagestyle{empty}&#10;\usepackage{amsmath}&#10;\usepackage{amsfonts}&#10;\usepackage{amssymb}&#10;\begin{document}&#10;\begin{minipage}{12.4 cm}&#10;{\sffamily{&#10;{\bf{Example:}}\\[1mm]&#10;Willis Jenkins owns an oil well that is expected to yield $200$ barrels of crude oil per&#10;month and, at that rate, is expected to run dry in $3$ years.\\[1mm]&#10;It is estimated that $t$ months from now, the price of crude oil will be $p(t) = 140 + 2.4 \sqrt{t}$ dollars (USD) per barrel.\\[1mm]&#10;If Willis is able to sell the oil as soon as it is extracted from the ground, what total revenue&#10;should he expect to receive during the well's time of operation?&#10;&#10;}}&#10;\end{minipage}&#10;\end{document}"/>
  <p:tag name="IGUANATEXSIZE" val="20"/>
  <p:tag name="IGUANATEXCURSOR" val="4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2,291"/>
  <p:tag name="ORIGINALWIDTH" val="4386,202"/>
  <p:tag name="LATEXADDIN" val="\documentclass{article}\pagestyle{empty}&#10;\usepackage{amsmath}&#10;\usepackage{amsfonts}&#10;\usepackage{amssymb}&#10;\begin{document}&#10;\begin{minipage}{12.4 cm}&#10;{\sffamily{&#10;{\bf{Solution:}}\\[1mm]&#10;Let $R(t)$ be the revenue generated during the first $t$ months after the well is opened, so&#10;that $R(0) = 0$. To construct the relevant differential equation, use the rate relationship&#10;$$&#10;\begin{array}{l}&#10;\text{rate of change of revenue with}\\&#10;\text{respect to time (USD/ month)}&#10;\end{array}&#10;\, \, = \, \,&#10;\left( \begin{array}{c} \text{USD per}\\ \text{barrel} \end{array} \right) \cdot&#10;\left( \begin{array}{c} \text{barrels per}\\ \text{month} \end{array} \right)&#10;$$&#10;so the flow of revenue from the well can be modeled by the initial value problem&#10;$$&#10;\frac{\textrm{d} R}{\textrm{d} t} \, \, = \, \ \left( 140 + 2.4 \sqrt{t} \right) \cdot 200 \qquad \text{with} \qquad R(0) \, \, = \, \, 0 \, .&#10;$$&#10;}}&#10;\end{minipage}&#10;\end{document}"/>
  <p:tag name="IGUANATEXSIZE" val="20"/>
  <p:tag name="IGUANATEXCURSOR" val="5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9,007"/>
  <p:tag name="ORIGINALWIDTH" val="3999,25"/>
  <p:tag name="LATEXADDIN" val="\documentclass{article}\pagestyle{empty}&#10;\usepackage{amsmath}&#10;\usepackage{amsfonts}&#10;\usepackage{amssymb}&#10;\begin{document}&#10;\begin{minipage}{12.4 cm}&#10;{\sffamily{&#10;Solving the differential equation&#10;$$&#10;\frac{\textrm{d} R}{\textrm{d} t} \, \, = \, \ \left( 140 + 2.4 \, \sqrt{t} \right) \cdot 200 \, \, = \, \,&#10;28 000 \, + \, 480 \, t^{1/2}&#10;$$&#10;we integrate to obtain the general solution&#10;\begin{eqnarray*}&#10;R(t) &amp; = &amp; \int \left( 28 000 \, + \, 480 \, t^{1/2} \right) \textrm{d} t \, \, = \, \, 28 000 \, t \, + \, 480 \cdot \tfrac{2}{3} \, t^{3/2} \, + \, C \\[1mm]&#10;&amp; = &amp;&#10;28 000 \, t \, + \, 320 \, t^{3/2} \, + \, C \, .&#10;\end{eqnarray*}&#10;Since $R(0) = 0$, we find that&#10;$$&#10;R(0) \, \, = \, \, 0 \, \, = \, \, 28 000 \cdot 0 \, + \, 320 \cdot 0^{3/2} \, + \, C \qquad \Longrightarrow \qquad C \, \, = \, \, 0 \, .&#10;$$&#10;}}&#10;\end{minipage}&#10;\end{document}"/>
  <p:tag name="IGUANATEXSIZE" val="20"/>
  <p:tag name="IGUANATEXCURSOR" val="5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8,864"/>
  <p:tag name="ORIGINALWIDTH" val="4386,952"/>
  <p:tag name="LATEXADDIN" val="\documentclass{article}\pagestyle{empty}&#10;\usepackage{amsmath}&#10;\usepackage{amsfonts}&#10;\usepackage{amssymb}&#10;\begin{document}&#10;\begin{minipage}{12.4 cm}&#10;{\sffamily{&#10;Hence, the appropriate particular solution is&#10;$$&#10;R(t) \, \, = \, \, 28 000 \, t \, + \, 320 \, t^{3/2} \, .&#10;$$&#10;Finally, since the well will run dry in $36$ months, the total revenue generated by the&#10;well during its operation is&#10;$$&#10;R(36) \, \, = \, \, 28 000 \cdot 36 \, + \, 320 \cdot 36^{3/2} \, \, = \, \, 1 077 120 \quad [ \text{USD} ] \, .&#10;$$&#10;}}&#10;\end{minipage}&#10;\end{document}"/>
  <p:tag name="IGUANATEXSIZE" val="20"/>
  <p:tag name="IGUANATEXCURSOR" val="2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6,757"/>
  <p:tag name="ORIGINALWIDTH" val="4388,452"/>
  <p:tag name="LATEXADDIN" val="\documentclass{article}\pagestyle{empty}&#10;\usepackage{amsmath}&#10;\usepackage{amsfonts}&#10;\usepackage{amssymb}&#10;\begin{document}&#10;\begin{minipage}{12.4 cm}&#10;{\sffamily{&#10;Any quantity $Q(t)$ that changes at a constant relative rate like a continuously compounding&#10;savings account is said to {\bf{grow exponentially}} if the growth rate is positive&#10;or {\bf{decay exponentially}} if the rate is negative.\\[1mm]&#10;Another way of saying this is that $Q(t)$ grows or decays exponentially if its derivative is&#10;proportional to $Q$ itself; that is,&#10;$$&#10;\frac{\textrm{d} Q}{\textrm{d} t} \, \, = \, \, k Q \, , \qquad \text{exponential growth if $k &gt; 0$ and decay if $k &lt; 0$} \, .&#10;$$&#10;For any such quantity, we obtain&#10;$$&#10;Q(t) \, \, = \, \, Q_0 \, {\rm{e}}^{k \cdot t} \qquad \text{for all $t$} \, ,&#10;$$&#10;where $Q_0 = Q(0)$ is the amount of the quantity at $t = 0$.&#10;}}&#10;\end{minipage}&#10;\end{document}"/>
  <p:tag name="IGUANATEXSIZE" val="20"/>
  <p:tag name="IGUANATEXCURSOR" val="7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1987"/>
  <p:tag name="ORIGINALWIDTH" val="4379,453"/>
  <p:tag name="LATEXADDIN" val="\documentclass{article}\pagestyle{empty}&#10;\usepackage{amsmath}&#10;\usepackage{amsfonts}&#10;\usepackage{amssymb}&#10;\begin{document}&#10;\begin{minipage}{12.4 cm}&#10;{\sffamily{&#10;Exponential growth and&#10;decay models are extremely important and occur in such diverse phenomena as the&#10;decay of radioactive substances, the growth of certain populations, and the elimination&#10;of a drug from a person's bloodstream.}}&#10;\end{minipage}&#10;\end{document}"/>
  <p:tag name="IGUANATEXSIZE" val="20"/>
  <p:tag name="IGUANATEXCURSOR" val="3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9,9213"/>
  <p:tag name="ORIGINALWIDTH" val="4473,941"/>
  <p:tag name="LATEXADDIN" val="\documentclass{article}\pagestyle{empty}&#10;\usepackage{amsmath}&#10;\usepackage{amsfonts}&#10;\usepackage{amssymb}&#10;\begin{document}&#10;\begin{minipage}{12.7 cm}&#10;{\sffamily{&#10;{\bf{Theorem:}}\\[2mm]&#10;The only solutions of the differential equation $\frac{\textrm{d} \, Q}{\textrm{d} \, t} = k Q$ are the exponential functions&#10;$$&#10;Q(t) \, \, = \, \, Q(0) \, {\rm{e}}^{k \, t} \, .&#10;$$&#10;}}&#10;\end{minipage}&#10;\end{document}"/>
  <p:tag name="IGUANATEXSIZE" val="20"/>
  <p:tag name="IGUANATEXCURSOR" val="3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9,059"/>
  <p:tag name="ORIGINALWIDTH" val="4385,452"/>
  <p:tag name="LATEXADDIN" val="\documentclass{article}\pagestyle{empty}&#10;\usepackage{amsmath}&#10;\usepackage{amsfonts}&#10;\usepackage{amssymb}&#10;\begin{document}&#10;\begin{minipage}{12.4 cm}&#10;{\sffamily{&#10;A more general type of differential equation, called a {\bf{separable equation}}, has the form&#10;$$&#10;\frac{\textrm{d} y}{\textrm{d} x} \, \, = \, \,  \frac{\textrm{d}}{\textrm{d} x} y \, \, = \, \, \frac{h(x)}{g(y)}&#10;$$&#10;and can be solved by algebraically separating the variables and integrating both sides, like this:&#10;$$&#10;g(y) \, \textrm{d} y \, \, = \, \, h(x) \, \textrm{d} x&#10;$$&#10;so&#10;$$&#10;\int \, g(y) \, \textrm{d} y \, \, = \, \, \int \, h(x) \, \textrm{d} x \, .&#10;$$&#10;}}&#10;\end{minipage}&#10;\end{document}"/>
  <p:tag name="IGUANATEXSIZE" val="20"/>
  <p:tag name="IGUANATEXCURSOR" val="6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8,744"/>
  <p:tag name="ORIGINALWIDTH" val="4380,953"/>
  <p:tag name="LATEXADDIN" val="\documentclass{article}\pagestyle{empty}&#10;\usepackage{amsmath}&#10;\usepackage{amsfonts}&#10;\usepackage{amssymb}&#10;\begin{document}&#10;\begin{minipage}{12.4 cm}&#10;{\sffamily{&#10;{\bf{Example:}} Find the general solution of the differential equation&#10;$$&#10;\frac{\textrm{d} y}{\textrm{d} x} \, \, = \, \, \frac{2x}{y^2} \, .&#10;$$&#10;&#10;{\bf{Solution:}}\\[1mm]&#10;To separate the variables, pretend that the derivative $\frac{\textrm{d} y}{\textrm{d} x}$ is actually a quotient and cross&#10;multiply to obtain&#10;$$&#10;y^2 \, \textrm{d} y \, \, = \, \, 2x \, \textrm{d} x \, .&#10;$$&#10;Now integrate both sides of this equation to get\\[-2mm]&#10;$$&#10;\int \, y^2 \, \textrm{d} y \, \, = \, \, \int \, 2x \, \textrm{d} x&#10;\qquad \Longleftrightarrow \qquad&#10;\tfrac{1}{3} y^3 \, + \, C_1 \, \, = \, \, x^2 \, + \, C_2 \, ,&#10;$$\\[-2mm]&#10;where $C_1$ and $C_2$ are arbitrary constants.&#10;}}&#10;\end{minipage}&#10;\end{document}"/>
  <p:tag name="IGUANATEXSIZE" val="20"/>
  <p:tag name="IGUANATEXCURSOR" val="5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4,023"/>
  <p:tag name="ORIGINALWIDTH" val="3244,095"/>
  <p:tag name="LATEXADDIN" val="\documentclass{article}\pagestyle{empty}&#10;\usepackage{amsmath}&#10;\usepackage{amsfonts}&#10;\usepackage{amssymb}&#10;\begin{document}&#10;\begin{minipage}{12.4 cm}&#10;{\sffamily{&#10;Solving&#10;$$&#10;\tfrac{1}{3} y^3 \, + \, C_1 \, \, = \, \, x^2 \, + \, C_2&#10;$$&#10;for $y$, we get&#10;\begin{eqnarray*}&#10;\tfrac{1}{3} y^3 &amp; = &amp; x^2 \, + \, (C_2 - C_1) \, \, = \, \, x^2 \, + \, C_3\\&#10;&amp; \Updownarrow &amp; \\&#10;y^3 &amp; = &amp; 3 x^2 \, + \, 3 C_3 \, \, = \, \, 3 x^2 \, + \, C\\&#10;&amp; \Updownarrow &amp; \\&#10;y &amp; = &amp; \left( 3x^2 + C \right)^{1/3} \, \, = \, \, \sqrt[3]{ 3x^2 + C }&#10;\end{eqnarray*}&#10;with $C_3 := C_2 - C_1$ and $C := 3 C_3$.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2,494"/>
  <p:tag name="ORIGINALWIDTH" val="4395,951"/>
  <p:tag name="LATEXADDIN" val="\documentclass{article}\pagestyle{empty}&#10;\usepackage{amsmath}&#10;\usepackage{amsfonts}&#10;\usepackage{amssymb}&#10;\begin{document}&#10;\begin{minipage}{12.4 cm}&#10;{\sffamily{&#10;To see why separation of variables works, consider the separable differential equation&#10;$$&#10;\frac{\textrm{d} y}{\textrm{d} x} \, \, = \, \, \frac{h(x)}{g(y)}&#10;$$\\[-4mm]&#10;or, equivalently,&#10;$$&#10;g(y) \, \frac{\textrm{d} y}{\textrm{d} x} \, - \, h(x) \, \, = \, \, 0 \, .&#10;$$&#10;The left-hand side of this equation can be rewritten in terms of the antiderivatives of&#10;$g$ and $h$.\\[1mm]&#10;In particular, if $G$ is an antiderivative of $g$ and $H$ an antiderivative of $h$, it&#10;follows from the chain rule that&#10;$$&#10;\frac{\textrm{d}}{\textrm{d} x} \left( G(y) - H(x) \right) \, \, = \, \, G'(y) \, \frac{\textrm{d} y}{\textrm{d} x} \, - \, H'(x)&#10;\, \, = \, \, g(y) \, \frac{\textrm{d} y}{\textrm{d} x} \, - \, h(x) \, .&#10;$$&#10;}}&#10;\end{minipage}&#10;\end{document}"/>
  <p:tag name="IGUANATEXSIZE" val="20"/>
  <p:tag name="IGUANATEXCURSOR" val="3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0"/>
  <p:tag name="ORIGINALWIDTH" val="4259,468"/>
  <p:tag name="LATEXADDIN" val="\documentclass{article}\pagestyle{empty}&#10;\usepackage{amsmath}&#10;\usepackage{amsfonts}&#10;\usepackage{amssymb}&#10;\begin{document}&#10;\begin{minipage}{12.4 cm}&#10;{\sffamily{&#10;Hence, the differential equation $g(y) \, \frac{\textrm{d} y}{\textrm{d} x} - h(x) = 0$ says that&#10;$$&#10;\frac{\textrm{d}}{\textrm{d} x} \left( G(y) - H(x) \right) \, \, = \, \, 0 \, .&#10;$$&#10;But constants are the only functions whose derivatives are identically zero, and so&#10;$$&#10;G(y) \, - \, H(x) \, \, = \, \, C&#10;$$&#10;for some constant $C$. That is,&#10;$$&#10;G(y) \, \, = \, \, H(x) \, + \, C&#10;\qquad&#10;\Longleftrightarrow&#10;\qquad&#10;\int \, g(y) \, \textrm{d} y \, \, = \, \, \int \, h(x) \, \textrm{d} x \, + \, C&#10;$$&#10;and the proof is complete.&#10;}}&#10;\end{minipage}&#10;\end{document}"/>
  <p:tag name="IGUANATEXSIZE" val="20"/>
  <p:tag name="IGUANATEXCURSOR" val="6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9,299"/>
  <p:tag name="ORIGINALWIDTH" val="4386,202"/>
  <p:tag name="LATEXADDIN" val="\documentclass{article}\pagestyle{empty}&#10;\usepackage{amsmath}&#10;\usepackage{amsfonts}&#10;\usepackage{amssymb}&#10;\begin{document}&#10;\begin{minipage}{12.4 cm}&#10;{\sffamily{&#10;An {\bf{initial value problem}} is a differential equation coupled with a side condition&#10;that can be used to evaluate the arbitrary constant $C$ in the general solution and so&#10;obtain a {\bf{specific solution}} to the equation.\\[3mm]&#10;For instance:&#10;$$&#10;\frac{\textrm{d} y}{\textrm{d} x} \, \, = \, \, \frac{2x}{y^2} \qquad \text{with} \qquad y(0) \, \, = \, \, 0 \, .&#10;$$&#10;Here, the general solution $y(x) = \sqrt[3]{ 3x^2 + C }$ is specified by the initial condition $y(0) = 0$ to the specific solution&#10;$$&#10;y(x) \, \, = \, \, \sqrt[3]{ 3x^2 } \, .&#10;$$&#10;}}&#10;\end{minipage}&#10;\end{document}"/>
  <p:tag name="IGUANATEXSIZE" val="20"/>
  <p:tag name="IGUANATEXCURSOR" val="7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,895"/>
  <p:tag name="ORIGINALWIDTH" val="4395,201"/>
  <p:tag name="LATEXADDIN" val="\documentclass{article}\pagestyle{empty}&#10;\usepackage{amsmath}&#10;\usepackage{amsfonts}&#10;\usepackage{amssymb}&#10;\begin{document}&#10;\begin{minipage}{12.4 cm}&#10;{\sffamily{&#10;A savings account with value $B(t)$ at time $t$ is said to {\bf{compound continuously}} if the&#10;percentage growth rate of the account is equal to the prevailing rate of interest. For&#10;example, if the interest rate is $5 \%$, we have&#10;$$&#10;\frac{\, \, 100 \, \frac{\textrm{d} B}{\textrm{d} t} \, \,}{B} \qquad = \qquad 5 \, .&#10;$$&#10;}}&#10;\end{minipage}&#10;\end{document}"/>
  <p:tag name="IGUANATEXSIZE" val="20"/>
  <p:tag name="IGUANATEXCURSOR" val="3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0,1538"/>
  <p:tag name="ORIGINALWIDTH" val="4386,202"/>
  <p:tag name="LATEXADDIN" val="\documentclass{article}\pagestyle{empty}&#10;\usepackage{amsmath}&#10;\usepackage{amsfonts}&#10;\usepackage{amssymb}&#10;\begin{document}&#10;\begin{minipage}{12.4 cm}&#10;{\sffamily{&#10;It is customary to express the interest rate in decimal form, so $5 \%$ becomes $r = 0.05$&#10;and the continuous compounding formula can be expressed in terms of the relative&#10;growth rate of $B(t)$:\\[-2mm]&#10;$$&#10;\frac{\, \, 100 \, \frac{\textrm{d} B}{\textrm{d} t} \, \,}{B} \, \, = \, \, 100 \cdot 0.05&#10;\qquad \Longrightarrow \qquad&#10;\frac{\, \, \frac{\textrm{d} B}{\textrm{d} t} \, \,}{B} \, \, = \, \, 0.05 \, .&#10;$$&#10;}}&#10;\end{minipage}&#10;\end{document}"/>
  <p:tag name="IGUANATEXSIZE" val="20"/>
  <p:tag name="IGUANATEXCURSOR" val="3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4642"/>
  <p:tag name="ORIGINALWIDTH" val="1191,601"/>
  <p:tag name="LATEXADDIN" val="\documentclass{article}\pagestyle{empty}&#10;\usepackage{amsmath}&#10;\usepackage{amsfonts}&#10;\usepackage{amssymb}&#10;\begin{document}&#10;\begin{minipage}{12.4 cm}&#10;{\sffamily{&#10;$$&#10;\frac{\, \, \frac{\textrm{d} B}{\textrm{d} t} \, \,}{B} \qquad = \qquad 0.05 \, .&#10;$$&#10;}}&#10;\end{minipage}&#10;\end{document}"/>
  <p:tag name="IGUANATEXSIZE" val="20"/>
  <p:tag name="IGUANATEXCURSOR" val="2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4,109"/>
  <p:tag name="ORIGINALWIDTH" val="4383,952"/>
  <p:tag name="LATEXADDIN" val="\documentclass{article}\pagestyle{empty}&#10;\usepackage{amsmath}&#10;\usepackage{amsfonts}&#10;\usepackage{amssymb}&#10;\begin{document}&#10;\begin{minipage}{12.4 cm}&#10;{\sffamily{&#10;Previously, we used a limit to show that if $P$ dollars (the principal) are invested&#10;in an account that pays interest at an annual rate $r$ compounded continuously, then&#10;the account will be worth&#10;$$&#10;B(t) \, \, = \, \, P \cdot {\rm{e}}^{r \cdot t}&#10;$$&#10;USD after $t$ years.\\[1mm]&#10;In the next example we show how this formula can be obtained by solving a separable initial value problem.&#10;}}&#10;\end{minipage}&#10;\end{document}"/>
  <p:tag name="IGUANATEXSIZE" val="20"/>
  <p:tag name="IGUANATEXCURSOR" val="4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7,784"/>
  <p:tag name="ORIGINALWIDTH" val="4389,202"/>
  <p:tag name="LATEXADDIN" val="\documentclass{article}\pagestyle{empty}&#10;\usepackage{amsmath}&#10;\usepackage{amsfonts}&#10;\usepackage{amssymb}&#10;\begin{document}&#10;\begin{minipage}{12.4 cm}&#10;{\sffamily{&#10;{\bf{Example:}}\\[1mm]&#10;Solve an initial value problem to show that if $P$ USD are invested at an annual interest&#10;rate $r$ compounded continuously, then the (future) value of the account after $t$ years&#10;is $B(t) = P {\rm{e}}^{rt}$ dollars, where $r$ is expressed in decimal form.\\[2mm]&#10;&#10;{\bf{Solution:}}\\[1mm]&#10;According to the preceding discussion, the relative growth rate of the account value $B(t)$&#10;must equal the interest rate $r$, so we have the initial value problem&#10;$$&#10;\frac{\, \, \frac{\textrm{d} B}{\textrm{d} t} \, \,}{B} \qquad = \qquad r \qquad \quad \text{with} \quad B(0) \, \, = \, \, P \, .&#10;$$&#10;&#10;}}&#10;\end{minipage}&#10;\end{document}"/>
  <p:tag name="IGUANATEXSIZE" val="20"/>
  <p:tag name="IGUANATEXCURSOR" val="7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8,684"/>
  <p:tag name="ORIGINALWIDTH" val="3920,51"/>
  <p:tag name="LATEXADDIN" val="\documentclass{article}\pagestyle{empty}&#10;\usepackage{amsmath}&#10;\usepackage{amsfonts}&#10;\usepackage{amssymb}&#10;\begin{document}&#10;\begin{minipage}{12.4 cm}&#10;{\sffamily{&#10;Separating the variables in this differential equation and integrating, we get&#10;$$&#10;\int \, \frac{\textrm{d} B}{B} \, \, = \, \, \int \, r \, \textrm{d} t&#10;\qquad \Longrightarrow \qquad&#10;\ln|B| \, \, = \, \, \ln(B) \, \, = \, \, r \cdot t \, + \, C_1&#10;$$&#10;}}&#10;\end{minipage}&#10;\end{document}"/>
  <p:tag name="IGUANATEXSIZE" val="20"/>
  <p:tag name="IGUANATEXCURSOR" val="3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4,848"/>
  <p:tag name="ORIGINALWIDTH" val="3577,803"/>
  <p:tag name="LATEXADDIN" val="\documentclass{article}\pagestyle{empty}&#10;\usepackage{amsmath}&#10;\usepackage{amsfonts}&#10;\usepackage{amssymb}&#10;\begin{document}&#10;\begin{minipage}{12.4 cm}&#10;{\sffamily{&#10;Taking exponentials on both sides, we find that&#10;$$&#10;B(t) \, \, = \, \, {\rm{e}}^{\ln(B)} \, \, = \, \, {\rm{e}}^{r \cdot t + C_1} \, \, = \, \, {\rm{e}}^{r \cdot t} \cdot {\rm{e}}^{C_1}&#10;\, \, = \, \, C \cdot {\rm{e}}^{r \cdot t} \, ,&#10;$$&#10;where $C = {\rm{e}}^{C_1}$. Since $B(0) = P$, it follows that&#10;$$&#10;P \, \, = \, \, B(0) \, \, = \, \, C \cdot {\rm{e}}^{0} \, \, = \, \, C \qquad {\rm{e}}^0 \, \, = \, \, 1&#10;$$&#10;so $B(t) = P \cdot {\rm{e}}^{r \cdot t}$ as claimed.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3,015"/>
  <p:tag name="ORIGINALWIDTH" val="4395,951"/>
  <p:tag name="LATEXADDIN" val="\documentclass{article}\pagestyle{empty}&#10;\usepackage{amsmath}&#10;\usepackage{amsfonts}&#10;\usepackage{amssymb}&#10;\begin{document}&#10;\begin{minipage}{12.4 cm}&#10;{\sffamily{&#10;The natural extensions of differential equations for exponential growth/ decay&#10;$$&#10;y'(x) \, \, = \, \, k \cdot y(x)&#10;$$&#10;are {\bf{first-order linear differential equations}}. They involve only a first derivative $y'$ of the unknown function $y$ and are linear (in the same sense we defined linearity some lectures ago) in both $y'$ and $y$.\\[2mm]&#10;Their general form reads&#10;$$&#10;y'(x) \, + \, P(x) \cdot y(x) \, \, = \, \, Q(x) \, ,&#10;$$&#10;where $P(x)$ and $Q(x)$ are continuous functions on a given interval. This type of&#10;equation occurs frequently in various sciences.&#10;}}&#10;\end{minipage}&#10;\end{document}"/>
  <p:tag name="IGUANATEXSIZE" val="20"/>
  <p:tag name="IGUANATEXCURSOR" val="5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6,498"/>
  <p:tag name="ORIGINALWIDTH" val="4388,452"/>
  <p:tag name="LATEXADDIN" val="\documentclass{article}\pagestyle{empty}&#10;\usepackage{amsmath}&#10;\usepackage{amsfonts}&#10;\usepackage{amssymb}&#10;\begin{document}&#10;\begin{minipage}{12.4 cm}&#10;{\sffamily{&#10;{\bf{Example:}}\\[1mm]&#10;An example of a linear equation is $x y' + y = 2x$ because, for $x \neq 0$, it can be&#10;written in the form&#10;$$&#10;y' \, + \, \tfrac{1}{x} \cdot y \, \, = \, \, 2 \, .&#10;$$&#10;Notice that this differential equation is not separable because it is impossible to&#10;factor the expression for $y'$ as a function of $x$ times a function of $y$.\\[2mm]&#10;But we can still solve the equation by noticing, by the product rule, that&#10;$$&#10;x \cdot y' \, + \, y \, \, = \, \, (x \cdot y)'&#10;$$&#10;and so we can rewrite the equation as&#10;$$&#10;(x \cdot y)' \, \, = \, \, 2 x&#10;$$&#10;&#10;}}&#10;\end{minipage}&#10;\end{document}"/>
  <p:tag name="IGUANATEXSIZE" val="20"/>
  <p:tag name="IGUANATEXCURSOR" val="4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8,6465"/>
  <p:tag name="ORIGINALWIDTH" val="3301,837"/>
  <p:tag name="LATEXADDIN" val="\documentclass{article}\pagestyle{empty}&#10;\usepackage{amsmath}&#10;\usepackage{amsfonts}&#10;\usepackage{amssymb}&#10;\begin{document}&#10;\begin{minipage}{12.4 cm}&#10;{\sffamily{&#10;If we now integrate both sides of this equation&#10;$$&#10;(x \cdot y)' \, \, = \, \, 2 x \, ,&#10;$$&#10;we get&#10;$$&#10;x \cdot y \, \, = \, \, x^2 \, + \, C \qquad \text{or} \qquad y \, \, = \, \, x \, + \, \tfrac{C}{x} \, .&#10;$$&#10;}}&#10;\end{minipage}&#10;\end{document}"/>
  <p:tag name="IGUANATEXSIZE" val="20"/>
  <p:tag name="IGUANATEXCURSOR" val="2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,3859"/>
  <p:tag name="ORIGINALWIDTH" val="4387,702"/>
  <p:tag name="LATEXADDIN" val="\documentclass{article}\pagestyle{empty}&#10;\usepackage{amsmath}&#10;\usepackage{amsfonts}&#10;\usepackage{amssymb}&#10;\begin{document}&#10;\begin{minipage}{12.4 cm}&#10;{\sffamily{&#10;{\bf{Remark:}}&#10;If we had been given the differential equation in the form $y' + \tfrac{1}{x} y = 2$ instead of $x y' + y = 2x$, we&#10;would have had to take the preliminary step of multiplying each side of the equation by $x$.\\[1mm]&#10;It turns out that every first-order linear differential equation can be solved in a&#10;similar fashion by multiplying both sides of the by a suitable function&#10;$I(x)$ called an {\bf{integrating factor}}.&#10;}}&#10;\end{minipage}&#10;\end{document}"/>
  <p:tag name="IGUANATEXSIZE" val="20"/>
  <p:tag name="IGUANATEXCURSOR" val="1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2,01"/>
  <p:tag name="ORIGINALWIDTH" val="4389,952"/>
  <p:tag name="LATEXADDIN" val="\documentclass{article}\pagestyle{empty}&#10;\usepackage{amsmath}&#10;\usepackage{amsfonts}&#10;\usepackage{amssymb}&#10;\begin{document}&#10;\begin{minipage}{12.4 cm}&#10;{\sffamily{&#10;The strategy to find an {\bf{integrating factor}} $I(x)$ is such that the left side of&#10;$$&#10;y'(x) \, + \, P(x) \cdot y(x) \, \, = \, \, Q(x) \, ,&#10;$$&#10;when multiplied by $I(x)$, becomes the derivative of the product $I(x) \cdot y$ (defining equation for the integrating factor):\\[-2mm]&#10;$$&#10;I(x) \left( y'(x) \, + \, P(x) \cdot y(x) \right) \, \, \stackrel{!}{=} \, \, \left( I(x) \cdot y(x) \right)'&#10;$$&#10;Thus, altogether, we get&#10;\begin{eqnarray*}&#10;y'(x) \, + \, P(x) \cdot y(x) &amp; = &amp; Q(x) \\&#10;&amp; \Downarrow &amp; \\&#10;\left( I(x) \cdot y(x) \right)' &amp; = &amp; I(x) \cdot Q(x)&#10;\end{eqnarray*}&#10;}}&#10;\end{minipage}&#10;\end{document}"/>
  <p:tag name="IGUANATEXSIZE" val="20"/>
  <p:tag name="IGUANATEXCURSOR" val="4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0,802"/>
  <p:tag name="ORIGINALWIDTH" val="3312,336"/>
  <p:tag name="LATEXADDIN" val="\documentclass{article}\pagestyle{empty}&#10;\usepackage{amsmath}&#10;\usepackage{amsfonts}&#10;\usepackage{amssymb}&#10;\begin{document}&#10;\begin{minipage}{12.4 cm}&#10;{\sffamily{&#10;Next, integrating both sides&#10;$$&#10;\left( I(x) \cdot y(x) \right)' \, \, = \, \, I(x) \cdot Q(x)&#10;$$&#10;gives&#10;$$&#10;I(x) \cdot y(x) \, \, = \, \, \int \, I(x) \cdot Q(x) \, \textrm{d} x + C&#10;$$&#10;and finally the solution&#10;$$&#10;y(x) \, \, = \, \, \frac{1}{I(x)} \cdot \left( \int \, I(x) \cdot Q(x) \, \textrm{d} x + C \right) \, .&#10;$$&#10;}}&#10;\end{minipage}&#10;\end{document}"/>
  <p:tag name="IGUANATEXSIZE" val="20"/>
  <p:tag name="IGUANATEXCURSOR" val="3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1,515"/>
  <p:tag name="ORIGINALWIDTH" val="4380,953"/>
  <p:tag name="LATEXADDIN" val="\documentclass{article}\pagestyle{empty}&#10;\usepackage{amsmath}&#10;\usepackage{amsfonts}&#10;\usepackage{amssymb}&#10;\begin{document}&#10;\begin{minipage}{12.4 cm}&#10;{\sffamily{&#10;What remains is to derive a way to systematically get the integrating factor. From the defining equation of the integrating factor, we obtain\\[-5mm]&#10;\begin{eqnarray*}&#10;I(x) \left( y'(x) \, + \, P(x) \cdot y(x) \right) &amp; = &amp; \left( I(x) \cdot y(x) \right)' \\&#10;&amp; \Downarrow &amp; \\&#10;I(x) \cdot y'(x) \, + \, I(x) \cdot P(x) \cdot y(x) &amp; = &amp; I'(x) \cdot y(x) + I(x) \cdot y'(x) \\&#10;&amp; \Downarrow &amp; \\&#10;I(x) \cdot P(x) &amp; = &amp; I'(x)&#10;\end{eqnarray*}&#10;This is a separable differential equation for $I(x)$, which we solve as follows:\\[-2mm]&#10;$$&#10;\int \, \frac{1}{I(x)} \, \textrm{d} I \, \, = \, \, \int \, P(x) \, \textrm{d} x \qquad \Longrightarrow \qquad&#10;\ln| I(x) | \, \, = \, \, \int \, P(x) \, \textrm{d} x&#10;$$&#10;}}&#10;\end{minipage}&#10;\end{document}"/>
  <p:tag name="IGUANATEXSIZE" val="20"/>
  <p:tag name="IGUANATEXCURSOR" val="5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7,81"/>
  <p:tag name="ORIGINALWIDTH" val="4387,702"/>
  <p:tag name="LATEXADDIN" val="\documentclass{article}\pagestyle{empty}&#10;\usepackage{amsmath}&#10;\usepackage{amsfonts}&#10;\usepackage{amssymb}&#10;\begin{document}&#10;\begin{minipage}{12.4 cm}&#10;{\sffamily{&#10;Finally, we get\\[-2mm]&#10;$$&#10;\ln| I(x) | \, \, = \, \, \int \, P(x) \, \textrm{d} x \qquad \Longrightarrow \qquad&#10;I(x) \, \, = \, \, A \cdot {\rm{e}}^{\int P(x) \textrm{d} x} \, ,&#10;$$&#10;where $A = \pm {\rm{e}}^{C}$. We are looking for a particular integrating factor, not the most&#10;general one, so we take $A = 1$ and use&#10;$$&#10;I(x) \, \, = \, \, {\rm{e}}^{\int P(x) \textrm{d} x}&#10;$$&#10;Instead of memorizing this formula, however, we just remember the form of the&#10;integrating factor.}}&#10;\end{minipage}&#10;\end{document}"/>
  <p:tag name="IGUANATEXSIZE" val="20"/>
  <p:tag name="IGUANATEXCURSOR" val="6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4384,702"/>
  <p:tag name="LATEXADDIN" val="\documentclass{article}\pagestyle{empty}&#10;\usepackage{amsmath}&#10;\usepackage{amsfonts}&#10;\usepackage{amssymb}&#10;\begin{document}&#10;\begin{minipage}{12.4 cm}&#10;{\sffamily{&#10;{\bf{To solve the linear differential equation $y' + P(x)y = Q(x)$, multiply both sides by&#10;the integrating factor $I(x) = {\rm{e}}^{\int P(x) \textrm{d} x}$ and integrate both sides.}}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3,753"/>
  <p:tag name="ORIGINALWIDTH" val="4377,203"/>
  <p:tag name="LATEXADDIN" val="\documentclass{article}\pagestyle{empty}&#10;\usepackage{amsmath}&#10;\usepackage{amsfonts}&#10;\usepackage{amssymb}&#10;\begin{document}&#10;\begin{minipage}{12.4 cm}&#10;{\sffamily{&#10;{\bf{Example:}}&#10;Solve the differential equation&#10;$$&#10;y' + 3 x^2 y \, \, = \, \, 6 x^2 \, .&#10;$$&#10;&#10;{\bf{Solution:}}\\[1mm]&#10;The given equation is linear since it has the form $y' + P(x) y = Q(x)$ with $P(x) = 3x^2$ and $Q(x) = 6 x^2$.\\[1mm]&#10;An integrating factor is\\[-2mm]&#10;$$&#10;I(x) \, \, = \, \, {\rm{e}}^{\int 3x^2 \textrm{d} x} \, \, = \, \, {\rm{e}}^{x^3}&#10;$$&#10;Multiplying both sides of the differential equation by ${\rm{e}}^{x^3}$, we get\\[-2mm]&#10;$$&#10;{\rm{e}}^{x^3} \cdot y' + 3 x^2 \cdot {\rm{e}}^{x^3} \cdot y \, \, = \, \, 6 x^2 \cdot {\rm{e}}^{x^3}&#10;\quad \Longrightarrow \quad&#10;\frac{\textrm{d}}{\textrm{d} x} \left( {\rm{e}}^{x^3} \cdot y \right) \, \, = \, \, 6 x^2 \cdot {\rm{e}}^{x^3}&#10;$$&#10;}}&#10;\end{minipage}&#10;\end{document}"/>
  <p:tag name="IGUANATEXSIZE" val="20"/>
  <p:tag name="IGUANATEXCURSOR" val="6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5,073"/>
  <p:tag name="ORIGINALWIDTH" val="3285,34"/>
  <p:tag name="LATEXADDIN" val="\documentclass{article}\pagestyle{empty}&#10;\usepackage{amsmath}&#10;\usepackage{amsfonts}&#10;\usepackage{amssymb}&#10;\begin{document}&#10;\begin{minipage}{12.4 cm}&#10;{\sffamily{&#10;Integrating both sides of\\[-2mm]&#10;$$&#10;\frac{\textrm{d}}{\textrm{d} x} \left( {\rm{e}}^{x^3} \cdot y \right) \, \, = \, \, 6 x^2 \cdot {\rm{e}}^{x^3}&#10;$$&#10;gives&#10;\begin{eqnarray*}&#10;{\rm{e}}^{x^3} \cdot y &amp; = &amp; \int \, 6 x^2 \cdot {\rm{e}}^{x^3} \, \textrm{d} x \, \, = \, \, 2 \, {\rm{e}}^{x^3} + C \\&#10;&amp; \Downarrow &amp; \\&#10;y(x) &amp; = &amp; 2 + C \,  {\rm{e}}^{-x^3}&#10;\end{eqnarray*}&#10;}}&#10;\end{minipage}&#10;\end{document}"/>
  <p:tag name="IGUANATEXSIZE" val="20"/>
  <p:tag name="IGUANATEXCURSOR" val="4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6,037"/>
  <p:tag name="ORIGINALWIDTH" val="4381,703"/>
  <p:tag name="LATEXADDIN" val="\documentclass{article}\pagestyle{empty}&#10;\usepackage{amsmath}&#10;\usepackage{amsfonts}&#10;\usepackage{amssymb}&#10;\begin{document}&#10;\begin{minipage}{12.4 cm}&#10;{\sffamily{&#10;{\bf{Example:}}&#10;Find the solution of the initial-value problem&#10;$$&#10;x^2 y' + xy \, \, = \, \, 1 \, , \qquad \text{and $x &gt; 0$ togther with $y(1) = 2$} \, .&#10;$$&#10;&#10;{\bf{Solution:}}\\[1mm]&#10;We must first divide both sides by the coefficient of $y'$ to put the differential equation&#10;into standard form:\\[-2mm]&#10;$$&#10;y' + \tfrac{1}{x} y \, \, = \, \, \tfrac{1}{x^2} \, , \qquad x \, &gt; \, 0&#10;$$&#10;The integrating factor is\\[-2mm]&#10;$$&#10;I(x) \, \, = \, \, {\rm{e}}^{\int \tfrac{1}{x} \textrm{d} x} \, \, = \, \, {\rm{e}}^{\ln(x)} \, \, = \, \, x \, .&#10;$$&#10;}}&#10;\end{minipage}&#10;\end{document}"/>
  <p:tag name="IGUANATEXSIZE" val="20"/>
  <p:tag name="IGUANATEXCURSOR" val="6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2,497"/>
  <p:tag name="ORIGINALWIDTH" val="3895,013"/>
  <p:tag name="LATEXADDIN" val="\documentclass{article}\pagestyle{empty}&#10;\usepackage{amsmath}&#10;\usepackage{amsfonts}&#10;\usepackage{amssymb}&#10;\begin{document}&#10;\begin{minipage}{12.4 cm}&#10;{\sffamily{&#10;Multiplication of $y' + \tfrac{1}{x} y = \tfrac{1}{x^2}$, $x &gt; 0$, by $x$ gives&#10;$$&#10;xy' + y \, \, = \, \, \tfrac{1}{x} \, , \qquad \text{or} \qquad (xy)' \, \, = \, \, \tfrac{1}{x} \, .&#10;$$&#10;Then\\[-3mm]&#10;$$&#10;xy \, \, = \, \, \int \, \tfrac{1}{x} \, \textrm{d} x \, \, = \, \, \ln(x) + C&#10;\qquad \Longrightarrow \qquad&#10;y(x) \, \, = \, \, \frac{\ln(x) + C}{x} \, .&#10;$$&#10;Since $y(1) = 2$, we have\\[-3mm]&#10;$$&#10;2 \, \, = \, \, \frac{\ln(1) + C}{1} \, \, = \, \, C \, .&#10;$$&#10;Therefore the solution to the initial-value problem is\\[-2mm]&#10;$$&#10;y(x) \, \, = \, \, \frac{\ln(x) + 2}{x} \, .&#10;$$&#10;&#10;}}&#10;\end{minipage}&#10;\end{document}"/>
  <p:tag name="IGUANATEXSIZE" val="20"/>
  <p:tag name="IGUANATEXCURSOR" val="6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8,047"/>
  <p:tag name="ORIGINALWIDTH" val="3361,08"/>
  <p:tag name="LATEXADDIN" val="\documentclass{article}\pagestyle{empty}&#10;\usepackage{amsmath}&#10;\usepackage{amsfonts}&#10;\usepackage{amssymb}&#10;\begin{document}&#10;\begin{minipage}{9.5 cm}&#10;{\sffamily{&#10;A differential equation of the general form&#10;$$&#10;\tfrac{\textrm{d}}{\textrm{d} t} Q \, \, = \, \, k Q (M - Q)&#10;$$&#10;with constants $k$ and $M$ is called a {\bf{logistic equation}}, and the graph of its solution&#10;$y = Q(t)$ is called a {\bf{logistic curve}}.\\[1mm]&#10;Logistic equations are used to model the spread of epidemics, populations whose growth is restricted, and various other quantities of&#10;interest.\\[1mm]&#10;In the next example, we use a formula from the integral table to solve a logistic&#10;equation involving the spread of a rumor.&#10;}}&#10;\end{minipage}&#10;\end{document}"/>
  <p:tag name="IGUANATEXSIZE" val="20"/>
  <p:tag name="IGUANATEXCURSOR" val="6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1,249"/>
  <p:tag name="ORIGINALWIDTH" val="4353,956"/>
  <p:tag name="LATEXADDIN" val="\documentclass{article}\pagestyle{empty}&#10;\usepackage{amsmath}&#10;\usepackage{amsfonts}&#10;\usepackage{amssymb}&#10;\begin{document}&#10;\begin{minipage}{12.3 cm}&#10;{\sffamily{&#10;{\bf{Example:}}&#10;At 6 a.m., two junior account executives at a brokerage firm hear a rumor that a new&#10;stock offering is to be presented at noon. The rumor spreads throughout the 26 junior&#10;executives in the firm at the rate&#10;$$&#10;\tfrac{\textrm{d}}{\textrm{d} t} N \, \, = \, \, 0.025 \, N \, (26 - N)&#10;$$&#10;where $N(t)$ is the number of executives who have heard the rumor t hours after 6 a.m.&#10;\begin{enumerate}&#10;\item[{\bf{a)}}] Find $N(t)$.&#10;\item[{\bf{b)}}] How many junior executives have not heard the rumor by noon?&#10;\end{enumerate}&#10;(Note, this is also an illustration for the 'no arbitrage' assumption in general market theory.)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4,511"/>
  <p:tag name="ORIGINALWIDTH" val="3835,021"/>
  <p:tag name="LATEXADDIN" val="\documentclass{article}\pagestyle{empty}&#10;\usepackage{amsmath}&#10;\usepackage{amsfonts}&#10;\usepackage{amssymb}&#10;\begin{document}&#10;\begin{minipage}{12.3 cm}&#10;{\sffamily{&#10;{\bf{Solution:}}\\[1mm]&#10;{\bf{a)}} Separate the variables in the differential equation, and integrate to get&#10;\begin{eqnarray*}&#10;\int \, \frac{\textrm{d} N}{N \, (26-N)} &amp; = &amp; \int \, 0.025 \, \textrm{d} t \\[1mm]&#10;&amp; \Updownarrow &amp; \\[1mm]&#10;\tfrac{1}{26} \, \ln\left| \frac{N}{26-N} \right| &amp; = &amp; 0.025 \, t \, + \, C_1 \\[1mm]&#10;&amp; \Updownarrow &amp; \\[1mm]&#10;\ln\left( \frac{N}{26-N} \right) &amp; = &amp; 0.65 \, t \, + \, 26 C_1&#10;\end{eqnarray*}&#10;&#10;}}&#10;\end{minipage}&#10;\end{document}"/>
  <p:tag name="IGUANATEXSIZE" val="20"/>
  <p:tag name="IGUANATEXCURSOR" val="3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5,249"/>
  <p:tag name="ORIGINALWIDTH" val="3475,816"/>
  <p:tag name="LATEXADDIN" val="\documentclass{article}\pagestyle{empty}&#10;\usepackage{amsmath}&#10;\usepackage{amsfonts}&#10;\usepackage{amssymb}&#10;\begin{document}&#10;\begin{minipage}{12.3 cm}&#10;{\sffamily{&#10;Taking exponentials on both sides and solving for $N$, we obtain&#10;\begin{eqnarray*}&#10;\ln\left( \frac{N}{26-N} \right) &amp; = &amp; 0.65 \, t \, + \, 26 C_1 \\&#10;&amp; \Updownarrow &amp; \\&#10;\frac{N}{26-N} &amp; = &amp; {\rm{e}}^{0.65 \, t} \cdot {\rm{e}}^{26 \, C_1} \, \, = \, \, C \, {\rm{e}}^{0.65 \, t} \\&#10;&amp; \Updownarrow &amp; \\&#10;N &amp; = &amp; (26-N) \, C \, {\rm{e}}^{0.65 \, t} \\&#10;&amp; \Updownarrow &amp; \\&#10;(1 + C \, {\rm{e}}^{0.65 \, t}) \cdot N &amp; = &amp; 26 \, C \, {\rm{e}}^{0.65 \, t}&#10;\end{eqnarray*}\\[-5mm]&#10;where $C := 26 C_1$.&#10;}}&#10;\end{minipage}&#10;\end{document}"/>
  <p:tag name="IGUANATEXSIZE" val="20"/>
  <p:tag name="IGUANATEXCURSOR" val="6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9,014"/>
  <p:tag name="ORIGINALWIDTH" val="4351,707"/>
  <p:tag name="LATEXADDIN" val="\documentclass{article}\pagestyle{empty}&#10;\usepackage{amsmath}&#10;\usepackage{amsfonts}&#10;\usepackage{amssymb}&#10;\begin{document}&#10;\begin{minipage}{12.3 cm}&#10;{\sffamily{&#10;Thus,&#10;$$&#10;N(t) \, \, = \, \, \frac{26 \, C \, {\rm{e}}^{0.65 \, t}}{1 \, + \, C \, {\rm{e}}^{0.65 \, t}} \, .&#10;$$&#10;To evaluate the constant $C$, we use the fact that $N(0) = 2$ junior executives initially&#10;know the rumor, so&#10;$$&#10;N(0) \, \, = \, \, 2 \, \, = \, \, \frac{26 \, C \, {\rm{e}}^{0}}{1 \, + \, C \, {\rm{e}}^{0}}&#10;\quad \Longrightarrow \quad&#10;2 \, + \, 2 \, C \, \, = \, \, 26 \, C&#10;\quad \Longrightarrow \quad&#10;C \, \, = \, \, \tfrac{1}{12} \, .&#10;$$&#10;Substituting this into the formula for $N(t)$ and simplifying finally gives&#10;$$&#10;N(t) \, \, = \, \, \frac{26 \cdot \tfrac{1}{12} \cdot {\rm{e}}^{0.65 \, t}}{1 \, + \, \tfrac{1}{12} \cdot {\rm{e}}^{0.65 \, t}}&#10;\, \, = \, \, &#10;\frac{26 \, {\rm{e}}^{0.65 \, t}}{12 \, + \, {\rm{e}}^{0.65 \, t}} \, .&#10;$$&#10;}}&#10;\end{minipage}&#10;\end{document}"/>
  <p:tag name="IGUANATEXSIZE" val="20"/>
  <p:tag name="IGUANATEXCURSOR" val="9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4,563"/>
  <p:tag name="ORIGINALWIDTH" val="3963,255"/>
  <p:tag name="LATEXADDIN" val="\documentclass{article}\pagestyle{empty}&#10;\usepackage{amsmath}&#10;\usepackage{amsfonts}&#10;\usepackage{amssymb}&#10;\begin{document}&#10;\begin{minipage}{12.3 cm}&#10;{\sffamily{&#10;$$&#10;N(t) \, \, = \, \, \frac{26 \, {\rm{e}}^{0.65 \, t}}{12 \, + \, {\rm{e}}^{0.65 \, t}} \, .&#10;$$&#10;&#10;\vspace*{1cm}&#10;{\bf{b)}} At noon ($t=6$) the number of junior executives have heard the rumor is&#10;$$&#10;N(6) \, \, = \, \, \frac{26 \, {\rm{e}}^{0.65 \cdot 6}}{12 \, + \, {\rm{e}}^{0.65 \cdot 6}} \, \, \approx \, \, 21 \, ,&#10;$$&#10;so $26 - 21 = 5$ have not.&#10;}}&#10;\end{minipage}&#10;\end{document}"/>
  <p:tag name="IGUANATEXSIZE" val="20"/>
  <p:tag name="IGUANATEXCURSOR" val="4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8,365"/>
  <p:tag name="ORIGINALWIDTH" val="2775,403"/>
  <p:tag name="LATEXADDIN" val="\documentclass{article}\pagestyle{empty}&#10;\usepackage{amsmath}&#10;\usepackage{amsfonts}&#10;\usepackage{amssymb}&#10;\begin{document}&#10;\begin{minipage}{12.3 cm}&#10;{\sffamily{&#10;{\bf{Exercise:}}\\[1mm]&#10;Which of the following equations are separable? \\[2mm]&#10;\begin{tabular}{c l}&#10;$\Box$ &amp; $2x (y + 1) \cdot x' - y \cdot y' = 0$.\\[1mm]&#10;$\Box$ &amp; $x \cdot x' + \sqrt{a^2 - x^2} \cdot y' = 0$, where $a$ is constant.\\[1mm]&#10;$\Box$ &amp; $x \cdot y' + y \cdot x' + x y (3 x' + y') = 0$.\\[1mm]&#10;$\Box$ &amp; $({\rm{e}}^{2x} + 4) \cdot y' = y$.&#10;\end{tabular}&#10;}}&#10;\end{minipage}&#10;\end{document}"/>
  <p:tag name="IGUANATEXSIZE" val="20"/>
  <p:tag name="IGUANATEXCURSOR" val="23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8"/>
  <p:tag name="ORIGINALWIDTH" val="2606,674"/>
  <p:tag name="LATEXADDIN" val="\documentclass{article}\pagestyle{empty}&#10;\usepackage{amsmath}&#10;\usepackage{amsfonts}&#10;\usepackage{amssymb}&#10;\begin{document}&#10;\begin{minipage}{12.3 cm}&#10;{\sffamily{&#10;{\bf{Exercise:}}&#10;Find the general solution of\\[-3mm]&#10;$$&#10;y \cdot y' \, \, = \, \, x \, + \, 3 \, .&#10;$$&#10;&#10;}}&#10;\end{minipage}&#10;\end{document}"/>
  <p:tag name="IGUANATEXSIZE" val="20"/>
  <p:tag name="IGUANATEXCURSOR" val="2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3,551"/>
  <p:tag name="ORIGINALWIDTH" val="4347,957"/>
  <p:tag name="LATEXADDIN" val="\documentclass{article}\pagestyle{empty}&#10;\usepackage{amsmath}&#10;\usepackage{amsfonts}&#10;\usepackage{amssymb}&#10;\begin{document}&#10;\begin{minipage}{12.3 cm}&#10;{\sffamily{&#10;{\bf{Solution:}}&#10;We have\\[-3mm]&#10;$$&#10; y \cdot y' \, \, = \, \, y \cdot \frac{\textrm{d} y}{\textrm{d} x} \, \, = \, \, x + 3&#10;\qquad \Longrightarrow \qquad&#10; y \cdot \textrm{d} y \, \, = \, \, (x+3) \cdot \textrm{d} x \, ,&#10;$$\\[-4mm]&#10;and thus\\[-2mm]&#10;$$&#10; \tfrac{1}{2} y ^2 \, \, = \, \, \int \, y \, \textrm{d} y \, \, = \, \, &#10; \int \, ( x+3 ) \, \textrm{d} x \, \, = \, \, \tfrac{1}{2} x^2 + 3 x + C \, , \qquad (C \in \mathbb{R})&#10;$$\\[-4mm]&#10;leading to\\[-4mm]&#10;$$&#10; y(x) \, \, = \, \, \pm \sqrt{x^2 + 6x + C} \, , \qquad (C \in \mathbb{R}) \, .&#10;$$&#10;Depending on the initial condition one then has to choose the correct branch of the root, i.e. either the positive or the negative one.&#10;}}&#10;\end{minipage}&#10;\end{document}"/>
  <p:tag name="IGUANATEXSIZE" val="20"/>
  <p:tag name="IGUANATEXCURSOR" val="5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8"/>
  <p:tag name="ORIGINALWIDTH" val="2434,196"/>
  <p:tag name="LATEXADDIN" val="\documentclass{article}\pagestyle{empty}&#10;\usepackage{amsmath}&#10;\usepackage{amsfonts}&#10;\usepackage{amssymb}&#10;\begin{document}&#10;\begin{minipage}{12.3 cm}&#10;{\sffamily{&#10;{\bf{Exercise:}}&#10;Find the general solution of\\[-3mm]&#10;$$&#10;x y' \, \, = \, \, y \, .&#10;$$&#10;&#10;}}&#10;\end{minipage}&#10;\end{document}"/>
  <p:tag name="IGUANATEXSIZE" val="20"/>
  <p:tag name="IGUANATEXCURSOR" val="2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9,55"/>
  <p:tag name="ORIGINALWIDTH" val="4341,208"/>
  <p:tag name="LATEXADDIN" val="\documentclass{article}\pagestyle{empty}&#10;\usepackage{amsmath}&#10;\usepackage{amsfonts}&#10;\usepackage{amssymb}&#10;\begin{document}&#10;\begin{minipage}{12.3 cm}&#10;{\sffamily{&#10;{\bf{Solution:}}&#10;We have\\[-3mm]&#10;$$&#10; x \cdot y' \, \, = \, \, x \cdot \frac{\textrm{d} y}{\textrm{d} x} \, \, = \, \, y&#10;\qquad \Longrightarrow \qquad&#10;y^{-1} \cdot \textrm{d} y \, \, = \, \, x^{-1} \cdot \textrm{d} x \, ,&#10;$$\\[-4mm]&#10;and thus\\[-2mm]&#10;$$&#10;\ln|y| \, \, = \, \, \int y^{-1} \, \textrm{d} y \, \, = \, \, &#10; \int \, x^{-1} \, \textrm{d} x \, \, = \, \, \ln|x| + C \, , \qquad (C \in \mathbb{R})&#10;$$\\[-4mm]&#10;leading to\\[-4mm]&#10;$$&#10; y(x) \, \, = \, \, \pm \, {\rm{e}}^C \cdot x \, , \qquad (C \in \mathbb{R}) \, .&#10;$$&#10;Depending on the initial condition one then has to choose the correct branch, i.e. either the positive or the negative one, or the solution $y(x) \equiv 0$.&#10;}}&#10;\end{minipage}&#10;\end{document}"/>
  <p:tag name="IGUANATEXSIZE" val="20"/>
  <p:tag name="IGUANATEXCURSOR" val="8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,4695"/>
  <p:tag name="ORIGINALWIDTH" val="852,6435"/>
  <p:tag name="LATEXADDIN" val="\documentclass{article}\pagestyle{empty}&#10;\usepackage{amsmath}&#10;\usepackage{amsfonts}&#10;\usepackage{amssymb}&#10;\begin{document}&#10;\begin{minipage}{12.3 cm}&#10;{\sffamily{&#10;{\bf{Note:}} $y(x) \equiv 0$\\&#10;is a solution.&#10;}}&#10;\end{minipage}&#10;\end{document}"/>
  <p:tag name="IGUANATEXSIZE" val="20"/>
  <p:tag name="IGUANATEXCURSOR" val="1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4348,707"/>
  <p:tag name="LATEXADDIN" val="\documentclass{article}\pagestyle{empty}&#10;\usepackage{amsmath}&#10;\usepackage{amsfonts}&#10;\usepackage{amssymb}&#10;\begin{document}&#10;\begin{minipage}{12.3 cm}&#10;{\sffamily{&#10;{\bf{Exercise:}}\\[1mm]&#10;Find the general solution of $y' = 3x \cdot {\rm{e}}^{-y}$ and the specific solution&#10;that satisfies the initial condition $y(0) = 1$.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7,859"/>
  <p:tag name="ORIGINALWIDTH" val="3682,79"/>
  <p:tag name="LATEXADDIN" val="\documentclass{article}\pagestyle{empty}&#10;\usepackage{amsmath}&#10;\usepackage{amsfonts}&#10;\usepackage{amssymb}&#10;\begin{document}&#10;\begin{minipage}{12.3 cm}&#10;{\sffamily{&#10;{\bf{Solution:}}\\[1mm]&#10;We have&#10;$$&#10;y' \, \, = \, \, \frac{\textrm{d} y}{\textrm{d} x} \, \, = \, \, 3x \cdot {\rm{e}}^{-y}&#10;\qquad \Longrightarrow \qquad&#10;{\rm{e}}^{y} \cdot \textrm{d} y \, \, = \, \, 3x \cdot \textrm{d} x \, ,&#10;$$&#10;and thus&#10;$$&#10;{\rm{e}}^{y} \, \, = \, \, \int \, {\rm{e}}^{y} \, \textrm{d} y \, \, = \, \, &#10; \int \, 3x \, \textrm{d} x \, \, = \, \, \tfrac{3}{2} x^2 + C \, , \qquad (C \in \mathbb{R}) \, .&#10;$$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1,001"/>
  <p:tag name="ORIGINALWIDTH" val="3484,065"/>
  <p:tag name="LATEXADDIN" val="\documentclass{article}\pagestyle{empty}&#10;\usepackage{amsmath}&#10;\usepackage{amsfonts}&#10;\usepackage{amssymb}&#10;\begin{document}&#10;\begin{minipage}{12.3 cm}&#10;{\sffamily{&#10;Our result\\[-6mm]&#10;$$&#10;{\rm{e}}^{y} \, \, = \, \, \tfrac{3}{2} x^2 + C \, , \qquad (C \in \mathbb{R})&#10;$$&#10;leads to the general solution&#10;$$&#10;y(x) \, \, = \, \, \ln\left( \tfrac{3}{2} x^2 + C' \right) \, , \qquad (C' \in \mathbb{R}^+) \, .&#10;$$&#10;Next, together with the initial condition $y(0) = 1$, we finally obtain&#10;$$&#10;y(x) \, \, = \, \, \ln\left( \tfrac{3}{2} x^2 + {\rm{e}} \right) \, .&#10;$$&#10;&#10;\vspace{0.3cm}&#10;{\bf{Remark:}} We indeed have $y(0) = 1$ and\\[-2mm]&#10;$$&#10;y'(x) \, \, = \, \, \frac{3 x}{\tfrac{3}{2} x^2 + {\rm{e}}} \, \, = \, \, {\rm{e}}^{-y(x)} \cdot 3 x \, .&#10;$$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3,6971"/>
  <p:tag name="ORIGINALWIDTH" val="4350,957"/>
  <p:tag name="LATEXADDIN" val="\documentclass{article}\pagestyle{empty}&#10;\usepackage{amsmath}&#10;\usepackage{amsfonts}&#10;\usepackage{amssymb}&#10;\begin{document}&#10;\begin{minipage}{12.3 cm}&#10;{\sffamily{&#10;{\bf{Exercise:}}\\[1mm]&#10;Solve the equation $y' = (y+1)/(x-1)$ given the boundary condition: $y = 1$ at $x = 0$.}}&#10;\end{minipage}&#10;\end{document}"/>
  <p:tag name="IGUANATEXSIZE" val="20"/>
  <p:tag name="IGUANATEXCURSOR" val="2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7,585"/>
  <p:tag name="ORIGINALWIDTH" val="4239,22"/>
  <p:tag name="LATEXADDIN" val="\documentclass{article}\pagestyle{empty}&#10;\usepackage{amsmath}&#10;\usepackage{amsfonts}&#10;\usepackage{amssymb}&#10;\begin{document}&#10;\begin{minipage}{12.3 cm}&#10;{\sffamily{&#10;{\bf{Solution:}}\\[1mm]&#10;We have&#10;$$&#10;y' \, \, = \, \, \frac{\textrm{d} y}{\textrm{d} x} \, \, = \, \, (y+1)/(x-1)&#10;\qquad \Longrightarrow \qquad&#10;(y+1)^{-1} \cdot \textrm{d} y \, \, = \, \, (x-1)^{-1} \cdot \textrm{d} x \, ,&#10;$$&#10;and thus, with some $C \in \mathbb{R}$,&#10;$$&#10;\ln|y+1| \, \, = \, \, \int \, (y+1)^{-1} \, \textrm{d} y \, \, = \, \, &#10; \int \, (x-1)^{-1} \, \textrm{d} x \, \, = \, \, \ln|x-1| + C \, .&#10;$$&#10;}}&#10;\end{minipage}&#10;\end{document}"/>
  <p:tag name="IGUANATEXSIZE" val="20"/>
  <p:tag name="IGUANATEXCURSOR" val="5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0,761"/>
  <p:tag name="ORIGINALWIDTH" val="4360,705"/>
  <p:tag name="LATEXADDIN" val="\documentclass{article}\pagestyle{empty}&#10;\usepackage{amsmath}&#10;\usepackage{amsfonts}&#10;\usepackage{amssymb}&#10;\begin{document}&#10;\begin{minipage}{12.3 cm}&#10;{\sffamily{&#10;Our result\\[-6mm]&#10;$$&#10;\ln|y+1| \, \, = \, \, \ln|x-1| + C \, , \qquad (C \in \mathbb{R})&#10;$$&#10;leads to the general solution&#10;\begin{eqnarray*}&#10;|y(x) + 1| &amp; = &amp; {\rm{e}}^C \cdot |x-1| \, \, = \, \, C' \cdot |x-1| \, , \qquad (C' \in \mathbb{R})&#10;\end{eqnarray*}&#10;Next, we need to resolve the absolute values. Therefore, let us inspect the setting of the problem:&#10;\begin{quotation}&#10;\noindent Solve the equation $y' = (y+1)/(x-1)$ given the boundary condition: $y = 1$ at $x = 0$.&#10;\end{quotation}&#10;I.e. at $x=1$ there is a hole in the domain of $x$ and with the initial condition $x = 0$ we are at the left-hand side branch with $0 \leq x &lt; 1$.&#10;}}&#10;\end{minipage}&#10;\end{document}"/>
  <p:tag name="IGUANATEXSIZE" val="20"/>
  <p:tag name="IGUANATEXCURSOR" val="7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1,522"/>
  <p:tag name="ORIGINALWIDTH" val="3433,071"/>
  <p:tag name="LATEXADDIN" val="\documentclass{article}\pagestyle{empty}&#10;\usepackage{amsmath}&#10;\usepackage{amsfonts}&#10;\usepackage{amssymb}&#10;\begin{document}&#10;\begin{minipage}{12.3 cm}&#10;{\sffamily{&#10;Thus&#10;\begin{eqnarray*}&#10;|y(x) + 1| &amp; = &amp; C' \cdot (1-x) \, , \qquad (C' \in \mathbb{R}) \, .&#10;\end{eqnarray*}&#10;Moreover $y(0) = 1 &gt; 0$ such that finally&#10;\begin{eqnarray*}&#10;y(x)&amp; = &amp; 2 \cdot (1-x) \, - \, 1 \, .&#10;\end{eqnarray*}&#10;&#10;\vspace{0.5cm}&#10;{\bf{Remark:}} We have $y(0) = 1$ and&#10;$$&#10;y'(x) \, \, = \, \, - 2 \, \, = \, \, \frac{y + 1}{x-1} \, \, = \, \, \frac{2 \cdot (1-x) - 1 + 1}{-(1-x)} \, .&#10;$$&#10;}}&#10;\end{minipage}&#10;\end{document}"/>
  <p:tag name="IGUANATEXSIZE" val="20"/>
  <p:tag name="IGUANATEXCURSOR" val="3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213"/>
  <p:tag name="ORIGINALWIDTH" val="3522,31"/>
  <p:tag name="LATEXADDIN" val="\documentclass{article}\pagestyle{empty}&#10;\usepackage{amsmath}&#10;\usepackage{amsfonts}&#10;\usepackage{amssymb}&#10;\begin{document}&#10;\begin{minipage}{12.3 cm}&#10;{\sffamily{&#10;{\bf{Exercise:}}\\[1mm]&#10;Find the specific solution of $y' = {\rm{e}}^{2x+y}$ that has $y = 0$ when $x = 0$.}}&#10;\end{minipage}&#10;\end{document}"/>
  <p:tag name="IGUANATEXSIZE" val="20"/>
  <p:tag name="IGUANATEXCURSOR" val="2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1,837"/>
  <p:tag name="ORIGINALWIDTH" val="3955,006"/>
  <p:tag name="LATEXADDIN" val="\documentclass{article}\pagestyle{empty}&#10;\usepackage{amsmath}&#10;\usepackage{amsfonts}&#10;\usepackage{amssymb}&#10;\begin{document}&#10;\begin{minipage}{12.3 cm}&#10;{\sffamily{&#10;{\bf{Solution:}}\\[1mm]&#10;We have&#10;$$&#10;y' \, \, = \, \, \frac{\textrm{d} y}{\textrm{d} x} \, \, = \, \, {\rm{e}}^{2x+y} \, \, = \, \, {\rm{e}}^{2x} \cdot {\rm{e}}^{y}&#10;\qquad \Longrightarrow \qquad&#10;{\rm{e}}^{-y} \cdot \textrm{d} y \, \, = \, \, {\rm{e}}^{2x} \cdot \textrm{d} x \, ,&#10;$$&#10;and thus&#10;$$&#10;-{\rm{e}}^{-y} \, \, = \, \, \int \, {\rm{e}}^{-y} \, \textrm{d} y \, \, = \, \, &#10; \int \, {\rm{e}}^{2x} \, \textrm{d} x \, \, = \, \, \tfrac{1}{2} {\rm{e}}^{2x} + C \, , \qquad (C \in \mathbb{R}) \, .&#10;$$&#10;}}&#10;\end{minipage}&#10;\end{document}"/>
  <p:tag name="IGUANATEXSIZE" val="20"/>
  <p:tag name="IGUANATEXCURSOR" val="6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0,263"/>
  <p:tag name="ORIGINALWIDTH" val="3483,315"/>
  <p:tag name="LATEXADDIN" val="\documentclass{article}\pagestyle{empty}&#10;\usepackage{amsmath}&#10;\usepackage{amsfonts}&#10;\usepackage{amssymb}&#10;\begin{document}&#10;\begin{minipage}{12.3 cm}&#10;{\sffamily{&#10;Our result\\[-6mm]&#10;$$&#10;{\rm{e}}^{-y} \, \, = \, \, C - \tfrac{1}{2} {\rm{e}}^{2x} \, , \qquad (C \in \mathbb{R})&#10;$$&#10;leads to the general solution&#10;\begin{eqnarray*}&#10;-y(x) &amp; = &amp; \ln\left| C - \tfrac{1}{2} {\rm{e}}^{2x} \right| \, , \qquad (C \in \mathbb{R}) \\&#10;&amp; \Downarrow &amp; \\&#10;y(x) &amp; = &amp; -\ln\left| \tfrac{1}{2} {\rm{e}}^{2x} + C' \right| \, , \qquad (C' \in \mathbb{R})\, .&#10;\end{eqnarray*}&#10;Next, together with the initial condition $y(0) = 0$, we finally obtain&#10;$$&#10;y(x) \, \, = \, \, -\ln\left( \tfrac{1}{2} {\rm{e}}^{2x} + \tfrac{1}{2} \right) \, .&#10;$$&#10;as $\ln(1) = 0$.&#10;}}&#10;\end{minipage}&#10;\end{document}"/>
  <p:tag name="IGUANATEXSIZE" val="20"/>
  <p:tag name="IGUANATEXCURSOR" val="7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,213"/>
  <p:tag name="ORIGINALWIDTH" val="1706,037"/>
  <p:tag name="LATEXADDIN" val="\documentclass{article}\pagestyle{empty}&#10;\usepackage{amsmath}&#10;\usepackage{amsfonts}&#10;\usepackage{amssymb}&#10;\begin{document}&#10;\begin{minipage}{12.3 cm}&#10;{\sffamily{&#10;{\bf{Exercise:}}\\[1mm]&#10;Solve the equation $y' + 2xy = 1$.}}&#10;\end{minipage}&#10;\end{document}"/>
  <p:tag name="IGUANATEXSIZE" val="20"/>
  <p:tag name="IGUANATEXCURSOR" val="2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4,308"/>
  <p:tag name="ORIGINALWIDTH" val="4351,707"/>
  <p:tag name="LATEXADDIN" val="\documentclass{article}\pagestyle{empty}&#10;\usepackage{amsmath}&#10;\usepackage{amsfonts}&#10;\usepackage{amssymb}&#10;\begin{document}&#10;\begin{minipage}{12.3 cm}&#10;{\sffamily{&#10;{\bf{Solution:}}\\[1mm]&#10;The given equation is in the standard form for a linear equation. Multiplying&#10;by the integrating factor\\[-4mm]&#10;$$&#10;{\rm{e}}^{\int 2x \textrm{d} x} \, \, = \, \, {\rm{e}}^{x^2}&#10;$$&#10;we get\\[-4mm]&#10;$$&#10;{\rm{e}}^{x^2} \cdot y' \, + \, 2x \cdot {\rm{e}}^{x^2} \cdot y \, \, = \, \, {\rm{e}}^{x^2} \qquad \Longrightarrow \qquad&#10;\left( {\rm{e}}^{x^2} \cdot y \right)' \, \, = \, \, {\rm{e}}^{x^2}&#10;$$&#10;Therefore:\\[-4mm]&#10;$$&#10;{\rm{e}}^{x^2} \cdot y \, \, = \, \, \int \, {\rm{e}}^{x^2} \, \textrm{d} x + C&#10;$$&#10;}}&#10;\end{minipage}&#10;\end{document}"/>
  <p:tag name="IGUANATEXSIZE" val="20"/>
  <p:tag name="IGUANATEXCURSOR" val="4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6,806"/>
  <p:tag name="ORIGINALWIDTH" val="4347,957"/>
  <p:tag name="LATEXADDIN" val="\documentclass{article}\pagestyle{empty}&#10;\usepackage{amsmath}&#10;\usepackage{amsfonts}&#10;\usepackage{amssymb}&#10;\begin{document}&#10;\begin{minipage}{12.3 cm}&#10;{\sffamily{&#10;Recall that $\int {\rm{e}}^{x^2} \textrm{d} x$ can’t be expressed in terms of elementary functions.&#10;Nonetheless, it's a perfectly good function and we can leave the answer as\\[-2mm]&#10;$$&#10;y(x) \, \, = \, \, {\rm{e}}^{-x^2} \cdot \int \, {\rm{e}}^{x^2} \, \textrm{d} x \, + \, C {\rm{e}}^{-x^2}&#10;$$&#10;Another way of writing the solution is\\[-2mm]&#10;$$&#10;y(x) \, \, = \, \, {\rm{e}}^{-x^2} \cdot \int^x_0 \, {\rm{e}}^{t^2} \, \textrm{d} t \, + \, C {\rm{e}}^{-x^2}&#10;$$&#10;(Any number can be chosen for\\ the lower limit of integration.)&#10;}}&#10;\end{minipage}&#10;\end{document}"/>
  <p:tag name="IGUANATEXSIZE" val="20"/>
  <p:tag name="IGUANATEXCURSOR" val="6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</Words>
  <Application>Microsoft Office PowerPoint</Application>
  <PresentationFormat>Bildschirmpräsentation (16:9)</PresentationFormat>
  <Paragraphs>141</Paragraphs>
  <Slides>57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Larissa-Design</vt:lpstr>
      <vt:lpstr>Calculus II for Management</vt:lpstr>
      <vt:lpstr>Folie 2</vt:lpstr>
      <vt:lpstr>A differential equation is an equation that involves differentials or derivatives</vt:lpstr>
      <vt:lpstr>In this course, we will focus on ordinary differential equations and especially the solutions of their initial value problems</vt:lpstr>
      <vt:lpstr>The most simplest kind of differential equations is solved by integration (1/2)</vt:lpstr>
      <vt:lpstr>The most simplest kind of differential equations is solved by integration (1/2)</vt:lpstr>
      <vt:lpstr>Example: Solving a differential equation to find revenue</vt:lpstr>
      <vt:lpstr>Example: Solving a differential equation to find revenue</vt:lpstr>
      <vt:lpstr>Example: Solving a differential equation to find revenue</vt:lpstr>
      <vt:lpstr>Example: Solving a differential equation to find revenue</vt:lpstr>
      <vt:lpstr>The differential equation for exponential growth/ decay and its solution formula (1/ 2)</vt:lpstr>
      <vt:lpstr>The differential equation for exponential growth/ decay and its solution formula (2/ 2)</vt:lpstr>
      <vt:lpstr>The next simplest kind of differential equations is given by separable differential equations</vt:lpstr>
      <vt:lpstr>Example: Solving a separable differential equation</vt:lpstr>
      <vt:lpstr>Example: Solving a separable differential equation</vt:lpstr>
      <vt:lpstr>Proof: Separation of variables (1/ 2)</vt:lpstr>
      <vt:lpstr>Proof: Separation of variables (2/ 2)</vt:lpstr>
      <vt:lpstr>An initial value problem is a differential equation coupled with a side condition</vt:lpstr>
      <vt:lpstr>Folie 19</vt:lpstr>
      <vt:lpstr>Deriving the differential equation for continuous compounding …</vt:lpstr>
      <vt:lpstr>… and its general solution formula</vt:lpstr>
      <vt:lpstr>Example: Deriving the continuous compounding formula</vt:lpstr>
      <vt:lpstr>Example: Deriving the continuous compounding formula</vt:lpstr>
      <vt:lpstr>Folie 24</vt:lpstr>
      <vt:lpstr>First-order linear differential equations are natural extension of the differential equations for exponential growth/ decay</vt:lpstr>
      <vt:lpstr>Example: Linear differential equation</vt:lpstr>
      <vt:lpstr>Example: Linear differential equation</vt:lpstr>
      <vt:lpstr>The general strategy for an integrating factor is to reduce the left-hand side of the differential equation to a first derivative …</vt:lpstr>
      <vt:lpstr>… such that the solution is easily obtained by integrating both sides</vt:lpstr>
      <vt:lpstr>With separation of variables we obtain the direct expression of an integrating factor from its defining equation (1/ 2)</vt:lpstr>
      <vt:lpstr>With separation of variables we obtain the direct expression of an integrating factor from its defining equation (2/ 2)</vt:lpstr>
      <vt:lpstr>Example: Linear differential equation &amp; integrating factor</vt:lpstr>
      <vt:lpstr>Example: Linear differential equation &amp; integrating factor</vt:lpstr>
      <vt:lpstr>Example: Initial value problem &amp; integrating factor</vt:lpstr>
      <vt:lpstr>Example: Initial value problem &amp; integrating factor</vt:lpstr>
      <vt:lpstr>Folie 36</vt:lpstr>
      <vt:lpstr>Diffusion is the process by which an innovation is communicated over time among the participants in a social system (1/ 2)</vt:lpstr>
      <vt:lpstr>Diffusion is the process by which an innovation is communicated over time among the participants in a social system (2/ 2)</vt:lpstr>
      <vt:lpstr>Example: Using an integral table to study the spread of a rumor</vt:lpstr>
      <vt:lpstr>Example: Using an integral table to study the spread of a rumor</vt:lpstr>
      <vt:lpstr>Example: Using an integral table to study the spread of a rumor</vt:lpstr>
      <vt:lpstr>Example: Using an integral table to study the spread of a rumor</vt:lpstr>
      <vt:lpstr>Example: Using an integral table to study the spread of a rumor</vt:lpstr>
      <vt:lpstr>Folie 44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218</cp:revision>
  <dcterms:created xsi:type="dcterms:W3CDTF">2020-04-04T18:50:50Z</dcterms:created>
  <dcterms:modified xsi:type="dcterms:W3CDTF">2023-02-17T16:29:09Z</dcterms:modified>
</cp:coreProperties>
</file>