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Default Extension="emf" ContentType="image/x-emf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Default Extension="vml" ContentType="application/vnd.openxmlformats-officedocument.vmlDrawing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6" r:id="rId3"/>
    <p:sldId id="317" r:id="rId4"/>
    <p:sldId id="322" r:id="rId5"/>
    <p:sldId id="333" r:id="rId6"/>
    <p:sldId id="334" r:id="rId7"/>
    <p:sldId id="324" r:id="rId8"/>
    <p:sldId id="325" r:id="rId9"/>
    <p:sldId id="335" r:id="rId10"/>
    <p:sldId id="323" r:id="rId11"/>
    <p:sldId id="315" r:id="rId12"/>
    <p:sldId id="339" r:id="rId13"/>
    <p:sldId id="340" r:id="rId14"/>
    <p:sldId id="341" r:id="rId15"/>
    <p:sldId id="343" r:id="rId16"/>
    <p:sldId id="342" r:id="rId17"/>
    <p:sldId id="345" r:id="rId18"/>
    <p:sldId id="346" r:id="rId19"/>
    <p:sldId id="347" r:id="rId20"/>
    <p:sldId id="344" r:id="rId21"/>
    <p:sldId id="320" r:id="rId22"/>
    <p:sldId id="351" r:id="rId23"/>
    <p:sldId id="352" r:id="rId24"/>
    <p:sldId id="350" r:id="rId25"/>
    <p:sldId id="353" r:id="rId26"/>
    <p:sldId id="354" r:id="rId27"/>
    <p:sldId id="355" r:id="rId28"/>
    <p:sldId id="356" r:id="rId29"/>
    <p:sldId id="357" r:id="rId30"/>
    <p:sldId id="348" r:id="rId31"/>
    <p:sldId id="349" r:id="rId32"/>
    <p:sldId id="321" r:id="rId33"/>
    <p:sldId id="358" r:id="rId34"/>
    <p:sldId id="359" r:id="rId35"/>
    <p:sldId id="360" r:id="rId36"/>
    <p:sldId id="361" r:id="rId37"/>
    <p:sldId id="381" r:id="rId38"/>
    <p:sldId id="405" r:id="rId39"/>
    <p:sldId id="406" r:id="rId40"/>
    <p:sldId id="407" r:id="rId41"/>
    <p:sldId id="408" r:id="rId42"/>
    <p:sldId id="409" r:id="rId43"/>
    <p:sldId id="410" r:id="rId44"/>
    <p:sldId id="411" r:id="rId45"/>
    <p:sldId id="318" r:id="rId46"/>
    <p:sldId id="328" r:id="rId47"/>
    <p:sldId id="329" r:id="rId48"/>
    <p:sldId id="330" r:id="rId49"/>
    <p:sldId id="331" r:id="rId50"/>
    <p:sldId id="332" r:id="rId51"/>
    <p:sldId id="336" r:id="rId52"/>
    <p:sldId id="337" r:id="rId53"/>
    <p:sldId id="338" r:id="rId54"/>
    <p:sldId id="402" r:id="rId55"/>
    <p:sldId id="403" r:id="rId56"/>
    <p:sldId id="404" r:id="rId57"/>
    <p:sldId id="412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314" r:id="rId68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7356" autoAdjust="0"/>
  </p:normalViewPr>
  <p:slideViewPr>
    <p:cSldViewPr>
      <p:cViewPr>
        <p:scale>
          <a:sx n="150" d="100"/>
          <a:sy n="150" d="100"/>
        </p:scale>
        <p:origin x="20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61.xml"/><Relationship Id="rId7" Type="http://schemas.openxmlformats.org/officeDocument/2006/relationships/image" Target="../media/image4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85.xml"/><Relationship Id="rId7" Type="http://schemas.openxmlformats.org/officeDocument/2006/relationships/image" Target="../media/image7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87.xml"/><Relationship Id="rId10" Type="http://schemas.openxmlformats.org/officeDocument/2006/relationships/image" Target="../media/image79.png"/><Relationship Id="rId4" Type="http://schemas.openxmlformats.org/officeDocument/2006/relationships/tags" Target="../tags/tag86.xml"/><Relationship Id="rId9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90.xml"/><Relationship Id="rId7" Type="http://schemas.openxmlformats.org/officeDocument/2006/relationships/image" Target="../media/image81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5" Type="http://schemas.openxmlformats.org/officeDocument/2006/relationships/tags" Target="../tags/tag92.xml"/><Relationship Id="rId10" Type="http://schemas.openxmlformats.org/officeDocument/2006/relationships/image" Target="../media/image80.png"/><Relationship Id="rId4" Type="http://schemas.openxmlformats.org/officeDocument/2006/relationships/tags" Target="../tags/tag91.xml"/><Relationship Id="rId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Excel-Arbeitsblatt1.xlsx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Numeric Integration &amp; Linear ODEs</a:t>
            </a:r>
          </a:p>
          <a:p>
            <a:r>
              <a:rPr lang="en-US" dirty="0" smtClean="0"/>
              <a:t>week 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Approximation by rectangles, trapezoids and by using Simpson’s Rule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Interpreting data with numerical integration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 primer on inverse matrices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92075" lvl="1" indent="-92075"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7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accuracy of the approximation improves when changing from a rectangular rule to the trapezoidal rule</a:t>
            </a:r>
            <a:endParaRPr lang="en-US" dirty="0"/>
          </a:p>
        </p:txBody>
      </p:sp>
      <p:pic>
        <p:nvPicPr>
          <p:cNvPr id="3" name="Picture 2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75806"/>
            <a:ext cx="650616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 2"/>
          <p:cNvPicPr>
            <a:picLocks noChangeAspect="1" noChangeArrowheads="1"/>
          </p:cNvPicPr>
          <p:nvPr/>
        </p:nvPicPr>
        <p:blipFill>
          <a:blip r:embed="rId4" cstate="print"/>
          <a:srcRect l="8345" t="2485" r="8208"/>
          <a:stretch>
            <a:fillRect/>
          </a:stretch>
        </p:blipFill>
        <p:spPr bwMode="auto">
          <a:xfrm>
            <a:off x="251520" y="1131590"/>
            <a:ext cx="2880320" cy="14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leichschenkliges Dreieck 6"/>
          <p:cNvSpPr/>
          <p:nvPr/>
        </p:nvSpPr>
        <p:spPr>
          <a:xfrm rot="10800000">
            <a:off x="899592" y="2715766"/>
            <a:ext cx="1584176" cy="1440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3419872" y="1131590"/>
            <a:ext cx="5472608" cy="144016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9" y="1195966"/>
            <a:ext cx="5326117" cy="12328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value obtained for the area of an arbitrary trapezoid is that of the sum of a triangle and a rectangle …</a:t>
            </a:r>
            <a:endParaRPr lang="en-US" dirty="0"/>
          </a:p>
        </p:txBody>
      </p:sp>
      <p:pic>
        <p:nvPicPr>
          <p:cNvPr id="4" name="Picture 2 1 1"/>
          <p:cNvPicPr>
            <a:picLocks noChangeAspect="1" noChangeArrowheads="1"/>
          </p:cNvPicPr>
          <p:nvPr/>
        </p:nvPicPr>
        <p:blipFill>
          <a:blip r:embed="rId3" cstate="print"/>
          <a:srcRect l="2381" r="53348"/>
          <a:stretch>
            <a:fillRect/>
          </a:stretch>
        </p:blipFill>
        <p:spPr bwMode="auto">
          <a:xfrm>
            <a:off x="251519" y="1131590"/>
            <a:ext cx="288032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 1 2"/>
          <p:cNvPicPr>
            <a:picLocks noChangeAspect="1" noChangeArrowheads="1"/>
          </p:cNvPicPr>
          <p:nvPr/>
        </p:nvPicPr>
        <p:blipFill>
          <a:blip r:embed="rId3" cstate="print"/>
          <a:srcRect l="53696" r="2033"/>
          <a:stretch>
            <a:fillRect/>
          </a:stretch>
        </p:blipFill>
        <p:spPr bwMode="auto">
          <a:xfrm>
            <a:off x="251520" y="3075806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7" y="1195965"/>
            <a:ext cx="5334208" cy="31464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such that we obtain a formula that uses the evaluation of the function at the start/ end point of the subintervals times a weighting factor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7044547" cy="294026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such that we obtain a formula that uses the evaluation of the function at the start/ end point of the subintervals times a weighting factor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2499742"/>
            <a:ext cx="7200800" cy="100811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2571735"/>
            <a:ext cx="7023399" cy="84159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4"/>
            <a:ext cx="6415186" cy="98144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Trapezoidal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5544215" cy="2647608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014" y="4123924"/>
            <a:ext cx="7056783" cy="82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Trapezoidal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1"/>
            <a:ext cx="7035393" cy="37792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error estimate for the trapezoidal rule allows to specify (</a:t>
            </a:r>
            <a:r>
              <a:rPr lang="en-US" dirty="0" err="1" smtClean="0"/>
              <a:t>i</a:t>
            </a:r>
            <a:r>
              <a:rPr lang="en-US" dirty="0" smtClean="0"/>
              <a:t>) the accuracy of the approximation and (ii) the required number of subintervals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4"/>
            <a:ext cx="7019822" cy="107624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499742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571736"/>
            <a:ext cx="5762610" cy="12467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error estimates for the Trapezoidal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25750" cy="37349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2"/>
            <a:ext cx="7031266" cy="71784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11694"/>
            <a:ext cx="7022964" cy="23715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38546" cy="31820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16885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Approximation by Rectangles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Approximation by Trapezoids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Approximation Using Parabolas: Simpson’s Rule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Interpreting Data with Numerical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Primer on Inverse Matrices</a:t>
            </a:r>
            <a:endParaRPr lang="en-US" dirty="0" smtClean="0"/>
          </a:p>
        </p:txBody>
      </p:sp>
      <p:pic>
        <p:nvPicPr>
          <p:cNvPr id="4" name="Picture 2" descr="https://upload.wikimedia.org/wikipedia/commons/b/ba/BernhardRiemannAWe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715766"/>
            <a:ext cx="1440161" cy="191658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7452321" y="458797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/>
              <a:t>Bernhard Riemann</a:t>
            </a:r>
            <a:endParaRPr lang="de-DE" sz="1000" dirty="0" smtClean="0"/>
          </a:p>
          <a:p>
            <a:pPr algn="ctr"/>
            <a:r>
              <a:rPr lang="de-DE" sz="1000" dirty="0" smtClean="0"/>
              <a:t>(1826 - 1866)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80866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188087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Approximation by Rectangles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Approximation by Trapezoids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Approximation Using Parabolas: Simpson’s Rule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Interpreting Data with Numerical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Primer on Inverse </a:t>
            </a:r>
            <a:r>
              <a:rPr lang="en-US" dirty="0" smtClean="0"/>
              <a:t>Matrices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Simpson’s rule uses parabolas for the estimation of a definite integral and often leads to significantly better results with fewer calculations (1/ 2)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9469" r="10040"/>
          <a:stretch>
            <a:fillRect/>
          </a:stretch>
        </p:blipFill>
        <p:spPr bwMode="auto">
          <a:xfrm>
            <a:off x="251520" y="1131591"/>
            <a:ext cx="2880320" cy="18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5"/>
            <a:ext cx="5347951" cy="36113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Simpson’s rule uses parabolas for the estimation of a definite integral and often leads to significantly better results with fewer calculations (2/ 2)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9469" r="10040"/>
          <a:stretch>
            <a:fillRect/>
          </a:stretch>
        </p:blipFill>
        <p:spPr bwMode="auto">
          <a:xfrm>
            <a:off x="251520" y="1131591"/>
            <a:ext cx="2880320" cy="18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5"/>
            <a:ext cx="5334079" cy="33638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the trapezoidal rule, Simpson’s rule uses the evaluation of the function at the start/ end point of the subintervals times a weighting factor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9469" r="10040"/>
          <a:stretch>
            <a:fillRect/>
          </a:stretch>
        </p:blipFill>
        <p:spPr bwMode="auto">
          <a:xfrm>
            <a:off x="251520" y="1131591"/>
            <a:ext cx="2880320" cy="18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1131590"/>
            <a:ext cx="5472608" cy="16561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18" y="1195964"/>
            <a:ext cx="5034731" cy="1515293"/>
          </a:xfrm>
          <a:prstGeom prst="rect">
            <a:avLst/>
          </a:prstGeom>
          <a:noFill/>
          <a:ln/>
          <a:effectLst/>
        </p:spPr>
      </p:pic>
      <p:sp>
        <p:nvSpPr>
          <p:cNvPr id="17" name="Rechteck 16"/>
          <p:cNvSpPr/>
          <p:nvPr/>
        </p:nvSpPr>
        <p:spPr>
          <a:xfrm>
            <a:off x="3419872" y="2859782"/>
            <a:ext cx="5472608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69018" y="2924155"/>
            <a:ext cx="5338884" cy="19672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Simpson’s Rule</a:t>
            </a:r>
            <a:endParaRPr lang="en-US" dirty="0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37358" cy="37463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Simpson’s Rule</a:t>
            </a:r>
            <a:endParaRPr lang="en-US" dirty="0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22405" cy="26238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error estimate for Simpson’s rule allows to specify (</a:t>
            </a:r>
            <a:r>
              <a:rPr lang="en-US" dirty="0" err="1" smtClean="0"/>
              <a:t>i</a:t>
            </a:r>
            <a:r>
              <a:rPr lang="en-US" dirty="0" smtClean="0"/>
              <a:t>) the accuracy of the approximation and (ii) the required number of subintervals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3"/>
            <a:ext cx="7032458" cy="780836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211710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704"/>
            <a:ext cx="5906176" cy="12500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error estimates for Simpson’s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4"/>
            <a:ext cx="7041491" cy="376772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27178" cy="34846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Ensuring a certain level of accuracy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7040449" cy="26675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Approximation by rectangles follows the ideas we already discussed while introducing the definite integral as an area (1/ 2)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345" t="2485" r="8208"/>
          <a:stretch>
            <a:fillRect/>
          </a:stretch>
        </p:blipFill>
        <p:spPr bwMode="auto">
          <a:xfrm>
            <a:off x="251520" y="1131589"/>
            <a:ext cx="2880320" cy="14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8"/>
            <a:ext cx="5332945" cy="360462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1982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1688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Approximation by Rectangles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Approximation by Trapezoids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Approximation Using Parabolas: Simpson’s Rule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Interpreting Data with Numerical Integration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 Primer on Inverse Matrices</a:t>
            </a:r>
            <a:endParaRPr lang="en-US" dirty="0" smtClean="0"/>
          </a:p>
          <a:p>
            <a:pPr lvl="1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72008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1"/>
            <a:ext cx="7020848" cy="544881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2139688"/>
            <a:ext cx="6983339" cy="783776"/>
          </a:xfrm>
          <a:prstGeom prst="rect">
            <a:avLst/>
          </a:prstGeom>
          <a:noFill/>
          <a:ln/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075600"/>
            <a:ext cx="4248472" cy="18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763690" y="3053637"/>
            <a:ext cx="2531684" cy="1800324"/>
          </a:xfrm>
          <a:prstGeom prst="rect">
            <a:avLst/>
          </a:prstGeom>
          <a:noFill/>
          <a:ln/>
          <a:effectLst/>
        </p:spPr>
      </p:pic>
      <p:sp>
        <p:nvSpPr>
          <p:cNvPr id="14" name="Rechteck 13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507854"/>
            <a:ext cx="7042157" cy="1327943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5092" y="1203598"/>
            <a:ext cx="3372972" cy="148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425604" y="1203574"/>
            <a:ext cx="3381895" cy="210270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51520" y="1203598"/>
          <a:ext cx="1296144" cy="3017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"/>
                <a:gridCol w="86409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f(x) – g(x)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Freeform 37"/>
          <p:cNvSpPr>
            <a:spLocks/>
          </p:cNvSpPr>
          <p:nvPr/>
        </p:nvSpPr>
        <p:spPr bwMode="auto">
          <a:xfrm rot="5400000">
            <a:off x="1757075" y="2002299"/>
            <a:ext cx="652462" cy="1215300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area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6950411" cy="3617362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251520" y="1203598"/>
          <a:ext cx="1296144" cy="3017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"/>
                <a:gridCol w="86409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f(x) – g(x)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7596336" y="1563638"/>
            <a:ext cx="1224136" cy="122413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Note, Simpson’s rule is not applicable as we have a odd number of subintervals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fair price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4"/>
            <a:ext cx="7058045" cy="3550043"/>
          </a:xfrm>
          <a:prstGeom prst="rect">
            <a:avLst/>
          </a:prstGeom>
          <a:noFill/>
          <a:ln/>
          <a:effectLst/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907704" y="2992358"/>
          <a:ext cx="6696744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8351"/>
                <a:gridCol w="490763"/>
                <a:gridCol w="490763"/>
                <a:gridCol w="490763"/>
                <a:gridCol w="490763"/>
                <a:gridCol w="490763"/>
                <a:gridCol w="490763"/>
                <a:gridCol w="490763"/>
                <a:gridCol w="490763"/>
                <a:gridCol w="490763"/>
                <a:gridCol w="490763"/>
                <a:gridCol w="490763"/>
              </a:tblGrid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year </a:t>
                      </a:r>
                      <a:r>
                        <a:rPr lang="en-US" sz="1200" i="1" dirty="0" smtClean="0"/>
                        <a:t>t</a:t>
                      </a:r>
                      <a:endParaRPr lang="en-US" sz="1200" i="1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rate of income flow </a:t>
                      </a:r>
                      <a:r>
                        <a:rPr lang="en-US" sz="1200" i="1" dirty="0" smtClean="0"/>
                        <a:t>f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i="1" dirty="0" smtClean="0"/>
                        <a:t>t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580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625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654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670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642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590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732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550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fair price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7059472" cy="315665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fair price using numerical integration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4"/>
            <a:ext cx="7062328" cy="328234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2195736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1691680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76976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24611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Approximation by Rectangles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Approximation by Trapezoids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Approximation Using Parabolas: Simpson’s Rule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Interpreting Data with Numerical Integration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 Primer on Inverse Matrices</a:t>
            </a:r>
            <a:endParaRPr lang="en-US" b="1" dirty="0" smtClean="0"/>
          </a:p>
          <a:p>
            <a:pPr lvl="1"/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inverse of a 2x2-matrix is easily obtained by virtue of an rather effortlessly to remember formula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61"/>
            <a:ext cx="7053030" cy="1082848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571711"/>
            <a:ext cx="6058449" cy="24259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Proof:</a:t>
            </a:r>
            <a:br>
              <a:rPr lang="en-US" dirty="0" smtClean="0"/>
            </a:br>
            <a:r>
              <a:rPr lang="en-US" dirty="0" smtClean="0"/>
              <a:t>Formula for the inverse of a 2x2 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8"/>
            <a:ext cx="7047262" cy="3696187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8676456" y="4803998"/>
            <a:ext cx="14401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Approximation by rectangles follows the ideas we already discussed while introducing the definite integral as an area (2/ 2)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345" t="2485" r="8208"/>
          <a:stretch>
            <a:fillRect/>
          </a:stretch>
        </p:blipFill>
        <p:spPr bwMode="auto">
          <a:xfrm>
            <a:off x="251520" y="1131589"/>
            <a:ext cx="2880320" cy="14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18" y="1195967"/>
            <a:ext cx="5345480" cy="31022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Application of the formula for the inverse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7"/>
            <a:ext cx="5869937" cy="33415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determinant of the inverse is the inverse of the determinant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7"/>
            <a:ext cx="7071978" cy="381306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determinant of the inverse is the inverse of the determinant (2/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56"/>
            <a:ext cx="7043341" cy="1357260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859745"/>
            <a:ext cx="7063575" cy="211225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Computation of the inverse of a 2x2 matrix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3"/>
            <a:ext cx="6258365" cy="37507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5470004" y="4259684"/>
            <a:ext cx="936104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2195736" y="1196774"/>
            <a:ext cx="64807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Computation of the inverse of a 3x3 matrix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www.mathportal.org/linear-algebra/matrices/gauss-jordan_files/10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474"/>
          <a:stretch>
            <a:fillRect/>
          </a:stretch>
        </p:blipFill>
        <p:spPr bwMode="auto">
          <a:xfrm>
            <a:off x="2195737" y="1167067"/>
            <a:ext cx="6480719" cy="3817479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763688" y="1203598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1914525" y="1476375"/>
            <a:ext cx="338138" cy="109538"/>
          </a:xfrm>
          <a:prstGeom prst="lin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6372200" y="4587974"/>
            <a:ext cx="432048" cy="72008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feld 16"/>
          <p:cNvSpPr txBox="1"/>
          <p:nvPr/>
        </p:nvSpPr>
        <p:spPr>
          <a:xfrm>
            <a:off x="6664995" y="4309468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</a:t>
            </a:r>
            <a:r>
              <a:rPr lang="en-US" sz="1400" baseline="30000" dirty="0" smtClean="0">
                <a:solidFill>
                  <a:srgbClr val="C00000"/>
                </a:solidFill>
              </a:rPr>
              <a:t>-1</a:t>
            </a:r>
            <a:endParaRPr lang="en-US" sz="1400" baseline="30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Exercises:</a:t>
            </a:r>
          </a:p>
          <a:p>
            <a:pPr lvl="0">
              <a:spcBef>
                <a:spcPct val="0"/>
              </a:spcBef>
              <a:defRPr/>
            </a:pPr>
            <a:endParaRPr lang="en-US" sz="500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000" smtClean="0">
                <a:solidFill>
                  <a:schemeClr val="bg1"/>
                </a:solidFill>
              </a:rPr>
              <a:t>Calculus II for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Approximation by Rectangles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Approximation by Trapezoids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Approximation by Simpson’s Rule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Inverse Matrices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2403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68924" cy="309478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4659982"/>
            <a:ext cx="7200800" cy="36004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2499742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Lower Sum Rule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3795886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Midpoint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Rule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7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409722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90"/>
            <a:ext cx="7067446" cy="1945119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51520" y="1779662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Lower Sum Rule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131366"/>
            <a:ext cx="1130424" cy="288032"/>
            <a:chOff x="251520" y="2067694"/>
            <a:chExt cx="1130424" cy="288032"/>
          </a:xfrm>
        </p:grpSpPr>
        <p:sp>
          <p:nvSpPr>
            <p:cNvPr id="11" name="Rechteck 10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Discussion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/>
          <p:cNvSpPr/>
          <p:nvPr/>
        </p:nvSpPr>
        <p:spPr>
          <a:xfrm>
            <a:off x="1691680" y="3435846"/>
            <a:ext cx="7200800" cy="158417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0" y="3507830"/>
            <a:ext cx="4616711" cy="13437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05466"/>
            <a:ext cx="158400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251520" y="1779662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Lower Sum Rule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" name="Gruppieren 24"/>
          <p:cNvGrpSpPr/>
          <p:nvPr/>
        </p:nvGrpSpPr>
        <p:grpSpPr>
          <a:xfrm rot="20172303">
            <a:off x="117564" y="1131366"/>
            <a:ext cx="1130424" cy="288032"/>
            <a:chOff x="251520" y="2067694"/>
            <a:chExt cx="1130424" cy="288032"/>
          </a:xfrm>
        </p:grpSpPr>
        <p:sp>
          <p:nvSpPr>
            <p:cNvPr id="11" name="Rechteck 10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Discussion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/>
          <p:cNvSpPr/>
          <p:nvPr/>
        </p:nvSpPr>
        <p:spPr>
          <a:xfrm>
            <a:off x="1691680" y="1131590"/>
            <a:ext cx="7200800" cy="345638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1" y="1203574"/>
            <a:ext cx="4679471" cy="3235697"/>
          </a:xfrm>
          <a:prstGeom prst="rect">
            <a:avLst/>
          </a:prstGeom>
          <a:noFill/>
          <a:ln/>
          <a:effectLst/>
        </p:spPr>
      </p:pic>
      <p:sp>
        <p:nvSpPr>
          <p:cNvPr id="19" name="Textfeld 18"/>
          <p:cNvSpPr txBox="1"/>
          <p:nvPr/>
        </p:nvSpPr>
        <p:spPr>
          <a:xfrm>
            <a:off x="251520" y="4659982"/>
            <a:ext cx="580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ourant" pitchFamily="49" charset="0"/>
              </a:rPr>
              <a:t>with(Student[Calculus1])</a:t>
            </a:r>
          </a:p>
          <a:p>
            <a:r>
              <a:rPr lang="en-US" sz="1000" dirty="0" err="1" smtClean="0">
                <a:latin typeface="Courant" pitchFamily="49" charset="0"/>
              </a:rPr>
              <a:t>RiemannSum</a:t>
            </a:r>
            <a:r>
              <a:rPr lang="en-US" sz="1000" dirty="0" smtClean="0">
                <a:latin typeface="Courant" pitchFamily="49" charset="0"/>
              </a:rPr>
              <a:t>(1/x, x = 1 .. 5, method = right, partition = 4, output = plot)</a:t>
            </a:r>
            <a:endParaRPr lang="en-US" sz="1000" dirty="0">
              <a:latin typeface="Courant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409898"/>
            <a:ext cx="158400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2322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90"/>
            <a:ext cx="7067158" cy="2069267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251520" y="1779662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Midpoint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Rule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131366"/>
            <a:ext cx="1130424" cy="288032"/>
            <a:chOff x="251520" y="2067694"/>
            <a:chExt cx="1130424" cy="288032"/>
          </a:xfrm>
        </p:grpSpPr>
        <p:sp>
          <p:nvSpPr>
            <p:cNvPr id="12" name="Rechteck 11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Discussion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hteck 16"/>
          <p:cNvSpPr/>
          <p:nvPr/>
        </p:nvSpPr>
        <p:spPr>
          <a:xfrm>
            <a:off x="1691680" y="3435846"/>
            <a:ext cx="7200800" cy="158417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0" y="3507830"/>
            <a:ext cx="4517363" cy="13469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20882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0" y="1203574"/>
            <a:ext cx="5321906" cy="190420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51520" y="1131590"/>
          <a:ext cx="2880320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/>
                <a:gridCol w="144016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time [s]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velocity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[cm/ s]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Train GIF - Find on GIF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435846"/>
            <a:ext cx="1747664" cy="1602026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3419872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3923928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05466"/>
            <a:ext cx="158400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grpSp>
        <p:nvGrpSpPr>
          <p:cNvPr id="3" name="Gruppieren 24"/>
          <p:cNvGrpSpPr/>
          <p:nvPr/>
        </p:nvGrpSpPr>
        <p:grpSpPr>
          <a:xfrm rot="20172303">
            <a:off x="117564" y="1131366"/>
            <a:ext cx="1130424" cy="288032"/>
            <a:chOff x="251520" y="2067694"/>
            <a:chExt cx="1130424" cy="288032"/>
          </a:xfrm>
        </p:grpSpPr>
        <p:sp>
          <p:nvSpPr>
            <p:cNvPr id="11" name="Rechteck 10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Discussion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/>
          <p:cNvSpPr/>
          <p:nvPr/>
        </p:nvSpPr>
        <p:spPr>
          <a:xfrm>
            <a:off x="1691680" y="1131590"/>
            <a:ext cx="7200800" cy="345638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64" y="1203574"/>
            <a:ext cx="4683186" cy="3272652"/>
          </a:xfrm>
          <a:prstGeom prst="rect">
            <a:avLst/>
          </a:prstGeom>
          <a:noFill/>
          <a:ln/>
          <a:effectLst/>
        </p:spPr>
      </p:pic>
      <p:sp>
        <p:nvSpPr>
          <p:cNvPr id="19" name="Textfeld 18"/>
          <p:cNvSpPr txBox="1"/>
          <p:nvPr/>
        </p:nvSpPr>
        <p:spPr>
          <a:xfrm>
            <a:off x="251520" y="4659982"/>
            <a:ext cx="603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ourant" pitchFamily="49" charset="0"/>
              </a:rPr>
              <a:t>with(Student[Calculus1])</a:t>
            </a:r>
          </a:p>
          <a:p>
            <a:r>
              <a:rPr lang="en-US" sz="1000" dirty="0" err="1" smtClean="0">
                <a:latin typeface="Courant" pitchFamily="49" charset="0"/>
              </a:rPr>
              <a:t>RiemannSum</a:t>
            </a:r>
            <a:r>
              <a:rPr lang="en-US" sz="1000" dirty="0" smtClean="0">
                <a:latin typeface="Courant" pitchFamily="49" charset="0"/>
              </a:rPr>
              <a:t>(1/x, x = 1 .. 5, method = midpoint, partition = 4, output = plot)</a:t>
            </a:r>
            <a:endParaRPr lang="en-US" sz="1000" dirty="0">
              <a:latin typeface="Courant" pitchFamily="49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779662"/>
            <a:ext cx="1296144" cy="50405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Midpoint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Rule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Limits of Riemann Sums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1203590"/>
            <a:ext cx="7066266" cy="196820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3507854"/>
            <a:ext cx="5472608" cy="151216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91870" y="3579836"/>
            <a:ext cx="4558319" cy="1317919"/>
          </a:xfrm>
          <a:prstGeom prst="rect">
            <a:avLst/>
          </a:prstGeom>
          <a:noFill/>
          <a:ln/>
          <a:effectLst/>
        </p:spPr>
      </p:pic>
      <p:sp>
        <p:nvSpPr>
          <p:cNvPr id="18" name="Pfeil nach rechts 17"/>
          <p:cNvSpPr/>
          <p:nvPr/>
        </p:nvSpPr>
        <p:spPr>
          <a:xfrm>
            <a:off x="251520" y="3541762"/>
            <a:ext cx="2880320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21"/>
          <p:cNvCxnSpPr/>
          <p:nvPr/>
        </p:nvCxnSpPr>
        <p:spPr>
          <a:xfrm>
            <a:off x="467544" y="3651870"/>
            <a:ext cx="0" cy="2160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843808" y="3651870"/>
            <a:ext cx="0" cy="2160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feld 23"/>
          <p:cNvSpPr txBox="1"/>
          <p:nvPr/>
        </p:nvSpPr>
        <p:spPr>
          <a:xfrm>
            <a:off x="331148" y="389418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2707412" y="389418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cxnSp>
        <p:nvCxnSpPr>
          <p:cNvPr id="28" name="Gerade Verbindung 27"/>
          <p:cNvCxnSpPr/>
          <p:nvPr/>
        </p:nvCxnSpPr>
        <p:spPr>
          <a:xfrm>
            <a:off x="971600" y="3651870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1619672" y="3651870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2267744" y="3651870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5" name="Grafik 3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793676" y="4243173"/>
            <a:ext cx="370672" cy="412506"/>
          </a:xfrm>
          <a:prstGeom prst="rect">
            <a:avLst/>
          </a:prstGeom>
          <a:noFill/>
          <a:ln/>
          <a:effectLst/>
        </p:spPr>
      </p:pic>
      <p:pic>
        <p:nvPicPr>
          <p:cNvPr id="36" name="Grafik 35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436186" y="4243173"/>
            <a:ext cx="376650" cy="412506"/>
          </a:xfrm>
          <a:prstGeom prst="rect">
            <a:avLst/>
          </a:prstGeom>
          <a:noFill/>
          <a:ln/>
          <a:effectLst/>
        </p:spPr>
      </p:pic>
      <p:pic>
        <p:nvPicPr>
          <p:cNvPr id="39" name="Grafik 38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172755" y="4443958"/>
            <a:ext cx="197477" cy="219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4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Limits of Riemann Sums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fik 5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2571743"/>
            <a:ext cx="5917556" cy="2363967"/>
          </a:xfrm>
          <a:prstGeom prst="rect">
            <a:avLst/>
          </a:prstGeom>
          <a:noFill/>
          <a:ln/>
          <a:effectLst/>
        </p:spPr>
      </p:pic>
      <p:sp>
        <p:nvSpPr>
          <p:cNvPr id="18" name="Pfeil nach rechts 17"/>
          <p:cNvSpPr/>
          <p:nvPr/>
        </p:nvSpPr>
        <p:spPr>
          <a:xfrm>
            <a:off x="251520" y="1131590"/>
            <a:ext cx="2880320" cy="21602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21"/>
          <p:cNvCxnSpPr/>
          <p:nvPr/>
        </p:nvCxnSpPr>
        <p:spPr>
          <a:xfrm>
            <a:off x="467544" y="1241698"/>
            <a:ext cx="0" cy="2160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843808" y="1241698"/>
            <a:ext cx="0" cy="2160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feld 23"/>
          <p:cNvSpPr txBox="1"/>
          <p:nvPr/>
        </p:nvSpPr>
        <p:spPr>
          <a:xfrm>
            <a:off x="331148" y="148401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2707412" y="148401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cxnSp>
        <p:nvCxnSpPr>
          <p:cNvPr id="28" name="Gerade Verbindung 27"/>
          <p:cNvCxnSpPr/>
          <p:nvPr/>
        </p:nvCxnSpPr>
        <p:spPr>
          <a:xfrm>
            <a:off x="971600" y="1241698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1619672" y="1241698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2267744" y="1241698"/>
            <a:ext cx="0" cy="5040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5" name="Grafik 3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793676" y="1833001"/>
            <a:ext cx="370672" cy="412506"/>
          </a:xfrm>
          <a:prstGeom prst="rect">
            <a:avLst/>
          </a:prstGeom>
          <a:noFill/>
          <a:ln/>
          <a:effectLst/>
        </p:spPr>
      </p:pic>
      <p:pic>
        <p:nvPicPr>
          <p:cNvPr id="36" name="Grafik 35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436186" y="1833001"/>
            <a:ext cx="376650" cy="412506"/>
          </a:xfrm>
          <a:prstGeom prst="rect">
            <a:avLst/>
          </a:prstGeom>
          <a:noFill/>
          <a:ln/>
          <a:effectLst/>
        </p:spPr>
      </p:pic>
      <p:pic>
        <p:nvPicPr>
          <p:cNvPr id="39" name="Grafik 38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172755" y="2033786"/>
            <a:ext cx="197477" cy="21922"/>
          </a:xfrm>
          <a:prstGeom prst="rect">
            <a:avLst/>
          </a:prstGeom>
          <a:noFill/>
          <a:ln/>
          <a:effectLst/>
        </p:spPr>
      </p:pic>
      <p:pic>
        <p:nvPicPr>
          <p:cNvPr id="50" name="Grafik 49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923927" y="1203598"/>
            <a:ext cx="4882092" cy="915981"/>
          </a:xfrm>
          <a:prstGeom prst="rect">
            <a:avLst/>
          </a:prstGeom>
          <a:noFill/>
          <a:ln/>
          <a:effectLst/>
        </p:spPr>
      </p:pic>
      <p:sp>
        <p:nvSpPr>
          <p:cNvPr id="40" name="Rechteck 39"/>
          <p:cNvSpPr/>
          <p:nvPr/>
        </p:nvSpPr>
        <p:spPr>
          <a:xfrm>
            <a:off x="3851920" y="1131590"/>
            <a:ext cx="5040560" cy="10801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feld 57"/>
          <p:cNvSpPr txBox="1"/>
          <p:nvPr/>
        </p:nvSpPr>
        <p:spPr>
          <a:xfrm>
            <a:off x="7452320" y="1923678"/>
            <a:ext cx="1426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(proof by induction)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you self-study discussion: a proof without words for the formula of the sum of the first </a:t>
            </a:r>
            <a:r>
              <a:rPr lang="en-US" i="1" dirty="0" smtClean="0"/>
              <a:t>n</a:t>
            </a:r>
            <a:r>
              <a:rPr lang="en-US" dirty="0" smtClean="0"/>
              <a:t> squares</a:t>
            </a:r>
            <a:endParaRPr lang="en-US" dirty="0"/>
          </a:p>
        </p:txBody>
      </p:sp>
      <p:pic>
        <p:nvPicPr>
          <p:cNvPr id="8194" name="Picture 2" descr="Solved: I Am Supposed To Explain The Method For This &quot;proo... | Chegg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4483957" cy="3888432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251520" y="1131590"/>
            <a:ext cx="4536504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127133" y="1227153"/>
            <a:ext cx="2650375" cy="146505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6012160" y="1131590"/>
            <a:ext cx="2880320" cy="165618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Proofs without Words : Roger B. Nelsen : 9780883857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4405" y="3572242"/>
            <a:ext cx="1011462" cy="1440160"/>
          </a:xfrm>
          <a:prstGeom prst="rect">
            <a:avLst/>
          </a:prstGeom>
          <a:noFill/>
        </p:spPr>
      </p:pic>
      <p:pic>
        <p:nvPicPr>
          <p:cNvPr id="8198" name="Picture 6" descr="Proofs Without Words II: More Exercises in Visual Thinking Classroom  Resource Materials, Band 14: Amazon.de: Nelsen, Roger B.: Fremdsprachige  Büc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4525" y="3572242"/>
            <a:ext cx="1030335" cy="1440160"/>
          </a:xfrm>
          <a:prstGeom prst="rect">
            <a:avLst/>
          </a:prstGeom>
          <a:noFill/>
        </p:spPr>
      </p:pic>
      <p:cxnSp>
        <p:nvCxnSpPr>
          <p:cNvPr id="11" name="Gerade Verbindung 10"/>
          <p:cNvCxnSpPr>
            <a:stCxn id="6" idx="1"/>
          </p:cNvCxnSpPr>
          <p:nvPr/>
        </p:nvCxnSpPr>
        <p:spPr>
          <a:xfrm flipH="1">
            <a:off x="4572000" y="1959682"/>
            <a:ext cx="1440160" cy="1044116"/>
          </a:xfrm>
          <a:prstGeom prst="lin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Application of the Simpson’s rule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7067646" cy="36171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Application of the Simpson’s rule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7"/>
            <a:ext cx="6951354" cy="347762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Application of the Simpson’s rule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897"/>
            <a:ext cx="2352897" cy="214272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2144936" y="1599704"/>
          <a:ext cx="6276975" cy="2105025"/>
        </p:xfrm>
        <a:graphic>
          <a:graphicData uri="http://schemas.openxmlformats.org/presentationml/2006/ole">
            <p:oleObj spid="_x0000_s2050" name="Arbeitsblatt" r:id="rId5" imgW="6276805" imgH="210524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br>
              <a:rPr lang="en-US" dirty="0" smtClean="0"/>
            </a:br>
            <a:r>
              <a:rPr lang="en-US" dirty="0" smtClean="0"/>
              <a:t>Invertible matrices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1683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902"/>
            <a:ext cx="7065920" cy="29906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br>
              <a:rPr lang="en-US" dirty="0" smtClean="0"/>
            </a:br>
            <a:r>
              <a:rPr lang="en-US" dirty="0" smtClean="0"/>
              <a:t>Invertible matrices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901"/>
            <a:ext cx="7088430" cy="2893616"/>
          </a:xfrm>
          <a:prstGeom prst="rect">
            <a:avLst/>
          </a:prstGeom>
          <a:noFill/>
          <a:ln/>
          <a:effectLst/>
        </p:spPr>
      </p:pic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89179" y="1203598"/>
            <a:ext cx="820826" cy="56339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2771800" y="2185586"/>
            <a:ext cx="1008112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br>
              <a:rPr lang="en-US" dirty="0" smtClean="0"/>
            </a:br>
            <a:r>
              <a:rPr lang="en-US" dirty="0" smtClean="0"/>
              <a:t>Invertible matrices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1296144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6011" y="1212953"/>
            <a:ext cx="1147163" cy="84538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8" y="1189901"/>
            <a:ext cx="7098362" cy="3721421"/>
          </a:xfrm>
          <a:prstGeom prst="rect">
            <a:avLst/>
          </a:prstGeom>
          <a:noFill/>
          <a:ln/>
          <a:effectLst/>
        </p:spPr>
      </p:pic>
      <p:sp>
        <p:nvSpPr>
          <p:cNvPr id="20" name="Textfeld 19"/>
          <p:cNvSpPr txBox="1"/>
          <p:nvPr/>
        </p:nvSpPr>
        <p:spPr>
          <a:xfrm>
            <a:off x="2411760" y="2768029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956209" y="2499742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(II) – 2x (I)</a:t>
            </a:r>
          </a:p>
          <a:p>
            <a:r>
              <a:rPr lang="en-US" sz="1200" dirty="0" smtClean="0">
                <a:solidFill>
                  <a:srgbClr val="C00000"/>
                </a:solidFill>
              </a:rPr>
              <a:t>(III) – 2x (I)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956209" y="365187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(III)/ (-3)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956209" y="4587974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(I) – 2x (III)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Area &amp; estimating with finite sums</a:t>
            </a:r>
            <a:endParaRPr lang="en-US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51520" y="1131590"/>
          <a:ext cx="2880320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/>
                <a:gridCol w="144016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time [s]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velocity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[cm/ s]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Geschweifte Klammer rechts 11"/>
          <p:cNvSpPr/>
          <p:nvPr/>
        </p:nvSpPr>
        <p:spPr>
          <a:xfrm>
            <a:off x="2627784" y="1563638"/>
            <a:ext cx="144016" cy="2808312"/>
          </a:xfrm>
          <a:prstGeom prst="rightBrace">
            <a:avLst>
              <a:gd name="adj1" fmla="val 130690"/>
              <a:gd name="adj2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eschweifte Klammer rechts 15"/>
          <p:cNvSpPr/>
          <p:nvPr/>
        </p:nvSpPr>
        <p:spPr>
          <a:xfrm>
            <a:off x="2915816" y="1923678"/>
            <a:ext cx="144016" cy="2808312"/>
          </a:xfrm>
          <a:prstGeom prst="rightBrace">
            <a:avLst>
              <a:gd name="adj1" fmla="val 130690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851920" y="1131590"/>
            <a:ext cx="5040560" cy="165618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Gerade Verbindung 18"/>
          <p:cNvCxnSpPr>
            <a:stCxn id="12" idx="1"/>
            <a:endCxn id="17" idx="1"/>
          </p:cNvCxnSpPr>
          <p:nvPr/>
        </p:nvCxnSpPr>
        <p:spPr>
          <a:xfrm flipV="1">
            <a:off x="2771800" y="1959682"/>
            <a:ext cx="1080120" cy="1008112"/>
          </a:xfrm>
          <a:prstGeom prst="lin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5" name="Grafik 2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923927" y="1203573"/>
            <a:ext cx="4904134" cy="1526486"/>
          </a:xfrm>
          <a:prstGeom prst="rect">
            <a:avLst/>
          </a:prstGeom>
          <a:noFill/>
          <a:ln/>
          <a:effectLst/>
        </p:spPr>
      </p:pic>
      <p:sp>
        <p:nvSpPr>
          <p:cNvPr id="28" name="Rechteck 27"/>
          <p:cNvSpPr/>
          <p:nvPr/>
        </p:nvSpPr>
        <p:spPr>
          <a:xfrm>
            <a:off x="3851920" y="3291830"/>
            <a:ext cx="5040560" cy="16561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923927" y="3363813"/>
            <a:ext cx="4903922" cy="1528083"/>
          </a:xfrm>
          <a:prstGeom prst="rect">
            <a:avLst/>
          </a:prstGeom>
          <a:noFill/>
          <a:ln/>
          <a:effectLst/>
        </p:spPr>
      </p:pic>
      <p:cxnSp>
        <p:nvCxnSpPr>
          <p:cNvPr id="30" name="Gerade Verbindung 29"/>
          <p:cNvCxnSpPr>
            <a:stCxn id="16" idx="1"/>
            <a:endCxn id="28" idx="1"/>
          </p:cNvCxnSpPr>
          <p:nvPr/>
        </p:nvCxnSpPr>
        <p:spPr>
          <a:xfrm>
            <a:off x="3059832" y="3327834"/>
            <a:ext cx="792088" cy="792088"/>
          </a:xfrm>
          <a:prstGeom prst="lin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6994148" y="1583231"/>
            <a:ext cx="1368152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br>
              <a:rPr lang="en-US" dirty="0" smtClean="0"/>
            </a:br>
            <a:r>
              <a:rPr lang="en-US" dirty="0" smtClean="0"/>
              <a:t>Invertible matrices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51520" y="1131590"/>
            <a:ext cx="1296144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26011" y="1212953"/>
            <a:ext cx="1147163" cy="845387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8" y="1189901"/>
            <a:ext cx="6780772" cy="3050894"/>
          </a:xfrm>
          <a:prstGeom prst="rect">
            <a:avLst/>
          </a:prstGeom>
          <a:noFill/>
          <a:ln/>
          <a:effectLst/>
        </p:spPr>
      </p:pic>
      <p:sp>
        <p:nvSpPr>
          <p:cNvPr id="11" name="Textfeld 10"/>
          <p:cNvSpPr txBox="1"/>
          <p:nvPr/>
        </p:nvSpPr>
        <p:spPr>
          <a:xfrm>
            <a:off x="5004048" y="1275606"/>
            <a:ext cx="1225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swap (II) and (III)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388424" y="2191965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</a:t>
            </a:r>
            <a:r>
              <a:rPr lang="en-US" sz="1400" baseline="30000" dirty="0" smtClean="0">
                <a:solidFill>
                  <a:srgbClr val="C00000"/>
                </a:solidFill>
              </a:rPr>
              <a:t>-1</a:t>
            </a:r>
            <a:endParaRPr lang="en-US" sz="1400" baseline="30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Summarizing our findings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6701105" cy="31727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Summarizing our findings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84605" cy="37979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6292572" y="3951875"/>
            <a:ext cx="1368152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686848" y="4560609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A</a:t>
            </a:r>
            <a:r>
              <a:rPr lang="en-US" sz="1400" baseline="30000" dirty="0" smtClean="0">
                <a:solidFill>
                  <a:srgbClr val="C00000"/>
                </a:solidFill>
              </a:rPr>
              <a:t>-1</a:t>
            </a:r>
            <a:endParaRPr lang="en-US" sz="1400" baseline="30000" dirty="0">
              <a:solidFill>
                <a:srgbClr val="C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707412" y="1522274"/>
            <a:ext cx="1008112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2347372" y="2104717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A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Summarizing our findings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1"/>
            <a:ext cx="6081692" cy="35175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Summarizing our findings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94845" cy="36460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Linear Algebra 1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104557" cy="34347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Linear Algebra 1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6909948" cy="20278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0" y="1491630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Riemann Sums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54" y="1203574"/>
            <a:ext cx="5328420" cy="3779375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51520" y="1131590"/>
            <a:ext cx="432048" cy="43204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419872" y="915566"/>
            <a:ext cx="43204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3923928" y="915566"/>
            <a:ext cx="432048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468" y="1491958"/>
            <a:ext cx="2952000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Riemann Sums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2412088" y="1131590"/>
            <a:ext cx="432048" cy="43204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488" y="1491958"/>
            <a:ext cx="2952000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hteck 11"/>
          <p:cNvSpPr/>
          <p:nvPr/>
        </p:nvSpPr>
        <p:spPr>
          <a:xfrm>
            <a:off x="6012488" y="1131590"/>
            <a:ext cx="432048" cy="43204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44136" y="1131590"/>
            <a:ext cx="1762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right endpoint evaluation</a:t>
            </a:r>
            <a:endParaRPr lang="en-US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6444536" y="1131590"/>
            <a:ext cx="14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midpoint evaluation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2010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083443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Approximation by Rectangles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Approximation by Trapezoids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Approximation Using Parabolas: Simpson’s Rule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Interpreting Data with Numerical Integration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Primer on Inverse </a:t>
            </a:r>
            <a:r>
              <a:rPr lang="en-US" dirty="0" smtClean="0"/>
              <a:t>Matrices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705,6618"/>
  <p:tag name="LATEXADDIN" val="\documentclass{article}\pagestyle{empty}&#10;\usepackage{amsmath}&#10;\usepackage{amsfonts}&#10;\usepackage{amssymb}&#10;\usepackage{multicol}&#10;\begin{document}&#10;\begin{minipage}{12.3 cm}&#10;{\sffamily{&#10;$$&#10;\left( \begin{array}{c c c} 1 &amp; 2 &amp; 0 \\ 2 &amp; 4 &amp; 1 \\ 2 &amp; 1 &amp; 0 \end{array} \right)&#10;$$&#10;}}&#10;\end{minipage}&#10;\end{document}"/>
  <p:tag name="IGUANATEXSIZE" val="20"/>
  <p:tag name="IGUANATEXCURSOR" val="2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5,756"/>
  <p:tag name="ORIGINALWIDTH" val="4352,456"/>
  <p:tag name="LATEXADDIN" val="\documentclass{article}\pagestyle{empty}&#10;\usepackage{amsmath}&#10;\usepackage{amsfonts}&#10;\usepackage{amssymb}&#10;\usepackage{multicol}&#10;\begin{document}&#10;\begin{minipage}{12.3 cm}&#10;{\sffamily{&#10;{\bf{b)}} By the rule of Sarrus, we have $\det(A) = -3 \neq 0$ (i.e. $\textrm{rk}(A) = 3$), and hence that the matrix is invertible.\\[1mm]&#10;We apply the procedure $(A | \mathbb{I}_3) \leadsto ( \mathbb{I}_3 | A^{-1})$ to obtain&#10;{\small{&#10;\begin{eqnarray*}&#10;\left( \begin{array}{c c c | c c c}&#10;1 &amp; 2 &amp; 0 &amp; 1 &amp; 0 &amp; 0 \\ 2 &amp; 4 &amp; 1 &amp; 0 &amp; 1 &amp; 0 \\ 2 &amp; 1 &amp; 0 &amp; 0 &amp; 0 &amp; 1&#10;\end{array} \right) &amp; \leadsto &amp;&#10;\left( \begin{array}{c c c | c c c}&#10;1 &amp; 2 &amp; 0 &amp; 1 &amp; 0 &amp; 0 \\ 0 &amp; 0 &amp; 1 &amp; -2 &amp; 1 &amp; 0 \\ 0 &amp; -3 &amp; 0 &amp; -2 &amp; 0 &amp; 1&#10;\end{array} \right) \\[1mm]&#10;&amp; \leadsto &amp;&#10;\left( \begin{array}{c c c | c c c}&#10;1 &amp; 2 &amp; 0 &amp; 1 &amp; 0 &amp; 0 \\ 0 &amp; 0 &amp; 1 &amp; -2 &amp; 1 &amp; 0 \\ 0 &amp; 1 &amp; 0 &amp; \frac{2}{3} &amp; 0 &amp; -\frac{1}{3}&#10;\end{array} \right) \\[1mm]&#10;&amp; \leadsto &amp;&#10;\left( \begin{array}{c c c | c c c}&#10;1 &amp; 0 &amp; 0 &amp; -\frac{1}{3} &amp; 0 &amp; \frac{2}{3} \\ 0 &amp; 0 &amp; 1 &amp; -2 &amp; 1 &amp; 0 \\ 0 &amp; 1 &amp; 0 &amp; \frac{2}{3} &amp; 0 &amp; -\frac{1}{3}&#10;\end{array} \right)&#10;\end{eqnarray*}&#10;}}&#10;}}&#10;\end{minipage}&#10;\end{document}"/>
  <p:tag name="IGUANATEXSIZE" val="20"/>
  <p:tag name="IGUANATEXCURSOR" val="10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705,6618"/>
  <p:tag name="LATEXADDIN" val="\documentclass{article}\pagestyle{empty}&#10;\usepackage{amsmath}&#10;\usepackage{amsfonts}&#10;\usepackage{amssymb}&#10;\usepackage{multicol}&#10;\begin{document}&#10;\begin{minipage}{12.3 cm}&#10;{\sffamily{&#10;$$&#10;\left( \begin{array}{c c c} 1 &amp; 2 &amp; 0 \\ 2 &amp; 4 &amp; 1 \\ 2 &amp; 1 &amp; 0 \end{array} \right)&#10;$$&#10;}}&#10;\end{minipage}&#10;\end{document}"/>
  <p:tag name="IGUANATEXSIZE" val="20"/>
  <p:tag name="IGUANATEXCURSOR" val="2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0,3"/>
  <p:tag name="ORIGINALWIDTH" val="4150,731"/>
  <p:tag name="LATEXADDIN" val="\documentclass{article}\pagestyle{empty}&#10;\usepackage{amsmath}&#10;\usepackage{amsfonts}&#10;\usepackage{amssymb}&#10;\usepackage{multicol}&#10;\begin{document}&#10;\begin{minipage}{12.3 cm}&#10;{\sffamily{&#10;and finally&#10;{\small{&#10;\begin{eqnarray*}&#10;\dots \leadsto \quad &#10;\left( \begin{array}{c c c | c c c}&#10;1 &amp; 0 &amp; 0 &amp; -\frac{1}{3} &amp; 0 &amp; \frac{2}{3} \\ 0 &amp; 0 &amp; 1 &amp; -2 &amp; 1 &amp; 0 \\ 0 &amp; 1 &amp; 0 &amp; \frac{2}{3} &amp; 0 &amp; -\frac{1}{3}&#10;\end{array} \right)&#10;&amp; \leadsto &amp;&#10;\left( \begin{array}{c c c | c c c}&#10;1 &amp; 0 &amp; 0 &amp; -\frac{1}{3} &amp; 0 &amp; \frac{2}{3} \\ 0 &amp; 1 &amp; 0 &amp; \frac{2}{3} &amp; 0 &amp; -\frac{1}{3} \\ 0 &amp; 0 &amp; 1 &amp; -2 &amp; 1 &amp; 0 &#10;\end{array} \right)&#10;\end{eqnarray*}&#10;}}&#10;&#10;We have&#10;{\small{&#10;$$&#10;\underbrace{\begin{pmatrix} 1 &amp; 2 &amp; 0 \\ 2 &amp; 4 &amp; 1 \\ 2 &amp; 1 &amp; 0 \end{pmatrix}}_{= \, A}&#10;\underbrace{\begin{pmatrix} -\frac{1}{3} &amp; 0 &amp; \frac{2}{3} \\ \frac{2}{3} &amp; 0 &amp; -\frac{1}{3} \\ -2 &amp; 1 &amp; 0 \end{pmatrix}}_{= \, A^{-1}} \, \, = \, \,&#10;\begin{pmatrix} -\frac{1}{3} + \frac{4}{3} &amp; 0 &amp; 0 \\ -\frac{2}{3} + \frac{8}{3} - 2 &amp; 1 &amp; 0 \\ -\frac{2}{3} + \frac{2}{3} &amp; 0 &amp; \frac{4}{3}-\frac{1}{3} \end{pmatrix}&#10;\, \, = \, \, \underbrace{\begin{pmatrix} 1 &amp; 0 &amp; 0 \\ 0 &amp; 1 &amp; 0 \\ 0 &amp; 0 &amp; 1 \end{pmatrix}}_{= \, \mathbb{I}_3}&#10;$$&#10;}}&#10;}}&#10;\end{minipage}&#10;\end{document}"/>
  <p:tag name="IGUANATEXSIZE" val="20"/>
  <p:tag name="IGUANATEXCURSOR" val="1155"/>
  <p:tag name="TRANSPARENCY" val="Wahr"/>
  <p:tag name="FILENAME" val=""/>
  <p:tag name="LATEXENGINEID" val="0"/>
  <p:tag name="TEMPFOLDER" val="D:\iguana_temp\"/>
  <p:tag name="LATEXFORMHEIGHT" val="410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2,756"/>
  <p:tag name="ORIGINALWIDTH" val="4255,718"/>
  <p:tag name="LATEXADDIN" val="\documentclass{article}\pagestyle{empty}&#10;\usepackage{amsmath}&#10;\usepackage{amsfonts}&#10;\usepackage{amssymb}&#10;\begin{document}&#10;\begin{minipage}{12.7 cm}&#10;{\sffamily{&#10;{\bf{Exercise:}}&#10;Given&#10;$$&#10;\vec{v}_1 \, \, \begin{pmatrix} 1 \\ 2 \\ 3 \end{pmatrix} \, , \quad&#10;\vec{v}_2 \, \, \begin{pmatrix} 0 \\ 4 \\ 0 \end{pmatrix} \, , \quad \text{and} \quad&#10;\vec{v}_3 \, \, \begin{pmatrix} 3 \\ 2 \\ 1 \end{pmatrix} \, , \quad \text{as well as} \quad&#10;A \, \, = \, \, \begin{pmatrix} 1 &amp; 0 &amp; 3 \\ 2 &amp; 4 &amp; 2 \\ 3 &amp; 0 &amp; 1 \end{pmatrix} \, .&#10;$$&#10;\begin{enumerate}&#10;\item[{\bf{a)}}] Find the values $\lambda_1, \lambda_2, \lambda_3 \in \mathbb{R}$ such that&#10;$\lambda_1 \vec{v}_1 + \lambda_2 \vec{v}_2 + \lambda_3 \vec{v}_3 = \vec{0}$&#10;\item[{\bf{b)}}] Is $\mathcal{B} = \{ \vec{v}_1, \vec{v}_2, \vec{v}_3 \}$ a basis of $\mathbb{R}$. Justify your answer.&#10;\item[{\bf{c)}}] Compute the value of $\det(A)$.&#10;\item[{\bf{d)}}] Determine $A^{-1}$ and check your result by computing $A A^{-1}$.&#10;\item[{\bf{e)}}] Find all eigenvalues and their corresponding eigenvectors of $A$.&#10;\end{enumerate}&#10;}}&#10;\end{minipage}&#10;\end{document}"/>
  <p:tag name="IGUANATEXSIZE" val="20"/>
  <p:tag name="IGUANATEXCURSOR" val="10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8,459"/>
  <p:tag name="ORIGINALWIDTH" val="4493,438"/>
  <p:tag name="LATEXADDIN" val="\documentclass{article}\pagestyle{empty}&#10;\usepackage{amsmath}&#10;\usepackage{amsfonts}&#10;\usepackage{amssymb}&#10;\begin{document}&#10;\begin{minipage}{12.7 cm}&#10;{\sffamily{&#10;{\bf{Solution:}}\\[1mm]&#10;{\bf{a)}} Finding values $\lambda_1, \lambda_2, \lambda_3 \in \mathbb{R}$ such that $\lambda_1 \vec{v}_1 + \lambda_2 \vec{v}_2 + \lambda_3 \vec{v}_3 = \vec{0}$ leads to the following augmented homogeneous system that can be solved by application of Gaussian elimination:&#10;{\small{&#10;\begin{eqnarray*}&#10;\left( \begin{array}{c c c | c}&#10;1 &amp; 0 &amp; 3 &amp; 0 \\ 2 &amp; 4 &amp; 2 &amp; 0 \\ 3 &amp; 0 &amp; 1 &amp; 0&#10;\end{array} \right) &amp; \leadsto &amp;&#10;\left( \begin{array}{c c c | c}&#10;1 &amp; 0 &amp; 3 &amp; 0 \\ 0 &amp; 4 &amp; -4 &amp; 0 \\ 0 &amp; 0 &amp; -8 &amp; 0&#10;\end{array} \right) \quad \leadsto \quad&#10;\left( \begin{array}{c c c | c}&#10;1 &amp; 0 &amp; 3 &amp; 0 \\ 0 &amp; 1 &amp; -1 &amp; 0 \\ 0 &amp; 0 &amp; 1 &amp; 0&#10;\end{array} \right)&#10;\end{eqnarray*}&#10;}}\\[-5mm]&#10;&#10;Hence, $\lambda_1 = \lambda_2 = \lambda_3 = 0$.\\[2mm]&#10;{\bf{b)}} From part {\bf{a)}} we know, that the three vectors $\vec{v}_1, \vec{v}_2, \vec{v}_3 \in \mathbb{R}^3$ are linearly independent (unique representation of the neutral element). Hence, they form a basis of $\mathbb{R}^3$.\\[2mm]&#10;{\bf{c)}} Applying the rule of Sarrus leads to\\[-2mm]&#10;{\small{&#10;$$&#10;\det \begin{pmatrix} 1 &amp; 0 &amp; 3 \\ 2 &amp; 4 &amp; 2 \\ 3 &amp; 0 &amp; 1 \end{pmatrix} \, \, = \, \, 4 + 0 + 0 - 36 - 0 - 0 \, \, = \, \, -32 \, .&#10;$$&#10;}}&#10;}}&#10;\end{minipage}&#10;\end{document}"/>
  <p:tag name="IGUANATEXSIZE" val="20"/>
  <p:tag name="IGUANATEXCURSOR" val="1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0,731"/>
  <p:tag name="ORIGINALWIDTH" val="3856,018"/>
  <p:tag name="LATEXADDIN" val="\documentclass{article}\pagestyle{empty}&#10;\usepackage{amsmath}&#10;\usepackage{amsfonts}&#10;\usepackage{amssymb}&#10;\begin{document}&#10;\begin{minipage}{12.7 cm}&#10;{\sffamily{&#10;{\bf{d)}} To determine $A^{-1}$, we apply our method $(A | \mathbb{I}_3) \leadsto (\mathbb{I}_3 | A^{-1})$:&#10;{\small{&#10;\begin{eqnarray*}&#10;\left( \begin{array}{c c c | c c c}&#10;1 &amp; 0 &amp; 3 &amp; 1 &amp; 0 &amp; 0 \\ 2 &amp; 4 &amp; 2 &amp; 0 &amp; 1 &amp; 0 \\ 3 &amp; 0 &amp; 1 &amp; 0 &amp; 0 &amp; 1&#10;\end{array} \right) &amp; \leadsto &amp;&#10;\left( \begin{array}{c c c | c c c}&#10;1 &amp; 0 &amp; 3 &amp; 1 &amp; 0 &amp; 0 \\ 0 &amp; 4 &amp; -4 &amp; -2 &amp; 1 &amp; 0 \\ 0 &amp; 0 &amp; -8 &amp; -3 &amp; 0 &amp; 1&#10;\end{array} \right) \\[1mm]&#10; &amp; \leadsto &amp;&#10;\left( \begin{array}{c c c | c c c}&#10;1 &amp; 0 &amp; 3 &amp; 1 &amp; 0 &amp; 0 \\ 0 &amp; 1 &amp; -1 &amp; -\tfrac{1}{2} &amp; \tfrac{1}{4} &amp; 0 \\ 0 &amp; 0 &amp; 1 &amp; \tfrac{3}{8} &amp; 0 &amp; -\tfrac{1}{8}&#10;\end{array} \right) \\[1mm]&#10; &amp; \leadsto &amp;&#10;\left( \begin{array}{c c c | c c c}&#10;1 &amp; 0 &amp; 0 &amp; 1-\tfrac{9}{8} &amp; 0 &amp; \tfrac{3}{8} \\ 0 &amp; 1 &amp; 0 &amp; \tfrac{3}{8}-\tfrac{4}{8} &amp; \tfrac{1}{4} &amp; -\tfrac{1}{8} \\ 0 &amp; 0 &amp; 1 &amp; \tfrac{3}{8} &amp; 0 &amp; -\tfrac{1}{8}&#10;\end{array} \right) \\[1mm]&#10; &amp; \leadsto &amp;&#10;\left( \begin{array}{c c c | c c c}&#10;1 &amp; 0 &amp; 0 &amp; -\tfrac{1}{8} &amp; 0 &amp; \tfrac{3}{8} \\ 0 &amp; 1 &amp; 0 &amp; -\tfrac{1}{8} &amp; \tfrac{1}{4} &amp; -\tfrac{1}{8} \\ 0 &amp; 0 &amp; 1 &amp; \tfrac{3}{8} &amp; 0 &amp; -\tfrac{1}{8}&#10;\end{array} \right) &#10;\end{eqnarray*}&#10;}}&#10;&#10;}}&#10;\end{minipage}&#10;\end{document}"/>
  <p:tag name="IGUANATEXSIZE" val="20"/>
  <p:tag name="IGUANATEXCURSOR" val="10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6,723"/>
  <p:tag name="ORIGINALWIDTH" val="4491,189"/>
  <p:tag name="LATEXADDIN" val="\documentclass{article}\pagestyle{empty}&#10;\usepackage{amsmath}&#10;\usepackage{amsfonts}&#10;\usepackage{amssymb}&#10;\begin{document}&#10;\begin{minipage}{12.7 cm}&#10;{\sffamily{&#10;Moreover, we have&#10;{\small{&#10;\begin{eqnarray*}&#10;\underbrace{ \begin{pmatrix} 1 &amp; 0 &amp; 3 \\ 2 &amp; 4 &amp; 2 \\ 3 &amp; 0 &amp; 1 \end{pmatrix} }_{= \, A}&#10;\underbrace{ \begin{pmatrix} -\tfrac{1}{8} &amp; 0 &amp; \tfrac{3}{8} \\ -\tfrac{1}{8} &amp; \tfrac{1}{4} &amp; -\tfrac{1}{8} \\ \tfrac{3}{8} &amp; 0 &amp; -\tfrac{1}{8} \end{pmatrix} }_{= \, A^{-1}} &amp; = &amp;&#10;\begin{pmatrix} -\tfrac{1}{8} + \tfrac{9}{8} &amp; 0 &amp; \tfrac{3}{8}-\tfrac{3}{8} \\ -\tfrac{2}{8} -\tfrac{4}{8} + \tfrac{6}{8} &amp; 1 &amp; \tfrac{6}{8}-\tfrac{4}{8}-\tfrac{2}{8} \\ -\tfrac{3}{8}+\tfrac{3}{8} &amp; 0 &amp; \tfrac{9}{8} - \tfrac{1}{8} \end{pmatrix} \\&#10;&amp; = &amp;&#10;\begin{pmatrix} 1 &amp; 0 &amp; 0 \\ 0 &amp; 1 &amp; 0 \\ 0 &amp; 0 &amp; 1 \end{pmatrix}&#10;\end{eqnarray*}&#10;}}&#10;&#10;{\bf{e)}} To find all eigenvalues and their corresponding eigenvectors of $A$ we first set-up the characteristic polynomial&#10;{\small{&#10;$$&#10;\det \begin{pmatrix} 1-\lambda &amp; 0 &amp; 3 \\ 2 &amp; 4-\lambda &amp; 2 \\ 3 &amp; 0 &amp; 1-\lambda \end{pmatrix}&#10;\, = \, (1-\lambda)^2 (4-\lambda) - 9 (4-\lambda) \, = \,&#10;(4-\lambda) \left(\lambda^2 - 2 \lambda - 8 \right)&#10;$$&#10;}}&#10;}}&#10;\end{minipage}&#10;\end{document}"/>
  <p:tag name="IGUANATEXSIZE" val="20"/>
  <p:tag name="IGUANATEXCURSOR" val="11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6,49"/>
  <p:tag name="ORIGINALWIDTH" val="4491,939"/>
  <p:tag name="LATEXADDIN" val="\documentclass{article}\pagestyle{empty}&#10;\usepackage{amsmath}&#10;\usepackage{amsfonts}&#10;\usepackage{amssymb}&#10;\begin{document}&#10;\begin{minipage}{12.7 cm}&#10;{\sffamily{&#10;The roots of the characteristic polynomial are $\lambda_1 = 4$ and&#10;$$&#10;\lambda_{2,3} \, \, = \, \, \tfrac{1}{2} \left( 2 \pm \sqrt{4 + 4 \cdot 8} \right) \, \, = \, \, 1 \pm 3 \, \, = \, \left\{ \begin{array}{c} 4 \\ -2 \end{array} \right.&#10;$$&#10;For $\lambda_{1,2} = 4$ the corresponding eigenvector(s) are obtained via&#10;{\small{&#10;\begin{eqnarray*}&#10;\left( \begin{array}{c c c | c}&#10;1-4 &amp; 0 &amp; 3 &amp; 0 \\ 2 &amp; 4-4 &amp; 2 &amp; 0 \\ 3 &amp; 0 &amp; 1-4 &amp; 0&#10;\end{array} \right) &amp; \leadsto &amp;&#10;\left( \begin{array}{c c c | c}&#10;-3 &amp; 0 &amp; 3 &amp; 0 \\ 2 &amp; -2 &amp; 2 &amp; 0 \\ 0 &amp; 0 &amp; 0 &amp; 0&#10;\end{array} \right) \quad \leadsto \quad&#10;\left( \begin{array}{c c c | c}&#10;-1 &amp; 0 &amp; 1 &amp; 0 \\ 1 &amp; -1 &amp; 1 &amp; 0 \\ 0 &amp; 0 &amp; 0 &amp; 0&#10;\end{array} \right)&#10;\end{eqnarray*}&#10;}}&#10;&#10;Here, two linearly independent representative eigenvectors corresponding to $\lambda_{1,2}$ are $\vec{v}_1 = (1,0,1)^T$ and $\vec{v}_2 = (1,2,1)^T$ as well as&#10;$$&#10;\mathbb{L}_{1,2} \, \, = \, \, \left\{ t_1 \cdot \vec{v}_1 + t_2 \cdot \vec{v}_2 \, \in \, \mathbb{R}^3 \, : \, t_1 \, , \, t_2 \, \in \, \mathbb{R} \right\} \, .&#10;$$&#10;&#10;}}&#10;\end{minipage}&#10;\end{document}"/>
  <p:tag name="IGUANATEXSIZE" val="20"/>
  <p:tag name="IGUANATEXCURSOR" val="8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5,347"/>
  <p:tag name="ORIGINALWIDTH" val="4368,954"/>
  <p:tag name="LATEXADDIN" val="\documentclass{article}\pagestyle{empty}&#10;\usepackage{amsmath}&#10;\usepackage{amsfonts}&#10;\usepackage{amssymb}&#10;\begin{document}&#10;\begin{minipage}{12.7 cm}&#10;{\sffamily{&#10;Finally, for $\lambda_3 = -2$ the corresponding eigenvector are obtained via&#10;{\small{&#10;\begin{eqnarray*}&#10;\left( \begin{array}{c c c | c}&#10;1+2 &amp; 0 &amp; 3 &amp; 0 \\ 2 &amp; 4+2 &amp; 2 &amp; 0 \\ 3 &amp; 0 &amp; 1+2 &amp; 0&#10;\end{array} \right) &amp; \leadsto &amp;&#10;\left( \begin{array}{c c c | c}&#10;3 &amp; 0 &amp; 3 &amp; 0 \\ 2 &amp; 6 &amp; 2 &amp; 0 \\ 0 &amp; 0 &amp; 0 &amp; 0&#10;\end{array} \right) \quad \leadsto \quad&#10;\left( \begin{array}{c c c | c}&#10;1 &amp; 0 &amp; 1 &amp; 0 \\ 1 &amp; 3 &amp; 1 &amp; 0 \\ 0 &amp; 0 &amp; 0 &amp; 0&#10;\end{array} \right)&#10;\end{eqnarray*}&#10;}}&#10;&#10;Here, a representative eigenvector corresponding to $\lambda_3$ is $\vec{v}_3 = (1,0,-1)^T$ as well as&#10;$$&#10;\mathbb{L}_{3} \, \, = \, \, \left\{ t_3 \cdot \vec{v}_3 \, \in \, \mathbb{R}^3 \, : \, t_3 \, \in \, \mathbb{R} \right\} \, .&#10;$$&#10;&#10;}}&#10;\end{minipage}&#10;\end{document}"/>
  <p:tag name="IGUANATEXSIZE" val="20"/>
  <p:tag name="IGUANATEXCURSOR" val="8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2,475"/>
  <p:tag name="ORIGINALWIDTH" val="3396,326"/>
  <p:tag name="LATEXADDIN" val="\documentclass{article}\pagestyle{empty}&#10;\usepackage{amsmath}&#10;\usepackage{amsfonts}&#10;\usepackage{amssymb}&#10;\begin{document}&#10;\begin{minipage}{9.6 cm}&#10;{\sffamily{&#10;If $f(x)$ is positive on the interval $a \leq x \leq b$, the definite integral is equal to&#10;the area under the graph of $f$ between $x = a$ and $x = b$.\\[1mm]&#10;As we saw by motivating the concept of a definite integral, one way to approximate this area is to use $n$ rectangles.&#10;\begin{itemize}&#10;\item In particular, we divided the interval $a \leq x \leq b$ into $n$ equal subintervals of width $\Delta x = \frac{b-a}{n}$&#10;and let $x_j$ denote the beginning of the $j$th subinterval.&#10;\item The base of the $j$th rectangle is the $j$th subinterval, and its height is $f(x_j)$.&#10;\item Hence, the area of the $j$th rectangle is $f(x_j) \cdot \Delta x$.&#10;\item The sum of the areas of all $n$ rectangles is an approximation&#10;to the area under the curve ({\bf{Riemann sum}}).&#10;\end{itemize}&#10;}}&#10;\end{minipage}&#10;\end{document}"/>
  <p:tag name="IGUANATEXSIZE" val="20"/>
  <p:tag name="IGUANATEXCURSOR" val="9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1,264"/>
  <p:tag name="ORIGINALWIDTH" val="3402,325"/>
  <p:tag name="LATEXADDIN" val="\documentclass{article}\pagestyle{empty}&#10;\usepackage{amsmath}&#10;\usepackage{amsfonts}&#10;\usepackage{amssymb}&#10;\begin{document}&#10;\begin{minipage}{9.6 cm}&#10;{\sffamily{&#10;Hence, an approximation to the corresponding definite&#10;integral is&#10;\begin{eqnarray*}&#10;\int^b_a \, f(x) \, \textrm{d} x &amp; \approx &amp; f(x_1) \, \Delta x_1 \, + \, \dots \, + \, f(x_n) \, \Delta x_n \\[1mm]&#10;&amp; = &amp;&#10;\Delta x \left( f(x_1) \, + \, f(x_2) \, + \, \dots \, + \, f(x_n) \right) \, .&#10;\end{eqnarray*}&#10;&#10;\vspace{0.2cm}&#10;This approximation improves as the number of rectangles increases, and you can&#10;estimate the integral to any desired degree of accuracy by making $n$ large enough ({\bf{limit of Riemann sums}}).\\[1mm]&#10;However, since fairly large values of $n$ are usually required to achieve reasonable accuracy,&#10;approximation by rectangles is rarely used in practice.&#10;}}&#10;\end{minipage}&#10;\end{document}"/>
  <p:tag name="IGUANATEXSIZE" val="20"/>
  <p:tag name="IGUANATEXCURSOR" val="4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1,616"/>
  <p:tag name="ORIGINALWIDTH" val="3325,834"/>
  <p:tag name="LATEXADDIN" val="\documentclass{article}\pagestyle{empty}&#10;\usepackage{amsmath}&#10;\usepackage{amsfonts}&#10;\usepackage{amssymb}&#10;\begin{document}&#10;\begin{minipage}{9.4 cm}&#10;{\sffamily{&#10;{\bf{Example (distance traveled):}}&#10;The accompanying table shows the velocity of a model train engine moving along a track for $10$ $s$. Estimate &#10;the distance traveled by the engine using $10$ subintervals of length $1$ with&#10;\begin{enumerate}&#10;\item[{\bf{a)}}] left-endpoint value&#10;\item[{\bf{b)}}] right-endpoint values&#10;\end{enumerate}&#10;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4,8932"/>
  <p:tag name="ORIGINALWIDTH" val="3062,617"/>
  <p:tag name="LATEXADDIN" val="\documentclass{article}\pagestyle{empty}&#10;\usepackage{amsmath}&#10;\usepackage{amsfonts}&#10;\usepackage{amssymb}&#10;\begin{document}&#10;\begin{minipage}{9 cm}&#10;{\sffamily{&#10;{\bf{a)}} Left endpoint evaluation:&#10;\begin{eqnarray*}&#10;\int^{10}_1 \, v(t) \, \textrm{d} t &amp; \approx &amp;&#10;0 + 30 + 56 + 25 + 38 + 33 + 28 + 15\\[-1mm]&#10;&amp; &amp; + \, 5 + 15\\&#10;&amp; = &amp;&#10;245&#10;\end{eqnarray*}&#10;}}&#10;\end{minipage}&#10;\end{document}"/>
  <p:tag name="IGUANATEXSIZE" val="20"/>
  <p:tag name="IGUANATEXCURSOR" val="3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4,8932"/>
  <p:tag name="ORIGINALWIDTH" val="3061,867"/>
  <p:tag name="LATEXADDIN" val="\documentclass{article}\pagestyle{empty}&#10;\usepackage{amsmath}&#10;\usepackage{amsfonts}&#10;\usepackage{amssymb}&#10;\begin{document}&#10;\begin{minipage}{9 cm}&#10;{\sffamily{&#10;{\bf{b)}} Right endpoint evaluation:&#10;\begin{eqnarray*}&#10;\int^{10}_1 \, v(t) \, \textrm{d} t &amp; \approx &amp;&#10;30 + 56 + 25 + 38 + 33 + 28 + 15 + 5\\[-1mm]&#10;&amp; &amp; + \, 15 + 0\\&#10;&amp; = &amp;&#10;245&#10;\end{eqnarray*}&#10;}}&#10;\end{minipage}&#10;\end{document}"/>
  <p:tag name="IGUANATEXSIZE" val="20"/>
  <p:tag name="IGUANATEXCURSOR" val="3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4,736"/>
  <p:tag name="ORIGINALWIDTH" val="3317,585"/>
  <p:tag name="LATEXADDIN" val="\documentclass{article}\pagestyle{empty}&#10;\usepackage{amsmath}&#10;\usepackage{amsfonts}&#10;\usepackage{amssymb}&#10;\begin{document}&#10;\begin{minipage}{9.4 cm}&#10;{\sffamily{&#10;{\bf{Example:}}&#10;Graph\\[-3mm]&#10;$$&#10;f(x) \, \, = \, \, -x^2 \qquad \text{on $[0, 1]$} \, .&#10;$$&#10;Partition the interval into \underline{four} subintervals of equal length. Then add to your sketch the rectangles associated with the Riemann sum&#10;$$\\[-1mm]&#10;\sum^4_{k=1} f(c_k) \cdot \Delta x_k \, ,&#10;$$&#10;given that $c_k$ is the\\[-6mm]&#10;\begin{enumerate}&#10;\item[{\bf{a)}}] left-hand endpoint,\\[-6mm]&#10;\item[{\bf{b)}}] right-endpoint, and\\[-6mm]&#10;\item[{\bf{c)}}] midpoint of the $k$th subinterval.\\[-6mm]&#10;\end{enumerate}&#10;(Make a separate sketch for each set of rectangles.)&#10;}}&#10;\end{minipage}&#10;\end{document}"/>
  <p:tag name="IGUANATEXSIZE" val="20"/>
  <p:tag name="IGUANATEXCURSOR" val="1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1561"/>
  <p:tag name="ORIGINALWIDTH" val="3391,076"/>
  <p:tag name="LATEXADDIN" val="\documentclass{article}\pagestyle{empty}&#10;\usepackage{amsmath}&#10;\usepackage{amsfonts}&#10;\usepackage{amssymb}&#10;\begin{document}&#10;\begin{minipage}{9.6 cm}&#10;{\sffamily{&#10;The accuracy of the approximation improves significantly if trapezoids are used&#10;instead of rectangles.\\[1mm]&#10;The bottom figure shows the area approximated by $n$&#10;trapezoids. Notice how much better the approximation is in this case compared to the approximation by rectangles (upper figure).}}&#10;\end{minipage}&#10;\end{document}"/>
  <p:tag name="IGUANATEXSIZE" val="20"/>
  <p:tag name="IGUANATEXCURSOR" val="2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8,26"/>
  <p:tag name="ORIGINALWIDTH" val="3395,576"/>
  <p:tag name="LATEXADDIN" val="\documentclass{article}\pagestyle{empty}&#10;\usepackage{amsmath}&#10;\usepackage{amsfonts}&#10;\usepackage{amssymb}&#10;\begin{document}&#10;\begin{minipage}{9.6 cm}&#10;{\sffamily{&#10;The $j$th trapezoid is shown in greater detail. Notice that it consists&#10;of a rectangle with a right triangle on top of it. Since&#10;$$&#10;\text{area of rectangle} \, \, = \, \, f(x_{j+1}) \cdot \Delta x &#10;$$&#10;and&#10;$$&#10;\text{area of triangle} \, \, = \, \, \tfrac{1}{2} \left( f(x_j) - f(x_{j+1}) \right) \cdot \Delta x &#10;$$&#10;it follows that&#10;\begin{eqnarray*}&#10;\text{area of  $j$th trapezoid} &amp; = &amp; f(x_{j+1}) \cdot \Delta x \\&#10;&amp; &amp;&#10;+ \, \tfrac{1}{2} \left( f(x_j) - f(x_{j+1}) \right) \cdot \Delta x \\[2mm]&#10;&amp; = &amp;&#10;\tfrac{1}{2} \left( f(x_j) + f(x_{j+1}) \right) \cdot \Delta x &#10;\end{eqnarray*}&#10;}}&#10;\end{minipage}&#10;\end{document}"/>
  <p:tag name="IGUANATEXSIZE" val="20"/>
  <p:tag name="IGUANATEXCURSOR" val="68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2,04"/>
  <p:tag name="ORIGINALWIDTH" val="4431,196"/>
  <p:tag name="LATEXADDIN" val="\documentclass{article}\pagestyle{empty}&#10;\usepackage{amsmath}&#10;\usepackage{amsfonts}&#10;\usepackage{amssymb}&#10;\begin{document}&#10;\begin{minipage}{12.5 cm}&#10;{\sffamily{&#10;The sum of the areas of all $n$ trapezoids is an approximation to the area under&#10;the curve and hence an approximation to the corresponding definite integral. Thus,&#10;\begin{eqnarray*}&#10;\int^b_a \, f(x) \, \textrm{d} x &amp; \approx &amp;&#10;\tfrac{1}{2} \left( f(x_1) + f(x_{2}) \right) \cdot \Delta x + \tfrac{1}{2} \left( f(x_2) + f(x_{3}) \right) \cdot \Delta x + \dots \\&#10;&amp; &amp;&#10;\, + \tfrac{1}{2} \left( f(x_n) + f(x_{n+1}) \right) \cdot \Delta x \\[2mm]&#10;&amp; = &amp;&#10;\frac{\Delta x}{2}\left( f(x_1) + 2 f(x_2) + \dots + 2 f(x_n) + f(x_{n+1}) \right)&#10;\end{eqnarray*}&#10;This approximation formula is known as the {\bf{trapezoidal rule}} and applies even if the&#10;function $f$ is not positive.&#10;}}&#10;\end{minipage}&#10;\end{document}"/>
  <p:tag name="IGUANATEXSIZE" val="20"/>
  <p:tag name="IGUANATEXCURSOR" val="1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,4398"/>
  <p:tag name="ORIGINALWIDTH" val="4417,698"/>
  <p:tag name="LATEXADDIN" val="\documentclass{article}\pagestyle{empty}&#10;\usepackage{amsmath}&#10;\usepackage{amsfonts}&#10;\usepackage{amssymb}&#10;\begin{document}&#10;\begin{minipage}{12.5 cm}&#10;{\sffamily{&#10;Notice that the first and last function values in the approximating sum in the trapezoidal&#10;rule are multiplied by $1$, while the others are all multiplied by $2$.\\[2mm]&#10;The trapezoidal rule is illustrated in the next example.}}&#10;\end{minipage}&#10;\end{document}"/>
  <p:tag name="IGUANATEXSIZE" val="20"/>
  <p:tag name="IGUANATEXCURSOR" val="3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0,9299"/>
  <p:tag name="ORIGINALWIDTH" val="4034,496"/>
  <p:tag name="LATEXADDIN" val="\documentclass{article}\pagestyle{empty}&#10;\usepackage{amsmath}&#10;\usepackage{amsfonts}&#10;\usepackage{amssymb}&#10;\begin{document}&#10;\begin{minipage}{12.5 cm}&#10;{\sffamily{&#10;{\bf{The Trapezoidal Rule:}}&#10;\begin{eqnarray*}&#10;\int^b_a \, f(x) \, \textrm{d} x &amp; \approx &amp;&#10;\frac{\Delta x}{2}\left( f(x_1) \, + \, 2 f(x_2) \, + \, \dots \, + \, 2 f(x_n) \, + \, f(x_{n+1}) \right)&#10;\end{eqnarray*}&#10;}}&#10;\end{minipage}&#10;\end{document}"/>
  <p:tag name="IGUANATEXSIZE" val="20"/>
  <p:tag name="IGUANATEXCURSOR" val="1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2,561"/>
  <p:tag name="ORIGINALWIDTH" val="3486,314"/>
  <p:tag name="LATEXADDIN" val="\documentclass{article}\pagestyle{empty}&#10;\usepackage{amsmath}&#10;\usepackage{amsfonts}&#10;\usepackage{amssymb}&#10;\begin{document}&#10;\begin{minipage}{12.5 cm}&#10;{\sffamily{&#10;{\bf{Example:}} Use the trapezoidal rule with $n=10$ to approximate&#10;$$&#10;\int^2_1 \, \frac{1}{x} \, \textrm{d} x \, .&#10;$$&#10;&#10;{\bf{Solution:}}&#10;Since&#10;$$&#10;\Delta x \, \, = \, \, \frac{2-1}{10} \, \, = \, \, 0.1&#10;$$&#10;the interval $1 \leq x \leq 2$ is divided into $10$ subintervals by the points&#10;$$&#10;x_1 \, = \, 1 \, , \, \, x_2 \, = \, 1.1 \, , \, \, \dots \, , \, \,  x_{10} \, = \, 1.9 \, , \, \, x_{11} \, = \, 2 \, .&#10;$$&#10;}}&#10;\end{minipage}&#10;\end{document}"/>
  <p:tag name="IGUANATEXSIZE" val="20"/>
  <p:tag name="IGUANATEXCURSOR" val="5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0,982"/>
  <p:tag name="ORIGINALWIDTH" val="4419,198"/>
  <p:tag name="LATEXADDIN" val="\documentclass{article}\pagestyle{empty}&#10;\usepackage{amsmath}&#10;\usepackage{amsfonts}&#10;\usepackage{amssymb}&#10;\begin{document}&#10;\begin{minipage}{12.5 cm}&#10;{\sffamily{&#10;Then, by applying the trapezoidal rule for $f(x) = \frac{1}{x}$ and $x_1$ through $x_{11}$, we get&#10;\begin{eqnarray*}&#10;\int^2_1 \, \frac{1}{x} \, \textrm{d} x &amp; \approx &amp;&#10;\frac{0.1}{2} \left( \frac{1}{1} + \frac{2}{1.1} + \frac{2}{1.2} + \frac{2}{1.3} + \frac{2}{1.4} + \frac{2}{1.5} + \frac{2}{1.6}&#10;+ \frac{2}{1.7} \right. \\&#10;&amp; &amp; \hspace{6cm} \left. + \, \frac{2}{1.8} + \frac{2}{1.9} + \frac{1}{2} \right) \\&#10;&amp; \approx &amp;&#10;0.693771&#10;\end{eqnarray*}&#10;Here, the definite integral can be evaluated directly:\\[-1mm]&#10;$$&#10;\int^2_1 \, \frac{1}{x} \, \textrm{d} x \, \, = \, \, \Big[ \ln|x| \Big]^2_1 \, \, = \, \, \ln(2) \, \, \approx \, \, 0.693147 \, .&#10;$$&#10;Thus, the approximation of this particular integral by the trapezoidal rule with $n = 10$&#10;is accurate (after round-off) to two decimal places.&#10;}}&#10;\end{minipage}&#10;\end{document}"/>
  <p:tag name="IGUANATEXSIZE" val="20"/>
  <p:tag name="IGUANATEXCURSOR" val="6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5,6731"/>
  <p:tag name="ORIGINALWIDTH" val="4415,448"/>
  <p:tag name="LATEXADDIN" val="\documentclass{article}\pagestyle{empty}&#10;\usepackage{amsmath}&#10;\usepackage{amsfonts}&#10;\usepackage{amssymb}&#10;\begin{document}&#10;\begin{minipage}{12.5 cm}&#10;{\sffamily{&#10;The difference between the true value of the integral $\int^b_a f(x) \, \textrm{d} x$ and the approximation&#10;generated by the trapezoidal rule when $n$ subintervals are used is denoted by $E_n$.\\[1mm]&#10;Here is an estimate for the absolute value of $E_n$ that is proved in more advanced courses.}}&#10;\end{minipage}&#10;\end{document}"/>
  <p:tag name="IGUANATEXSIZE" val="20"/>
  <p:tag name="IGUANATEXCURSOR" val="3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2,411"/>
  <p:tag name="ORIGINALWIDTH" val="3624,297"/>
  <p:tag name="LATEXADDIN" val="\documentclass{article}\pagestyle{empty}&#10;\usepackage{amsmath}&#10;\usepackage{amsfonts}&#10;\usepackage{amssymb}&#10;\begin{document}&#10;\begin{minipage}{12.5 cm}&#10;{\sffamily{&#10;{\bf{Error Estimate for the Trapezoidal Rule}}\\[1mm]&#10;If $K$ is the maximum value of $|f''(x)|$ on the interval $a \leq x \leq b$, then&#10;$$&#10;|E_n| \, \, \leq \, \, \frac{K \, (b-a)^3}{12 \, n^2} \, .&#10;$$&#10;}}&#10;\end{minipage}&#10;\end{document}"/>
  <p:tag name="IGUANATEXSIZE" val="20"/>
  <p:tag name="IGUANATEXCURSOR" val="3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0,484"/>
  <p:tag name="ORIGINALWIDTH" val="4415,448"/>
  <p:tag name="LATEXADDIN" val="\documentclass{article}\pagestyle{empty}&#10;\usepackage{amsmath}&#10;\usepackage{amsfonts}&#10;\usepackage{amssymb}&#10;\begin{document}&#10;\begin{minipage}{12.5 cm}&#10;{\sffamily{&#10;{\bf{Example:}} Estimate the accuracy of the approximation of $\int^2_1 \frac{1}{x} \, \textrm{d} x$ by the trapezoidal rule with&#10;$n = 10$.\\&#10;&#10;{\bf{Solution:}}&#10;Starting with $f(x) = \frac{1}{x}$, compute the derivatives&#10;$$&#10;f'(x) \, \, = \, \, -\frac{1}{x^2} \qquad \text{and} \qquad f''(x) \, \, = \, \, \frac{2}{x^3}&#10;$$&#10;and observe that the largest value of $|f''(x)|$ for $1 \leq x \leq 2$ is $|f''(1)| = 2$.\\[1mm]&#10;Apply the error formula with\\[-2mm]&#10;$$&#10;K \, \, = \, \, 2 \, , \quad a \, \, = \, \, 1 \, , \quad b \, \, = \, \, 2 \, , \quad \text{and} \quad n \, \, = \, \, 10&#10;$$&#10;to get\\[-5mm]&#10;$$&#10;|E_{10}| \, \, \leq \, \, \frac{2 \cdot (2-1)^3}{12 \cdot 10^2} \, \, \approx \, \, 0.00167 \, .&#10;$$&#10;}}&#10;\end{minipage}&#10;\end{document}"/>
  <p:tag name="IGUANATEXSIZE" val="20"/>
  <p:tag name="IGUANATEXCURSOR" val="5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,1987"/>
  <p:tag name="ORIGINALWIDTH" val="4422,198"/>
  <p:tag name="LATEXADDIN" val="\documentclass{article}\pagestyle{empty}&#10;\usepackage{amsmath}&#10;\usepackage{amsfonts}&#10;\usepackage{amssymb}&#10;\begin{document}&#10;\begin{minipage}{12.5 cm}&#10;{\sffamily{&#10;It is important to keep the approximation error small when using the trapezoidal&#10;rule to estimate a definite integral. If you wish to achieve a certain degree of accuracy,&#10;you can determine how many intervals are required to attain your goal.}}&#10;\end{minipage}&#10;\end{document}"/>
  <p:tag name="IGUANATEXSIZE" val="20"/>
  <p:tag name="IGUANATEXCURSOR" val="4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2,081"/>
  <p:tag name="ORIGINALWIDTH" val="4413,949"/>
  <p:tag name="LATEXADDIN" val="\documentclass{article}\pagestyle{empty}&#10;\usepackage{amsmath}&#10;\usepackage{amsfonts}&#10;\usepackage{amssymb}&#10;\begin{document}&#10;\begin{minipage}{12.5 cm}&#10;{\sffamily{&#10;{\bf{Example:}}\\[1mm]&#10;How many subintervals are required to guarantee that the error will be less than&#10;$0.00005$ in the approximation of $\int^2_1 \frac{1}{x} \, \textrm{d} x$ using the trapezoidal rule?\\&#10;&#10;{\bf{Solution:}}\\[1mm]&#10;From the previous example we know that $K = 2$, $a = 1$, and $b = 2$, so that&#10;$$&#10;|E_n| \, \, \leq \, \, \frac{2 \cdot (2-1)^3}{12 \cdot n^2} \, \, = \, \, \frac{1}{6 \, n^2} \, .&#10;$$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1,774"/>
  <p:tag name="ORIGINALWIDTH" val="4421,448"/>
  <p:tag name="LATEXADDIN" val="\documentclass{article}\pagestyle{empty}&#10;\usepackage{amsmath}&#10;\usepackage{amsfonts}&#10;\usepackage{amssymb}&#10;\begin{document}&#10;\begin{minipage}{12.5 cm}&#10;{\sffamily{&#10;The goal is to find the smallest positive integer $n$ for which&#10;$$&#10;\frac{1}{6 \, n^2} \, \, &lt; \, \, 0.00005 \, .&#10;$$&#10;Equivalently,&#10;$$&#10;n^2 \, \, &gt; \, \, \frac{1}{6 \cdot 0.00005} \, \, = \, \, \frac{1}{0.0003}&#10;$$&#10;or&#10;$$&#10;n \, \, &gt; \, \, \sqrt{\frac{1}{0.0003}} \, \, \approx \, \, 57.74 \, .&#10;$$&#10;The smallest such integer is $n = 58$, so $58$ subintervals are required to ensure the&#10;desired accuracy.&#10;}}&#10;\end{minipage}&#10;\end{document}"/>
  <p:tag name="IGUANATEXSIZE" val="20"/>
  <p:tag name="IGUANATEXCURSOR" val="4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1,725"/>
  <p:tag name="ORIGINALWIDTH" val="3404,575"/>
  <p:tag name="LATEXADDIN" val="\documentclass{article}\pagestyle{empty}&#10;\usepackage{amsmath}&#10;\usepackage{amsfonts}&#10;\usepackage{amssymb}&#10;\begin{document}&#10;\begin{minipage}{9.6 cm}&#10;{\sffamily{&#10;There is another approximation formula, called {\bf{Simpson's rule}},&#10;which is no harder to use than the trapezoidal rule but often requires substantially fewer&#10;calculations to achieve a specified degree of accuracy.\\[1mm]&#10;Like the trapezoidal rule, it is based&#10;on the approximation of the area under a curve by columns, but unlike the trapezoidal&#10;rule, it uses parabolic arcs rather than line segments at the top of the columns.\\[1mm]&#10;To be more specific, the approximation of a definite integral using parabolas is based&#10;on the following construction (illustrated in the figure for $n=6$):&#10;\begin{itemize}&#10;\item Divide the interval $a \leq x \leq b$ into an {\bf{even}} number of subintervals so that adjacent subintervals can be paired&#10;with none left over.&#10;\end{itemize}&#10;}}&#10;\end{minipage}&#10;\end{document}"/>
  <p:tag name="IGUANATEXSIZE" val="20"/>
  <p:tag name="IGUANATEXCURSOR" val="83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7,994"/>
  <p:tag name="ORIGINALWIDTH" val="3393,326"/>
  <p:tag name="LATEXADDIN" val="\documentclass{article}\pagestyle{empty}&#10;\usepackage{amsmath}&#10;\usepackage{amsfonts}&#10;\usepackage{amssymb}&#10;\begin{document}&#10;\begin{minipage}{9.6 cm}&#10;{\sffamily{&#10;\begin{itemize}&#10;\item \dots&#10;\item Approximate the portion of the graph that lies above the first pair of&#10;subintervals by&#10;\begin{itemize}&#10;\item the (unique) parabola that passes through the three points $(x_1, f(x_1))$,&#10;$(x_2, f(x_2))$, and $(x_3, f(x_3))$, and&#10;\item useing the area under this parabola between $x_1$ and $x_3$ to&#10;approximate the corresponding area under the curve.&#10;\end{itemize}&#10;\item Do the same for the remaining pairs&#10;of subintervals, and use the sum of the resulting areas to approximate the total area under&#10;the graph.&#10;\end{itemize}&#10;This construction leads to the following approximation formula.&#10;}}&#10;\end{minipage}&#10;\end{document}"/>
  <p:tag name="IGUANATEXSIZE" val="20"/>
  <p:tag name="IGUANATEXCURSOR" val="7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0,135"/>
  <p:tag name="ORIGINALWIDTH" val="3202,1"/>
  <p:tag name="LATEXADDIN" val="\documentclass{article}\pagestyle{empty}&#10;\usepackage{amsmath}&#10;\usepackage{amsfonts}&#10;\usepackage{amssymb}&#10;\begin{document}&#10;\begin{minipage}{9.6 cm}&#10;{\sffamily{&#10;{\bf{Simpson's Rule:}}\\[1mm]&#10;For an even integer $n$,&#10;\begin{eqnarray*}&#10;\int^b_a \, f(x) \, \textrm{d} x &amp; \approx &amp; \frac{\Delta x}{3} \left( f(x_1) + 4 f(x_2) + 2 f(x_3) + 4 f(x_4) \right.\\&#10;&amp; &amp;&#10;\left. + \, \dots + 2 f(x_{n-2}) + 4 f(x_{n}) + f(x_{n+1}) \right)&#10;\end{eqnarray*}&#10;}}&#10;\end{minipage}&#10;\end{document}"/>
  <p:tag name="IGUANATEXSIZE" val="20"/>
  <p:tag name="IGUANATEXCURSOR" val="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4,601"/>
  <p:tag name="ORIGINALWIDTH" val="3397,076"/>
  <p:tag name="LATEXADDIN" val="\documentclass{article}\pagestyle{empty}&#10;\usepackage{amsmath}&#10;\usepackage{amsfonts}&#10;\usepackage{amssymb}&#10;\begin{document}&#10;\begin{minipage}{9.6 cm}&#10;{\sffamily{&#10;Notice that the first and last function values in the approximating sum in Simpson's&#10;rule are multiplied by $1$, while the others are multiplied alternately by $4$ and $2$.\\[1mm]&#10;The proof of Simpson's rule is based on the fact that the equation of a parabola&#10;is a polynomial of the form $y = A x^2 + B x + C$. For each pair of subintervals, the&#10;three given points are used to find the coefficients $A$, $B$, and $C$, and the resulting polynomial&#10;is then integrated to get the corresponding area.}}&#10;\end{minipage}&#10;\end{document}"/>
  <p:tag name="IGUANATEXSIZE" val="20"/>
  <p:tag name="IGUANATEXCURSOR" val="5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5,733"/>
  <p:tag name="ORIGINALWIDTH" val="4419,948"/>
  <p:tag name="LATEXADDIN" val="\documentclass{article}\pagestyle{empty}&#10;\usepackage{amsmath}&#10;\usepackage{amsfonts}&#10;\usepackage{amssymb}&#10;\begin{document}&#10;\begin{minipage}{12.5 cm}&#10;{\sffamily{&#10;{\bf{Example:}} Use the Simpson's rule with $n=10$ to approximate&#10;$$&#10;\int^2_1 \, \frac{1}{x} \, \textrm{d} x \, .&#10;$$&#10;&#10;{\bf{Solution:}}&#10;We have $\Delta x = 0.1$, and hence the interval $1 \leq x \leq 2$ is divided into $10$ subintervals by\\[-4mm]&#10;$$&#10;x_1 \, = \, 1 \, , \, \, x_2 \, = \, 1.1 \, , \, \, \dots \, , \, \, x_{10} \, = \, 1.9 \, , \, \, x_{11} \, = \, 2 \, .&#10;$$&#10;Then, by Simpson's rule&#10;\begin{eqnarray*}&#10;\int^2_1 \, \frac{1}{x} \, \textrm{d} x &amp; \approx &amp;&#10;\frac{0.1}{3} \left( \frac{1}{1} + \frac{4}{1.1} + \frac{2}{1.2} + \frac{4}{1.3} + \frac{2}{1.4} + \frac{4}{1.5} + \frac{2}{1.6}&#10;+ \frac{4}{1.7} \right. \\&#10;&amp; &amp; \hspace{6cm} \left. + \, \frac{2}{1.8} + \frac{4}{1.9} + \frac{1}{2} \right)&#10;\end{eqnarray*}&#10;}}&#10;\end{minipage}&#10;\end{document}"/>
  <p:tag name="IGUANATEXSIZE" val="20"/>
  <p:tag name="IGUANATEXCURSOR" val="4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6,813"/>
  <p:tag name="ORIGINALWIDTH" val="4412,449"/>
  <p:tag name="LATEXADDIN" val="\documentclass{article}\pagestyle{empty}&#10;\usepackage{amsmath}&#10;\usepackage{amsfonts}&#10;\usepackage{amssymb}&#10;\begin{document}&#10;\begin{minipage}{12.5 cm}&#10;{\sffamily{&#10;Then, by Simpson's rule&#10;\begin{eqnarray*}&#10;\int^2_1 \, \frac{1}{x} \, \textrm{d} x &amp; \approx &amp;&#10;\frac{0.1}{3} \left( \frac{1}{1} + \frac{4}{1.1} + \frac{2}{1.2} + \frac{4}{1.3} + \frac{2}{1.4} + \frac{4}{1.5} + \frac{2}{1.6}&#10;+ \frac{4}{1.7} \right. \\&#10;&amp; &amp; \hspace{6cm} \left. + \, \frac{2}{1.8} + \frac{4}{1.9} + \frac{1}{2} \right) \\&#10;&amp; \approx &amp;&#10;0.693150&#10;\end{eqnarray*}&#10;Notice that this is an excellent approximation to 5 decimal places of the true value, $\ln(2) = 0.693147\dots$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6,1942"/>
  <p:tag name="ORIGINALWIDTH" val="4422,947"/>
  <p:tag name="LATEXADDIN" val="\documentclass{article}\pagestyle{empty}&#10;\usepackage{amsmath}&#10;\usepackage{amsfonts}&#10;\usepackage{amssymb}&#10;\begin{document}&#10;\begin{minipage}{12.5 cm}&#10;{\sffamily{&#10;The error estimate for Simpson's rule uses the $4$th derivative $f^{(4)}(x)$ in much the same&#10;way the second derivative $f''(x)$ was used in the error estimate for the trapezoidal rule.\\[1mm]&#10;Here is the estimation formula.}}&#10;\end{minipage}&#10;\end{document}"/>
  <p:tag name="IGUANATEXSIZE" val="20"/>
  <p:tag name="IGUANATEXCURSOR" val="35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3,9108"/>
  <p:tag name="ORIGINALWIDTH" val="3714,286"/>
  <p:tag name="LATEXADDIN" val="\documentclass{article}\pagestyle{empty}&#10;\usepackage{amsmath}&#10;\usepackage{amsfonts}&#10;\usepackage{amssymb}&#10;\begin{document}&#10;\begin{minipage}{12.5 cm}&#10;{\sffamily{&#10;{\bf{Error Estimate for Simpson's Rule}}\\[1mm]&#10;If $M$ is the maximum value of $|f^{(4)}(x)|$ on the interval $a \leq x \leq b$, then&#10;$$&#10;|E_n| \, \, \leq \, \, \frac{M \, (b-a)^5}{180 \, n^4} \, .&#10;$$&#10;}}&#10;\end{minipage}&#10;\end{document}"/>
  <p:tag name="IGUANATEXSIZE" val="20"/>
  <p:tag name="IGUANATEXCURSOR" val="2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7,732"/>
  <p:tag name="ORIGINALWIDTH" val="4422,947"/>
  <p:tag name="LATEXADDIN" val="\documentclass{article}\pagestyle{empty}&#10;\usepackage{amsmath}&#10;\usepackage{amsfonts}&#10;\usepackage{amssymb}&#10;\begin{document}&#10;\begin{minipage}{12.5 cm}&#10;{\sffamily{&#10;{\bf{Example:}} Estimate the accuracy of the approximation of $\int^2_1 \frac{1}{x} \, \textrm{d} x$ by Simpson's rule with&#10;$n = 10$.\\&#10;&#10;{\bf{Solution:}}&#10;Starting with $f(x) = \frac{1}{x}$, compute the derivatives&#10;$$&#10;f'(x) \, = \, -\frac{1}{x^2} \, , \quad f''(x) \, = \, \frac{2}{x^3} \, , \quad f^{(3)}(x) \, = \, -\frac{6}{x^4}&#10;\qquad \text{and} \qquad f^{(4)}(x) \, = \, \frac{24}{x^5}&#10;$$&#10;and observe that the largest value of $|f^{(4)}(x)|$ for $1 \leq x \leq 2$ is $|f^{(4)}(1)| = 24$.\\[1mm]&#10;Apply the error formula with\\[-2mm]&#10;$$&#10;M \, \, = \, \, 24 \, , \quad a \, \, = \, \, 1 \, , \quad b \, \, = \, \, 2 \, , \quad \text{and} \quad n \, \, = \, \, 10&#10;$$&#10;to get\\[-5mm]&#10;$$&#10;|E_{10}| \, \, \leq \, \, \frac{24 \cdot (2-1)^5}{180 \cdot 10^4} \, \, \approx \, \, 0.000013 \, .&#10;$$&#10;}}&#10;\end{minipage}&#10;\end{document}"/>
  <p:tag name="IGUANATEXSIZE" val="20"/>
  <p:tag name="IGUANATEXCURSOR" val="6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6,502"/>
  <p:tag name="ORIGINALWIDTH" val="4414,699"/>
  <p:tag name="LATEXADDIN" val="\documentclass{article}\pagestyle{empty}&#10;\usepackage{amsmath}&#10;\usepackage{amsfonts}&#10;\usepackage{amssymb}&#10;\begin{document}&#10;\begin{minipage}{12.5 cm}&#10;{\sffamily{&#10;{\bf{Example:}}\\[1mm]&#10;How many subintervals are required to guarantee that the error will be less than&#10;$0.00005$ in the approximation of $\int^2_1 \frac{1}{x} \, \textrm{d} x$ using Simpson's rule?\\&#10;&#10;{\bf{Solution:}}\\[1mm]&#10;From the previous example we know that $M = 24$, $a = 1$, and $b = 2$, so that&#10;$$&#10;|E_n| \, \, \leq \, \, \frac{24 \cdot (2-1)^5}{180 \cdot n^4} \, \, = \, \, \frac{2}{15 \, n^4} \, .&#10;$$&#10;The goal is to find the smallest positive integer $n$ for which&#10;$$&#10;\frac{2}{15 \, n^4} \, \, &lt; \, \, 0.00005 \, .&#10;$$&#10;&#10;}}&#10;\end{minipage}&#10;\end{document}"/>
  <p:tag name="IGUANATEXSIZE" val="20"/>
  <p:tag name="IGUANATEXCURSOR" val="6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7,06"/>
  <p:tag name="ORIGINALWIDTH" val="4422,198"/>
  <p:tag name="LATEXADDIN" val="\documentclass{article}\pagestyle{empty}&#10;\usepackage{amsmath}&#10;\usepackage{amsfonts}&#10;\usepackage{amssymb}&#10;\begin{document}&#10;\begin{minipage}{12.5 cm}&#10;{\sffamily{&#10;Equivalently,&#10;$$&#10;n^4 \, \, &gt; \, \, \frac{2}{15 \cdot 0.00005} \, \, = \, \, \frac{1}{0.00075}&#10;$$&#10;or&#10;$$&#10;n \, \, &gt; \, \, \sqrt[4]{\frac{1}{0.00075}} \, \, \approx \, \, 7.19 \, .&#10;$$&#10;The smallest such (even) integer is $n=8$, so $8$ subintervals are required to ensure&#10;the desired accuracy.\\[1mm]&#10;Compare with the result of the application of the trapezoidal rule, where we found&#10;that $58$ subintervals are required to ensure the same degree of accuracy.}}&#10;\end{minipage}&#10;\end{document}"/>
  <p:tag name="IGUANATEXSIZE" val="20"/>
  <p:tag name="IGUANATEXCURSOR" val="4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2111"/>
  <p:tag name="ORIGINALWIDTH" val="4415,448"/>
  <p:tag name="LATEXADDIN" val="\documentclass{article}\pagestyle{empty}&#10;\usepackage{amsmath}&#10;\usepackage{amsfonts}&#10;\usepackage{amssymb}&#10;\begin{document}&#10;\begin{minipage}{12.5 cm}&#10;{\sffamily{&#10;Numerical integration can often be used to estimate a quantity $\int^b_a f(x) \, \textrm{d} x$ when all&#10;that is known about $f(x)$ is a set of experimentally determined data.}}&#10;\end{minipage}&#10;\end{document}"/>
  <p:tag name="IGUANATEXSIZE" val="20"/>
  <p:tag name="IGUANATEXCURSOR" val="25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6,1942"/>
  <p:tag name="ORIGINALWIDTH" val="4385,452"/>
  <p:tag name="LATEXADDIN" val="\documentclass{article}\pagestyle{empty}&#10;\usepackage{amsmath}&#10;\usepackage{amsfonts}&#10;\usepackage{amssymb}&#10;\begin{document}&#10;\begin{minipage}{12.4 cm}&#10;{\sffamily{&#10;{\bf{Example:}}\\[1mm]&#10;Dominic needs to know the area of his swimming pool to buy a pool cover, but this is&#10;difficult because of the pool's irregular shape.}}&#10;\end{minipage}&#10;\end{document}"/>
  <p:tag name="IGUANATEXSIZE" val="20"/>
  <p:tag name="IGUANATEXCURSOR" val="19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2,122"/>
  <p:tag name="ORIGINALWIDTH" val="1589,052"/>
  <p:tag name="LATEXADDIN" val="\documentclass{article}\pagestyle{empty}&#10;\usepackage{amsmath}&#10;\usepackage{amsfonts}&#10;\usepackage{amssymb}&#10;\begin{document}&#10;\begin{minipage}{4.5 cm}&#10;{\sffamily{&#10;Suppose Dominic makes the measurements&#10;at $4$ meter intervals along the base of the pool (all measurements are&#10;in meter).\\[1mm] How can he use the trapezoidal rule to estimate the area?}}&#10;\end{minipage}&#10;\end{document}"/>
  <p:tag name="IGUANATEXSIZE" val="20"/>
  <p:tag name="IGUANATEXCURSOR" val="1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4,4058"/>
  <p:tag name="ORIGINALWIDTH" val="4418,448"/>
  <p:tag name="LATEXADDIN" val="\documentclass{article}\pagestyle{empty}&#10;\usepackage{amsmath}&#10;\usepackage{amsfonts}&#10;\usepackage{amssymb}&#10;\begin{document}&#10;\begin{minipage}{12.5 cm}&#10;{\sffamily{&#10;The irregular shape makes it impossible or at least impractical to find formulas for $f$ and $g$,&#10;but Dominic's measurements tell him that&#10;$$&#10;\begin{array}{c}&#10;f(0) \, - \, g(0) \, = \, 0 \, , \quad f(4) \, - \, g(4) \, = \, 9 \, , \quad f(8) \, - \, g(8) \, = \, 10 \, , \\[2mm]&#10;\dots \quad f(36) \, - \, g(36) \, = \, 0 \, .&#10;\end{array}&#10;$$&#10;}}&#10;\end{minipage}&#10;\end{document}"/>
  <p:tag name="IGUANATEXSIZE" val="20"/>
  <p:tag name="IGUANATEXCURSOR" val="2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0,851"/>
  <p:tag name="ORIGINALWIDTH" val="2121,485"/>
  <p:tag name="LATEXADDIN" val="\documentclass{article}\pagestyle{empty}&#10;\usepackage{amsmath}&#10;\usepackage{amsfonts}&#10;\usepackage{amssymb}&#10;\begin{document}&#10;\begin{minipage}{6 cm}&#10;{\sffamily{&#10;{\bf{Solution:}}\\[1mm]&#10;If Dominic could find functions $f(x)$ for the far rim of the pool and $g(x)$ for the near&#10;rim, then the area would be given by the definite integral&#10;$$&#10;A \, \, = \, \, \int^{36}_0 \left( f(x) - g(x) \right) \textrm{d} x \, .&#10;$$&#10;}}&#10;\end{minipage}&#10;\end{document}"/>
  <p:tag name="IGUANATEXSIZE" val="20"/>
  <p:tag name="IGUANATEXCURSOR" val="1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4,743"/>
  <p:tag name="ORIGINALWIDTH" val="4358,456"/>
  <p:tag name="LATEXADDIN" val="\documentclass{article}\pagestyle{empty}&#10;\usepackage{amsmath}&#10;\usepackage{amsfonts}&#10;\usepackage{amssymb}&#10;\begin{document}&#10;\begin{minipage}{12.5 cm}&#10;{\sffamily{&#10;Substituting this information into the trapezoidal rule approximation and using&#10;$$&#10;\Delta x \, \, = \, \, \frac{36-0}{9} \, \, = \, \, 4&#10;$$&#10;(the width of each strip the pool was divided into), Jack obtains&#10;\begin{eqnarray*}&#10;A &amp; = &amp; \int^{36}_0 \left( f(x) - g(x) \right) \textrm{d} x \\&#10;&amp; = &amp;&#10;\frac{4}{2}\left(0 + 2 \cdot 9 + 2 \cdot 10 + 2 \cdot 8 + 2 \cdot 7 + 2 \cdot 10 + 2 \cdot 12 + 2 \cdot 13 + 2 \cdot 11 + 0 \right) \\&#10;&amp; = &amp;&#10;\frac{4}{2} \cdot 160 \, \, = \, \, 320 \, .&#10;\end{eqnarray*}&#10;Thus, Dominic estimates the area of the pool to be approximately $320$ square meter.&#10;}}&#10;\end{minipage}&#10;\end{document}"/>
  <p:tag name="IGUANATEXSIZE" val="20"/>
  <p:tag name="IGUANATEXCURSOR" val="6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4,998"/>
  <p:tag name="ORIGINALWIDTH" val="4424,447"/>
  <p:tag name="LATEXADDIN" val="\documentclass{article}\pagestyle{empty}&#10;\usepackage{amsmath}&#10;\usepackage{amsfonts}&#10;\usepackage{amssymb}&#10;\begin{document}&#10;\begin{minipage}{12.5 cm}&#10;{\sffamily{&#10;{\bf{Example:}}\\[1mm]&#10;Maribel Chavez, the manager of a chain of pet supply stores, is planning to sell a&#10;$10$-year franchise.\\[1mm] Past records in similar localities suggest that $t$ years from now the&#10;franchise will be generating income continuously at the rate of $f(t)$ thousand dollars&#10;per year, where $f(t)$ is as indicated in the following table for a typical decade:&#10;&#10;\vspace{1.8cm}&#10;If the prevailing rate of interest remains at $5 \%$ per year compounded continuously over&#10;the $10$-year term, what would be a fair price for Maribel to charge for the franchise,&#10;based on the given information?&#10;}}&#10;\end{minipage}&#10;\end{document}"/>
  <p:tag name="IGUANATEXSIZE" val="20"/>
  <p:tag name="IGUANATEXCURSOR" val="5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0,026"/>
  <p:tag name="ORIGINALWIDTH" val="4424,447"/>
  <p:tag name="LATEXADDIN" val="\documentclass{article}\pagestyle{empty}&#10;\usepackage{amsmath}&#10;\usepackage{amsfonts}&#10;\usepackage{amssymb}&#10;\begin{document}&#10;\begin{minipage}{12.5 cm}&#10;{\sffamily{&#10;{\bf{Solution:}}\\[1mm]&#10;If the rate of income flow $f(t)$ were a continuous function, a fair price for the franchise&#10;might be determined by computing the present value of the income flow over&#10;the $10$-year term.\\[1mm]&#10;According to the formula developed previously, this present value&#10;would be given by the definite integral&#10;$$&#10;\text{PV} \, \, = \, \, \int^{10}_0 \, f(t) \, {\rm{e}}^{-0.05 \, t} \, \textrm{d} t&#10;$$&#10;since the prevailing rate of interest is $5 \%$ ($r = 0.05$).\\[1mm]&#10;But we don't have such a continuous&#10;function $f(t)$, so we will use Simpson's rule with $n=10$ and $\Delta t = 1$ to estimate the present value integral.&#10;}}&#10;\end{minipage}&#10;\end{document}"/>
  <p:tag name="IGUANATEXSIZE" val="20"/>
  <p:tag name="IGUANATEXCURSOR" val="6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6,018"/>
  <p:tag name="ORIGINALWIDTH" val="4424,447"/>
  <p:tag name="LATEXADDIN" val="\documentclass{article}\pagestyle{empty}&#10;\usepackage{amsmath}&#10;\usepackage{amsfonts}&#10;\usepackage{amssymb}&#10;\begin{document}&#10;\begin{minipage}{12.5 cm}&#10;{\sffamily{&#10;\begin{eqnarray*}&#10;\text{PV} &amp; = &amp; \int^{10}_0 \, f(t) \, {\rm{e}}^{-0.05 \, t} \, \textrm{d} t \\[2mm]&#10;&amp; \approx &amp;&#10;\frac{\Delta t}{3} \left( f(0) \cdot {\rm{e}}^{-0.05 \cdot 0} + 4 \cdot f(1) \cdot {\rm{e}}^{-0.05 \cdot 1}&#10;+ 2 \cdot f(2) \cdot {\rm{e}}^{-0.05 \cdot 2} + \dots \right) \\[2mm]&#10;&amp; = &amp;&#10;\frac{1}{3} \left( 510 \cdot {\rm{e}}^{-0.05 \cdot 0} + 4 \cdot 580 \cdot {\rm{e}}^{-0.05 \cdot 1}&#10;+ 2 \cdot 610 \cdot {\rm{e}}^{-0.05 \cdot 2} + \dots \right) \\[2mm]&#10;&amp; \approx &amp;&#10;\tfrac{1}{3} \cdot 14 387 \, \, \approx \, \, 4 796 \, .&#10;\end{eqnarray*}&#10;Thus, the present value of the income stream over the 10-year term is approximately&#10;$4.796$ million dollars. The company may use this estimate as a fair&#10;asking price for the franchise.}}&#10;\end{minipage}&#10;\end{document}"/>
  <p:tag name="IGUANATEXSIZE" val="20"/>
  <p:tag name="IGUANATEXCURSOR" val="6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,9265"/>
  <p:tag name="ORIGINALWIDTH" val="4386,952"/>
  <p:tag name="LATEXADDIN" val="\documentclass{article}\pagestyle{empty}&#10;\usepackage{amsmath}&#10;\usepackage{amsfonts}&#10;\usepackage{amssymb}&#10;\begin{document}&#10;\begin{minipage}{12.4 cm}&#10;{\sffamily{&#10;We already know that for every real number $a \neq 0$ there is another number $a^{-1}$ (multiplicative inverse) such that $a \cdot a^{-1} = 1$ (multiplicative neutral element).\\[1mm]&#10;The next theorem states how to obtain the multiplicative inverse $A^{-1}$ of any square $2 \times 2$-matrix $A$ of rank $2$:&#10;}}&#10;\end{minipage}&#10;\end{document}"/>
  <p:tag name="IGUANATEXSIZE" val="20"/>
  <p:tag name="IGUANATEXCURSOR" val="4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8,335"/>
  <p:tag name="ORIGINALWIDTH" val="3769,029"/>
  <p:tag name="LATEXADDIN" val="\documentclass{article}\pagestyle{empty}&#10;\usepackage{amsmath}&#10;\usepackage{amsfonts}&#10;\usepackage{amssymb}&#10;\usepackage[usenames,dvipsnames]{color}&#10;\begin{document}&#10;\begin{minipage}{12.4 cm}&#10;{\sffamily{&#10;{\bf{Inverse of a $2 \times 2$-Matrix:}}\\[1mm]&#10;Let $A \in \mathbb{R}^{2 \times 2}$ such that $\textrm{rk}(A) = 2$ (i.e. $\det(A) \neq 0$), then\\[-2mm]&#10;$$&#10;A \, \, = \, \, \begin{pmatrix} {\color{red}{a}} &amp; {\color{blue}{b}} \\ {\color{blue}{c}} &amp; {\color{red}{d}} \end{pmatrix}&#10;\qquad \text{leads to} \qquad&#10;A^{-1} \, \, = \, \, \frac{1}{\det(A)} \begin{pmatrix} {\color{red}{d}} &amp; {\color{blue}{-b}} \\ {\color{blue}{-c}} &amp; {\color{red}{a}} \end{pmatrix}&#10;$$&#10;such that\\[-2mm]&#10;$$&#10;A \, A^{-1} \, \, = \, \, A^{-1} \, A \, \, = \, \, \mathbb{I}_2 \, .&#10;$$&#10;If $A$ has rank $\textrm{rk}(A) &lt; 2$, then $A$ is said to be non-invertible.&#10;}}&#10;\end{minipage}&#10;\end{document}"/>
  <p:tag name="IGUANATEXSIZE" val="20"/>
  <p:tag name="IGUANATEXCURSOR" val="6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4,5"/>
  <p:tag name="ORIGINALWIDTH" val="4377,953"/>
  <p:tag name="LATEXADDIN" val="\documentclass{article}\pagestyle{empty}&#10;\usepackage{amsmath}&#10;\usepackage{amsfonts}&#10;\usepackage{amssymb}&#10;\begin{document}&#10;\begin{minipage}{12.4 cm}&#10;{\sffamily{&#10;{\bf{Proof:}}&#10;First, we have&#10;\begin{eqnarray*}&#10;A \, A^{-1} &amp; = &amp; \frac{1}{\det(A)} \, \begin{pmatrix} a &amp; b \\ c &amp; d \end{pmatrix} \begin{pmatrix} d &amp; -b \\ -c &amp; a \end{pmatrix}&#10;\, \, = \, \,&#10;\frac{1}{\det(A)} \, \begin{pmatrix} ad - bc &amp; -ab + ab \\ cd - cd &amp; -cb + ab \end{pmatrix}\\[1mm]&#10;&amp; = &amp;&#10;\frac{1}{ad - cb} \begin{pmatrix} ad - bc &amp; 0 \\ 0 &amp; -cb + ab \end{pmatrix} \, \, = \, \, \begin{pmatrix} 1 &amp; 0 \\ 0 &amp; 1 \end{pmatrix} \, \, = \, \, \mathbb{I}_2&#10;\end{eqnarray*}&#10;As the matrix-multiplication is not commutative, we need to verify $A^{-1} A = \mathbb{I}$ as well.&#10;\begin{eqnarray*}&#10;A^{-1} \, A &amp; = &amp; \frac{1}{\det(A)} \, \begin{pmatrix} d &amp; -b \\ -c &amp; a \end{pmatrix} \begin{pmatrix} a &amp; b \\ c &amp; d \end{pmatrix}&#10;\, \, = \, \,&#10;\frac{1}{\det(A)} \, \begin{pmatrix} ad - bc &amp; bd - bd \\ ac - ac &amp; -cb + ab \end{pmatrix}\\[1mm]&#10;&amp; = &amp;&#10;\frac{1}{ad - cb} \begin{pmatrix} ad - bc &amp; 0 \\ 0 &amp; -cb + ab \end{pmatrix} \, \, = \, \, \begin{pmatrix} 1 &amp; 0 \\ 0 &amp; 1 \end{pmatrix} \, \, = \, \, \mathbb{I}_2&#10;\end{eqnarray*}&#10;}}&#10;\end{minipage}&#10;\end{document}"/>
  <p:tag name="IGUANATEXSIZE" val="20"/>
  <p:tag name="IGUANATEXCURSOR" val="9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2,775"/>
  <p:tag name="ORIGINALWIDTH" val="3646,044"/>
  <p:tag name="LATEXADDIN" val="\documentclass{article}\pagestyle{empty}&#10;\usepackage{amsmath}&#10;\usepackage{amsfonts}&#10;\usepackage{amssymb}&#10;\usepackage[usenames,dvipsnames]{color}&#10;\begin{document}&#10;\begin{minipage}{12.4 cm}&#10;{\sffamily{&#10;{\bf{Example:}}&#10;Determine the inverse matrices of&#10;$$&#10;\begin{pmatrix} 7 &amp; 2 \\ 17 &amp; 5 \end{pmatrix} \qquad \text{and} \qquad \begin{pmatrix} 7 &amp; 4 \\ 3 &amp; 2 \end{pmatrix} \, .&#10;$$&#10;&#10;{\bf{Solution:}}\\[1mm]&#10;We have&#10;$$&#10;\begin{pmatrix} {\color{red}{7}} &amp; {\color{blue}{2}} \\ {\color{blue}{17}} &amp; {\color{red}{5}} \end{pmatrix}^{-1} &#10;\, \, = \, \, \frac{1}{35-34} \begin{pmatrix} {\color{red}{5}} &amp; {\color{blue}{-2}} \\ {\color{blue}{-17}} &amp; {\color{red}{7}} \end{pmatrix}&#10;\, \, = \, \, \begin{pmatrix} 5 &amp; -2 \\ -17 &amp; 7 \end{pmatrix}&#10;$$&#10;and&#10;$$&#10;\begin{pmatrix} {\color{red}{7}} &amp; {\color{blue}{4}} \\ {\color{blue}{3}} &amp; {\color{red}{2}} \end{pmatrix}^{-1}&#10;\, \, = \, \, \frac{1}{14-12} \begin{pmatrix} {\color{red}{2}} &amp; {\color{blue}{-4}} \\ {\color{blue}{-3}} &amp; {\color{red}{7}} \end{pmatrix}&#10;\, \, = \, \, \begin{pmatrix} 1 &amp; -2 \\ -\frac{3}{2} &amp; \frac{7}{2} \end{pmatrix}&#10;$$&#10;}}&#10;\end{minipage}&#10;\end{document}"/>
  <p:tag name="IGUANATEXSIZE" val="20"/>
  <p:tag name="IGUANATEXCURSOR" val="9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2,494"/>
  <p:tag name="ORIGINALWIDTH" val="4395,201"/>
  <p:tag name="LATEXADDIN" val="\documentclass{article}\pagestyle{empty}&#10;\usepackage{amsmath}&#10;\usepackage{amsfonts}&#10;\usepackage{amssymb}&#10;\usepackage[usenames,dvipsnames]{color}&#10;\begin{document}&#10;\begin{minipage}{12.4 cm}&#10;{\sffamily{&#10;By virtue of the linearity of the determinant per row, an immediate consequence of the formula for the inverse of a $2 \times 2$-matrix $A$ is\\[-6mm]&#10;\begin{eqnarray*}&#10;\det(A^{-1}) &amp; = &amp; \det\begin{pmatrix} \frac{{\color{red}{d}}}{\det(A)} &amp; \frac{{\color{blue}{-b}}}{\det(A)} \\ \frac{{\color{blue}{-c}}}{\det(A)} &amp; \frac{{\color{red}{a}}}{\det(A)} \end{pmatrix}\\&#10;&amp; = &amp; \frac{1}{\det(A)} \cdot \frac{1}{\det(A)} \cdot \det\begin{pmatrix} {\color{red}{d}} &amp; {\color{blue}{-b}} \\ {\color{blue}{-c}} &amp; {\color{red}{a}} \end{pmatrix}\\&#10;&amp; = &amp; &#10;\frac{1}{\det(A)} \cdot \frac{1}{\det(A)} \cdot \det \begin{pmatrix} {\color{red}{a}} &amp; {\color{blue}{b}} \\ {\color{blue}{c}} &amp; {\color{red}{d}} \end{pmatrix}\\&#10;&amp; = &amp; \frac{1}{\det(A)} \, \, = \, \, \left( \det(A) \right)^{-1}&#10;\end{eqnarray*}\\[-4mm]&#10;I.e., the determinant of the inverse is the inverse of the determinant. This holds for arbitrary invertible matrices.&#10;}}&#10;\end{minipage}&#10;\end{document}"/>
  <p:tag name="IGUANATEXSIZE" val="20"/>
  <p:tag name="IGUANATEXCURSOR" val="9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0,4088"/>
  <p:tag name="ORIGINALWIDTH" val="4377,203"/>
  <p:tag name="LATEXADDIN" val="\documentclass{article}\pagestyle{empty}&#10;\usepackage{amsmath}&#10;\usepackage{amsfonts}&#10;\usepackage{amssymb}&#10;\usepackage[usenames,dvipsnames]{color}&#10;\begin{document}&#10;\begin{minipage}{12.4 cm}&#10;{\sffamily{&#10;{\bf{The Determinant of the Inverse Matrix:}}\\[1mm]&#10;Let $A \in \mathbb{R}^{n \times n}$ be an invertible matrix (i.e. $\textrm{rk}(A) = n$), and $A^{-1}$ be its inverse. Then,&#10;$$&#10;\det(A^{-1}) \, \, = \, \, \frac{1}{\det(A)} \, .&#10;$$&#10;}}&#10;\end{minipage}&#10;\end{document}"/>
  <p:tag name="IGUANATEXSIZE" val="20"/>
  <p:tag name="IGUANATEXCURSOR" val="4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2,857"/>
  <p:tag name="ORIGINALWIDTH" val="4389,952"/>
  <p:tag name="LATEXADDIN" val="\documentclass{article}\pagestyle{empty}&#10;\usepackage{amsmath}&#10;\usepackage{amsfonts}&#10;\usepackage{amssymb}&#10;\begin{document}&#10;\begin{minipage}{12.4 cm}&#10;{\sffamily{&#10;What remains to show is how to actually compute the inverse of an arbitray invertible matrix.\\[1mm]&#10;We will do this by applying Gaussian elimination to transform one system into another one by elementary row operations:&#10;$$&#10;\left( A \, | \, \mathbb{I}_n \right) \quad \leadsto \quad \left( \mathbb{I}_n \, | \, A^{-1} \right)&#10;$$&#10;and illustrate this procedure for $2 \times 2$ and $3 \times 3$-matrices.&#10;}}&#10;\end{minipage}&#10;\end{document}"/>
  <p:tag name="IGUANATEXSIZE" val="20"/>
  <p:tag name="IGUANATEXCURSOR" val="3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2,749"/>
  <p:tag name="ORIGINALWIDTH" val="3886,014"/>
  <p:tag name="LATEXADDIN" val="\documentclass{article}\pagestyle{empty}&#10;\usepackage{amsmath}&#10;\usepackage{amsfonts}&#10;\usepackage{amssymb}&#10;\usepackage[usenames,dvipsnames]{color}&#10;\begin{document}&#10;\begin{minipage}{12.4 cm}&#10;{\sffamily{&#10;{\bf{Example:}} Let us apply our procedure to find the inverse of the matrix&#10;$$&#10;A \, \, = \, \, \left( \begin{array}{c c} 1 &amp; 2 \\ 3 &amp; 4 \end{array} \right) \, .&#10;$$&#10;First, $\det(A) = -2 \neq 0$, i.e. $A$ has full rank and is indeed invertible. Next,&#10;\begin{eqnarray*}&#10;\left( \begin{array}{c c | c c} 1 &amp; 2 &amp; 1 &amp; 0 \\ 3 &amp; 4 &amp; 0 &amp; 1 \end{array} \right) &amp; \to &amp;&#10; \left( \begin{array}{c c | c c} 1 &amp; 2 &amp; 1 &amp; 0 \\ 0 &amp; -2 &amp; -3 &amp; 1 \end{array} \right) \\[1mm]&#10;&amp; \to &amp;&#10; \left( \begin{array}{c c | c c} 1 &amp; 2 &amp; 1 &amp; 0 \\ 0 &amp; 1 &amp; 3/2 &amp; -1/2 \end{array} \right) \\[1mm]&#10;&amp; \to &amp;&#10; \left( \begin{array}{c c | c c} 1 &amp; 0 &amp; -2 &amp; 1 \\ 0 &amp; 1 &amp; 3/2 &amp; -1/2 \end{array} \right) \, .&#10;\end{eqnarray*}&#10;}}&#10;\end{minipage}&#10;\end{document}"/>
  <p:tag name="IGUANATEXSIZE" val="20"/>
  <p:tag name="IGUANATEXCURSOR" val="7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9,261"/>
  <p:tag name="ORIGINALWIDTH" val="4491,939"/>
  <p:tag name="LATEXADDIN" val="\documentclass{article}\pagestyle{empty}&#10;\usepackage{amsmath}&#10;\usepackage{amsfonts}&#10;\usepackage{amssymb}&#10;\begin{document}&#10;\begin{minipage}{12.7 cm}&#10;{\sffamily{&#10;{\bf{Exercise:}}&#10;Use finite approximations to estimate the area under the graph of the function&#10;$$&#10;f(x) \, \, = \, \, \frac{1}{x} \qquad \text{between $x = 1$ and $x = 5$}&#10;$$&#10;using a lower sum with rectangles of equal width.&#10;\begin{enumerate}&#10;\item[{\bf{a)}}] first two rectangles and\\[-6mm]&#10;\item[{\bf{b)}}] second four rectangles,&#10;\end{enumerate}&#10;and using rectangles each of whose height is given by the value of the function at the midpoint of the rectangle's base (the midpoint rule), using\\[-6mm]&#10;\begin{enumerate}&#10;\item[{\bf{c)}}] first two rectangles and\\[-6mm]&#10;\item[{\bf{d)}}] second four rectangles.&#10;\end{enumerate}&#10;&#10;}}&#10;\end{minipage}&#10;\end{document}"/>
  <p:tag name="IGUANATEXSIZE" val="20"/>
  <p:tag name="IGUANATEXCURSOR" val="7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0,6"/>
  <p:tag name="ORIGINALWIDTH" val="4491,939"/>
  <p:tag name="LATEXADDIN" val="\documentclass{article}\pagestyle{empty}&#10;\usepackage{amsmath}&#10;\usepackage{amsfonts}&#10;\usepackage{amssymb}&#10;\begin{document}&#10;\begin{minipage}{12.7 cm}&#10;{\sffamily{&#10;{\bf{Exercise:}}&#10;Use finite approximations to estimate the area under the graph of the function&#10;$$&#10;f(x) \, \, = \, \, \frac{1}{x} \qquad \text{between $x = 1$ and $x = 5$}&#10;$$&#10;using&#10;\begin{enumerate}&#10;\item[{\bf{a)}}] a lower sum with two rectangles of equal width.&#10;\item[{\bf{b)}}] a lower sum with four rectangles of equal width.&#10;\end{enumerate}&#10;}}&#10;\end{minipage}&#10;\end{document}"/>
  <p:tag name="IGUANATEXSIZE" val="20"/>
  <p:tag name="IGUANATEXCURSOR" val="2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9059"/>
  <p:tag name="ORIGINALWIDTH" val="2879,64"/>
  <p:tag name="LATEXADDIN" val="\documentclass{article}\pagestyle{empty}&#10;\usepackage{amsmath}&#10;\usepackage{amsfonts}&#10;\usepackage{amssymb}&#10;\begin{document}&#10;\begin{minipage}{9.4 cm}&#10;{\sffamily{&#10;{\bf{Solution:}}\\[1mm]&#10;{\bf{a)}} As $f(x)$ is s.m. decreasing, we have&#10;$$&#10;\int^5_1 \, \frac{\textrm{d} x}{x} \, \, \approx \, \, \frac{5-1}{2}\left( \frac{1}{3} \, + \, \frac{1}{5} \right) &#10;\, \, = \, \, \frac{16}{15} \, \, = \, \, 1.0\overline{6} \, .&#10;$$&#10;}}&#10;\end{minipage}&#10;\end{document}"/>
  <p:tag name="IGUANATEXSIZE" val="20"/>
  <p:tag name="IGUANATEXCURSOR" val="4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7,274"/>
  <p:tag name="ORIGINALWIDTH" val="2916,386"/>
  <p:tag name="LATEXADDIN" val="\documentclass{article}\pagestyle{empty}&#10;\usepackage{amsmath}&#10;\usepackage{amsfonts}&#10;\usepackage{amssymb}&#10;\begin{document}&#10;\begin{minipage}{9.4 cm}&#10;{\sffamily{&#10;{\bf{Solution:}}\\[1mm]&#10;{\bf{b)}} As $f(x)$ is s.m. decreasing, we have&#10;\begin{eqnarray*}&#10;\int^5_1 \, \frac{\textrm{d} x}{x} &amp; \approx &amp;&#10;\frac{5-1}{4}\left( \frac{1}{2} \, + \, \frac{1}{3} + \frac{1}{4} \, + \, \frac{1}{5} \right)\\[2mm]&#10;&amp; = &amp;&#10;\frac{77}{60} \, \, = \, \, 1.28\overline{3} \, .&#10;\end{eqnarray*}&#10;Recall,&#10;$$&#10;\int^5_1 \, \frac{\textrm{d} x}{x} \, \, = \, \, \Big[ \ln(x) \Big]^5_1 \, \, = \, \, \ln(5) \, \, \approx \, \, 1.609437912&#10;$$&#10;}}&#10;\end{minipage}&#10;\end{document}"/>
  <p:tag name="IGUANATEXSIZE" val="20"/>
  <p:tag name="IGUANATEXCURSOR" val="6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4,841"/>
  <p:tag name="ORIGINALWIDTH" val="4490,439"/>
  <p:tag name="LATEXADDIN" val="\documentclass{article}\pagestyle{empty}&#10;\usepackage{amsmath}&#10;\usepackage{amsfonts}&#10;\usepackage{amssymb}&#10;\begin{document}&#10;\begin{minipage}{12.7 cm}&#10;{\sffamily{&#10;{\bf{Exercise:}}&#10;Use finite approximations to estimate the are under the graph of the function&#10;$$&#10;f(x) \, \, = \, \, \frac{1}{x} \qquad \text{between $x = 1$ and $x = 5$}&#10;$$&#10;using rectangles each of whose height is given by the value of the function at the midpoint of the rectangle's base (the midpoint rule), using\\[-6mm]&#10;\begin{enumerate}&#10;\item[{\bf{c)}}] first two rectangles and\\[-6mm]&#10;\item[{\bf{d)}}] second four rectangles.&#10;\end{enumerate}&#10;}}&#10;\end{minipage}&#10;\end{document}"/>
  <p:tag name="IGUANATEXSIZE" val="20"/>
  <p:tag name="IGUANATEXCURSOR" val="5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9059"/>
  <p:tag name="ORIGINALWIDTH" val="2816,648"/>
  <p:tag name="LATEXADDIN" val="\documentclass{article}\pagestyle{empty}&#10;\usepackage{amsmath}&#10;\usepackage{amsfonts}&#10;\usepackage{amssymb}&#10;\begin{document}&#10;\begin{minipage}{9.4 cm}&#10;{\sffamily{&#10;{\bf{Solution:}}\\[1mm]&#10;{\bf{c)}} As $f(x)$ is s.m. decreasing, we have&#10;$$&#10;\int^5_1 \, \frac{\textrm{d} x}{x} \, \, \approx \, \, \frac{5-1}{2}\left( \frac{1}{2} \, + \, \frac{1}{4} \right) &#10;\, \, = \, \, \frac{3}{2} \, \, = \, \, 1.5 \, .&#10;$$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3,772"/>
  <p:tag name="ORIGINALWIDTH" val="2916,386"/>
  <p:tag name="LATEXADDIN" val="\documentclass{article}\pagestyle{empty}&#10;\usepackage{amsmath}&#10;\usepackage{amsfonts}&#10;\usepackage{amssymb}&#10;\begin{document}&#10;\begin{minipage}{9.4 cm}&#10;{\sffamily{&#10;{\bf{Solution:}}\\[1mm]&#10;{\bf{d)}} As $f(x)$ is s.m. decreasing, we have&#10;\begin{eqnarray*}&#10;\int^5_1 \, \frac{\textrm{d} x}{x} &amp; \approx &amp;&#10;\frac{5-1}{4}\left( \frac{\, \, 1 \, \,}{\tfrac{3}{2}} \, + \, \frac{\, \, 1 \, \,}{\tfrac{5}{2}} + \frac{\, \, 1 \, \,}{\tfrac{7}{2}} \, + \, \frac{\, \, 1 \, \,}{\tfrac{9}{2}} \right)\\[2mm]&#10;&amp; = &amp;&#10;\frac{496}{315} \, \, \approx \, \, 1.574603175 \, .&#10;\end{eqnarray*}&#10;Recall,&#10;$$&#10;\int^5_1 \, \frac{\textrm{d} x}{x} \, \, = \, \, \Big[ \ln(x) \Big]^5_1 \, \, = \, \, \ln(5) \, \, \approx \, \, 1.609437912&#10;$$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4,848"/>
  <p:tag name="ORIGINALWIDTH" val="4491,189"/>
  <p:tag name="LATEXADDIN" val="\documentclass{article}\pagestyle{empty}&#10;\usepackage{amsmath}&#10;\usepackage{amsfonts}&#10;\usepackage{amssymb}&#10;\begin{document}&#10;\begin{minipage}{12.7 cm}&#10;{\sffamily{&#10;{\bf{Exercise:}}&#10;Given&#10;$$&#10;f(x) \, \, = \, \, x^2 \, + \, 1 \qquad \text{over the interval $[0, 3]$} \, .&#10;$$&#10;\begin{enumerate}&#10;\item[{\bf{a)}}] Find a formula for the Riemann sum obtained by dividing the interval $[0, 3]$ into $n$ equal subintervals&#10;and using the right-hand endpoint for each $c_k$.&#10;\item[{\bf{b)}}] Then take a limit of these sums as $n \to \infty$ to calculate the area under the curve over $[0, 3]$.&#10;\end{enumerate}&#10;}}&#10;\end{minipage}&#10;\end{document}"/>
  <p:tag name="IGUANATEXSIZE" val="20"/>
  <p:tag name="IGUANATEXCURSOR" val="5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5,6581"/>
  <p:tag name="ORIGINALWIDTH" val="2841,395"/>
  <p:tag name="LATEXADDIN" val="\documentclass{article}\pagestyle{empty}&#10;\usepackage{amsmath}&#10;\usepackage{amsfonts}&#10;\usepackage{amssymb}&#10;\begin{document}&#10;\begin{minipage}{9.4 cm}&#10;{\sffamily{&#10;{\bf{Solution:}}\\[1mm]&#10;{\bf{a)}} We have\\[-2mm]&#10;$$&#10;\int^3_0 \left( x^2 + 1 \right) \textrm{d} x \, \, \approx \, \, \frac{3}{n} \, \cdot \, \sum_{k=1}^{n} \left( \left( \frac{3}{n} \cdot k \right)^2 + 1 \right)&#10;$$&#10;}}&#10;\end{minipage}&#10;\end{document}"/>
  <p:tag name="IGUANATEXSIZE" val="20"/>
  <p:tag name="IGUANATEXCURSOR" val="2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3"/>
  <p:tag name="ORIGINALWIDTH" val="232,4709"/>
  <p:tag name="LATEXADDIN" val="\documentclass{article}\pagestyle{empty}&#10;\usepackage{amsmath}&#10;\usepackage{amsfonts}&#10;\usepackage{amssymb}&#10;\begin{document}&#10;\begin{minipage}{12.7 cm}&#10;{\sffamily{&#10;$$&#10;\frac{3}{n} \cdot 1&#10;$$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3"/>
  <p:tag name="ORIGINALWIDTH" val="236,2205"/>
  <p:tag name="LATEXADDIN" val="\documentclass{article}\pagestyle{empty}&#10;\usepackage{amsmath}&#10;\usepackage{amsfonts}&#10;\usepackage{amssymb}&#10;\begin{document}&#10;\begin{minipage}{12.7 cm}&#10;{\sffamily{&#10;$$&#10;\frac{3}{n} \cdot 2&#10;$$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,49835"/>
  <p:tag name="ORIGINALWIDTH" val="123,7346"/>
  <p:tag name="LATEXADDIN" val="\documentclass{article}\pagestyle{empty}&#10;\usepackage{amsmath}&#10;\usepackage{amsfonts}&#10;\usepackage{amssymb}&#10;\begin{document}&#10;\begin{minipage}{12.7 cm}&#10;{\sffamily{&#10;$$&#10;\dots&#10;$$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4,32"/>
  <p:tag name="ORIGINALWIDTH" val="3756,281"/>
  <p:tag name="LATEXADDIN" val="\documentclass{article}\pagestyle{empty}&#10;\usepackage{amsmath}&#10;\usepackage{amsfonts}&#10;\usepackage{amssymb}&#10;\begin{document}&#10;\begin{minipage}{12.7 cm}&#10;{\sffamily{&#10;{\bf{b)}} We have\\[-6mm]&#10;\begin{eqnarray*}&#10;\int^3_0 \left( x^2 + 1 \right) \textrm{d} x&#10;&amp; = &amp; \lim_{n \to \infty} \, \frac{3}{n} \, \cdot \, \sum_{k=1}^{n} \left( \left( \frac{3}{n} \cdot k \right)^2 + 1 \right)\\[2mm]&#10;&amp; = &amp;&#10;\lim_{n \to \infty} \, \frac{27}{n^3} \cdot \sum_{k=1}^n \, k^2 \, + \, \lim_{n \to \infty} \, \frac{3}{n} \cdot \underbrace{\sum_{k=1}^n \, 1}_{= \, n}\\[-2mm]&#10;&amp; = &amp;&#10;\frac{27}{3} + 3 \, \, = \, \, 9 + 3 \, \, = \, \, 12&#10;\end{eqnarray*}&#10;}}&#10;\end{minipage}&#10;\end{document}"/>
  <p:tag name="IGUANATEXSIZE" val="20"/>
  <p:tag name="IGUANATEXCURSOR" val="6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3"/>
  <p:tag name="ORIGINALWIDTH" val="232,4709"/>
  <p:tag name="LATEXADDIN" val="\documentclass{article}\pagestyle{empty}&#10;\usepackage{amsmath}&#10;\usepackage{amsfonts}&#10;\usepackage{amssymb}&#10;\begin{document}&#10;\begin{minipage}{12.7 cm}&#10;{\sffamily{&#10;$$&#10;\frac{3}{n} \cdot 1&#10;$$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3"/>
  <p:tag name="ORIGINALWIDTH" val="236,2205"/>
  <p:tag name="LATEXADDIN" val="\documentclass{article}\pagestyle{empty}&#10;\usepackage{amsmath}&#10;\usepackage{amsfonts}&#10;\usepackage{amssymb}&#10;\begin{document}&#10;\begin{minipage}{12.7 cm}&#10;{\sffamily{&#10;$$&#10;\frac{3}{n} \cdot 2&#10;$$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,49835"/>
  <p:tag name="ORIGINALWIDTH" val="123,7346"/>
  <p:tag name="LATEXADDIN" val="\documentclass{article}\pagestyle{empty}&#10;\usepackage{amsmath}&#10;\usepackage{amsfonts}&#10;\usepackage{amssymb}&#10;\begin{document}&#10;\begin{minipage}{12.7 cm}&#10;{\sffamily{&#10;$$&#10;\dots&#10;$$&#10;}}&#10;\end{minipage}&#10;\end{document}"/>
  <p:tag name="IGUANATEXSIZE" val="20"/>
  <p:tag name="IGUANATEXCURSOR" val="1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7,9303"/>
  <p:tag name="ORIGINALWIDTH" val="3097,863"/>
  <p:tag name="LATEXADDIN" val="\documentclass{article}\pagestyle{empty}&#10;\usepackage{amsmath}&#10;\usepackage{amsfonts}&#10;\usepackage{amssymb}&#10;\begin{document}&#10;\begin{minipage}{12.7 cm}&#10;{\sffamily{&#10;\begin{eqnarray*}&#10;\sum_{k=1}^n \, k^2 &amp; = &amp; 1^2 + 2^2 + 3^2 + \dots + n^2 \, \, = \, \, \frac{n (n+1) (2n+1)}{6}\\&#10;&amp; = &amp;&#10;\tfrac{1}{6} \left( 2n^3 + 3 n^2 + n \right)&#10;\end{eqnarray*}&#10;}}&#10;\end{minipage}&#10;\end{document}"/>
  <p:tag name="IGUANATEXSIZE" val="20"/>
  <p:tag name="IGUANATEXCURSOR" val="3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0,8887"/>
  <p:tag name="ORIGINALWIDTH" val="1681,29"/>
  <p:tag name="LATEXADDIN" val="\documentclass{article}\pagestyle{empty}&#10;\usepackage{amsmath}&#10;\usepackage{amsfonts}&#10;\usepackage{amssymb}&#10;\begin{document}&#10;\begin{minipage}{12.7 cm}&#10;{\sffamily{&#10;\begin{eqnarray*}&#10;\sum_{k=1}^n \, k^2 &amp; = &amp; \frac{n (n+1) (2n+1)}{6}\\&#10;&amp; = &amp;&#10;\frac{n \left( n+1 \right) \left( n+\tfrac{1}{2} \right)}{3} \\&#10;&amp; = &amp;&#10;\tfrac{1}{3} \left( n^3 + \tfrac{3}{2} n^2 + \tfrac{1}{2} n \right)&#10;\end{eqnarray*}&#10;}}&#10;\end{minipage}&#10;\end{document}"/>
  <p:tag name="IGUANATEXSIZE" val="20"/>
  <p:tag name="IGUANATEXCURSOR" val="3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3,011"/>
  <p:tag name="ORIGINALWIDTH" val="4352,456"/>
  <p:tag name="LATEXADDIN" val="\documentclass{article}\pagestyle{empty}&#10;\usepackage{amsmath}&#10;\usepackage{amsfonts}&#10;\usepackage{amssymb}&#10;\usepackage{multicol}&#10;\begin{document}&#10;\begin{minipage}{12.3 cm}&#10;{\sffamily{&#10;{\bf{Exercise:}}&#10;An economist studying the demand for a particular commodity gathers the data in the accompanying table, which&#10;lists the number of units $q$ (in thousands) of the commodity that will be demanded (sold) at a price of $p$ GEL per unit.&#10;&#10;\begin{center}&#10;\begin{tabular}{l || c | c | c | c | c | c | c}&#10;$q$ ($1000$ units) &amp; 0 &amp; 4 &amp; 8 &amp; 12 &amp; 16 &amp; 20 &amp; 24 \\&#10;\hline&#10;$p$ (GEL/ unit) &amp; 49.12 &amp; 42.90 &amp; 31.32 &amp; 19.83 &amp; 13.89 &amp; 10.58 &amp; 7.25&#10;\end{tabular}&#10;\end{center}&#10;&#10;\vspace{0.2cm}&#10;Use this information together with Simpson's rule to estimate the total revenue\\[-2mm]&#10;$$&#10;R \, \, = \, \, \int^{24}_0 \, p(q) \, \textrm{d} q \qquad \text{thousand GEL}&#10;$$&#10;obtained as the level of production is increased from $0$ to $24 000$ units ($q = 0$ to $q = 24$).&#10;&#10;}}&#10;\end{minipage}&#10;\end{document}"/>
  <p:tag name="IGUANATEXSIZE" val="20"/>
  <p:tag name="IGUANATEXCURSOR" val="6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7,271"/>
  <p:tag name="ORIGINALWIDTH" val="4276,716"/>
  <p:tag name="LATEXADDIN" val="\documentclass{article}\pagestyle{empty}&#10;\usepackage{amsmath}&#10;\usepackage{amsfonts}&#10;\usepackage{amssymb}&#10;\usepackage{multicol}&#10;\begin{document}&#10;\begin{minipage}{12.3 cm}&#10;{\sffamily{&#10;{\bf{Solution:}}\\[1mm]&#10;As $\Delta x = 4$, we obtain with the table&#10;&#10;\begin{center}&#10;\begin{tabular}{l || c | c | c | c | c | c | c}&#10;$q$ ($1000$ units) &amp; 0 &amp; 4 &amp; 8 &amp; 12 &amp; 16 &amp; 20 &amp; 24 \\&#10;\hline&#10;$p$ (GEL/ unit) &amp; 49.12 &amp; 42.90 &amp; 31.32 &amp; 19.83 &amp; 13.89 &amp; 10.58 &amp; 7.25&#10;\end{tabular}&#10;\end{center}&#10;&#10;that\\[-6mm]&#10;\begin{eqnarray*}&#10;R &amp; = &amp; \int^{24}_0 \, p(q) \, \textrm{d} q\\[1mm]&#10;&amp; \approx &amp;&#10;\frac{4}{3} \left( 49.12 + 4 \cdot 42.90 + 2 \cdot 31.32 + 4 \cdot 19.83 + 2 \cdot 13.89 + 4 \cdot 10.58 + 7.25 \right) \\[1mm]&#10;&amp; \approx &amp;&#10;586.71&#10;\end{eqnarray*}&#10;&#10;}}&#10;\end{minipage}&#10;\end{document}"/>
  <p:tag name="IGUANATEXSIZE" val="20"/>
  <p:tag name="IGUANATEXCURSOR" val="7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448,069"/>
  <p:tag name="LATEXADDIN" val="\documentclass{article}\pagestyle{empty}&#10;\usepackage{amsmath}&#10;\usepackage{amsfonts}&#10;\usepackage{amssymb}&#10;\usepackage{multicol}&#10;\begin{document}&#10;\begin{minipage}{12.3 cm}&#10;{\sffamily{&#10;Computation with MSExcel:&#10;&#10;}}&#10;\end{minipage}&#10;\end{document}"/>
  <p:tag name="IGUANATEXSIZE" val="20"/>
  <p:tag name="IGUANATEXCURSOR" val="2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8,302"/>
  <p:tag name="ORIGINALWIDTH" val="4350,957"/>
  <p:tag name="LATEXADDIN" val="\documentclass{article}\pagestyle{empty}&#10;\usepackage{amsmath}&#10;\usepackage{amsfonts}&#10;\usepackage{amssymb}&#10;\usepackage{multicol}&#10;\begin{document}&#10;\begin{minipage}{12.3 cm}&#10;{\sffamily{&#10;{\bf{Exercise:}}\\[-6mm]&#10;\begin{enumerate}&#10;\item[{\bf{a)}}] Is the following matrix invertible and if so compute its inverse (check your result)?\\[-4mm]&#10;$$&#10;A \, \, = \, \, \left( \begin{array}{c c} 1 &amp; 2 \\ 2 &amp; 3 \end{array} \right) \, .&#10;$$&#10;\item[{\bf{b)}}] Is the following matrix invertible and if so compute its inverse (check your result)?\\[-4mm]&#10;$$&#10;A \, \, = \, \, \left( \begin{array}{c c c} 1 &amp; 2 &amp; 0 \\ 2 &amp; 4 &amp; 1 \\ 2 &amp; 1 &amp; 0 \end{array} \right) \, .&#10;$$&#10;\end{enumerate}&#10;}}&#10;\end{minipage}&#10;\end{document}"/>
  <p:tag name="IGUANATEXSIZE" val="20"/>
  <p:tag name="IGUANATEXCURSOR" val="5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6,809"/>
  <p:tag name="ORIGINALWIDTH" val="4351,707"/>
  <p:tag name="LATEXADDIN" val="\documentclass{article}\pagestyle{empty}&#10;\usepackage{amsmath}&#10;\usepackage{amsfonts}&#10;\usepackage{amssymb}&#10;\usepackage{multicol}&#10;\begin{document}&#10;\begin{minipage}{12.3 cm}&#10;{\sffamily{&#10;{\bf{Solution:}}\\[1mm]&#10;{\bf{a)}} As $\det(A) = -1 \neq 0$ (i.e. $\textrm{rk}(A) = 2$), the matrix is invertible. We apply the formula for the inverse of $2 \times 2$-matrices and obtain&#10;$$&#10;A^{-1} \, \, = \, \, \frac{1}{\det(A)} \, \begin{pmatrix} 3 &amp; -2 \\ -2 &amp; 1 \end{pmatrix} \, \, = \, \,&#10;\begin{pmatrix} -3 &amp; 2 \\ 2 &amp; -1 \end{pmatrix}&#10;$$&#10;We have&#10;$$&#10;A \, A^{-1} \, \, = \, \, \begin{pmatrix} 1 &amp; 2 \\ 2 &amp; 3 \end{pmatrix} \begin{pmatrix} -3 &amp; 2 \\ 2 &amp; -1 \end{pmatrix} \, \, = \, \,&#10;\begin{pmatrix} -3+4 &amp; 2-2 \\ -6+6 &amp; 4-3 \end{pmatrix}&#10;\, \, = \, \,&#10;\begin{pmatrix} 1 &amp; 0 \\ 0 &amp; 1 \end{pmatrix}&#10;$$&#10;}}&#10;\end{minipage}&#10;\end{document}"/>
  <p:tag name="IGUANATEXSIZE" val="20"/>
  <p:tag name="IGUANATEXCURSOR" val="7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505,4369"/>
  <p:tag name="LATEXADDIN" val="\documentclass{article}\pagestyle{empty}&#10;\usepackage{amsmath}&#10;\usepackage{amsfonts}&#10;\usepackage{amssymb}&#10;\usepackage{multicol}&#10;\begin{document}&#10;\begin{minipage}{12.3 cm}&#10;{\sffamily{&#10;$$&#10;\left( \begin{array}{c c} 1 &amp; 2 \\ 2 &amp; 3 \end{array} \right)&#10;$$&#10;}}&#10;\end{minipage}&#10;\end{document}"/>
  <p:tag name="IGUANATEXSIZE" val="20"/>
  <p:tag name="IGUANATEXCURSOR" val="2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910</Words>
  <Application>Microsoft Office PowerPoint</Application>
  <PresentationFormat>Bildschirmpräsentation (16:9)</PresentationFormat>
  <Paragraphs>291</Paragraphs>
  <Slides>67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69" baseType="lpstr">
      <vt:lpstr>Larissa-Design</vt:lpstr>
      <vt:lpstr>Arbeitsblatt</vt:lpstr>
      <vt:lpstr>Calculus II for Management</vt:lpstr>
      <vt:lpstr>Folie 2</vt:lpstr>
      <vt:lpstr>Approximation by rectangles follows the ideas we already discussed while introducing the definite integral as an area (1/ 2)</vt:lpstr>
      <vt:lpstr>Approximation by rectangles follows the ideas we already discussed while introducing the definite integral as an area (2/ 2)</vt:lpstr>
      <vt:lpstr>Example: Area &amp; estimating with finite sums</vt:lpstr>
      <vt:lpstr>Example: Area &amp; estimating with finite sums</vt:lpstr>
      <vt:lpstr>Example: Riemann Sums</vt:lpstr>
      <vt:lpstr>Example: Riemann Sums</vt:lpstr>
      <vt:lpstr>Folie 9</vt:lpstr>
      <vt:lpstr>The accuracy of the approximation improves when changing from a rectangular rule to the trapezoidal rule</vt:lpstr>
      <vt:lpstr>The value obtained for the area of an arbitrary trapezoid is that of the sum of a triangle and a rectangle …</vt:lpstr>
      <vt:lpstr>… such that we obtain a formula that uses the evaluation of the function at the start/ end point of the subintervals times a weighting factor (1/ 2)</vt:lpstr>
      <vt:lpstr>… such that we obtain a formula that uses the evaluation of the function at the start/ end point of the subintervals times a weighting factor (2/ 2)</vt:lpstr>
      <vt:lpstr>Example: Application of the Trapezoidal Rule</vt:lpstr>
      <vt:lpstr>Example: Application of the Trapezoidal Rule</vt:lpstr>
      <vt:lpstr>The error estimate for the trapezoidal rule allows to specify (i) the accuracy of the approximation and (ii) the required number of subintervals</vt:lpstr>
      <vt:lpstr>Example: Using error estimates for the Trapezoidal Rule</vt:lpstr>
      <vt:lpstr>Example: Ensuring a certain level of accuracy</vt:lpstr>
      <vt:lpstr>Example: Ensuring a certain level of accuracy</vt:lpstr>
      <vt:lpstr>Folie 20</vt:lpstr>
      <vt:lpstr>Simpson’s rule uses parabolas for the estimation of a definite integral and often leads to significantly better results with fewer calculations (1/ 2)</vt:lpstr>
      <vt:lpstr>Simpson’s rule uses parabolas for the estimation of a definite integral and often leads to significantly better results with fewer calculations (2/ 2)</vt:lpstr>
      <vt:lpstr>As the trapezoidal rule, Simpson’s rule uses the evaluation of the function at the start/ end point of the subintervals times a weighting factor</vt:lpstr>
      <vt:lpstr>Example: Application of Simpson’s Rule</vt:lpstr>
      <vt:lpstr>Example: Application of Simpson’s Rule</vt:lpstr>
      <vt:lpstr>The error estimate for Simpson’s rule allows to specify (i) the accuracy of the approximation and (ii) the required number of subintervals</vt:lpstr>
      <vt:lpstr>Example: Using error estimates for Simpson’s Rule</vt:lpstr>
      <vt:lpstr>Example: Ensuring a certain level of accuracy</vt:lpstr>
      <vt:lpstr>Example: Ensuring a certain level of accuracy</vt:lpstr>
      <vt:lpstr>Folie 30</vt:lpstr>
      <vt:lpstr>Example: Finding an area using numerical integration</vt:lpstr>
      <vt:lpstr>Example: Finding an area using numerical integration</vt:lpstr>
      <vt:lpstr>Example: Finding an area using numerical integration</vt:lpstr>
      <vt:lpstr>Example: Finding a fair price using numerical integration</vt:lpstr>
      <vt:lpstr>Example: Finding a fair price using numerical integration</vt:lpstr>
      <vt:lpstr>Example: Finding a fair price using numerical integration</vt:lpstr>
      <vt:lpstr>Folie 37</vt:lpstr>
      <vt:lpstr>The inverse of a 2x2-matrix is easily obtained by virtue of an rather effortlessly to remember formula</vt:lpstr>
      <vt:lpstr>Proof: Formula for the inverse of a 2x2 matrix</vt:lpstr>
      <vt:lpstr>Example: Application of the formula for the inverse of a 2x2-matrix</vt:lpstr>
      <vt:lpstr>The determinant of the inverse is the inverse of the determinant (1/ 2)</vt:lpstr>
      <vt:lpstr>The determinant of the inverse is the inverse of the determinant (2/ 2)</vt:lpstr>
      <vt:lpstr>Example: Computation of the inverse of a 2x2 matrix</vt:lpstr>
      <vt:lpstr>Example: Computation of the inverse of a 3x3 matrix</vt:lpstr>
      <vt:lpstr>Folie 45</vt:lpstr>
      <vt:lpstr>Exercise: Area &amp; estimating with finite sums</vt:lpstr>
      <vt:lpstr>Exercise: Area &amp; estimating with finite sums</vt:lpstr>
      <vt:lpstr>Exercise: Area &amp; estimating with finite sums</vt:lpstr>
      <vt:lpstr>Exercise: Area &amp; estimating with finite sums</vt:lpstr>
      <vt:lpstr>Exercise: Area &amp; estimating with finite sums</vt:lpstr>
      <vt:lpstr>Exercise: Limits of Riemann Sums</vt:lpstr>
      <vt:lpstr>Exercise: Limits of Riemann Sums</vt:lpstr>
      <vt:lpstr>For you self-study discussion: a proof without words for the formula of the sum of the first n squares</vt:lpstr>
      <vt:lpstr>Exercise: Application of the Simpson’s rule</vt:lpstr>
      <vt:lpstr>Exercise: Application of the Simpson’s rule</vt:lpstr>
      <vt:lpstr>Exercise: Application of the Simpson’s rule</vt:lpstr>
      <vt:lpstr>Exercise Invertible matrices</vt:lpstr>
      <vt:lpstr>Exercise Invertible matrices</vt:lpstr>
      <vt:lpstr>Exercise Invertible matrices</vt:lpstr>
      <vt:lpstr>Exercise Invertible matrices</vt:lpstr>
      <vt:lpstr>Exercise: Summarizing our findings</vt:lpstr>
      <vt:lpstr>Exercise: Summarizing our findings</vt:lpstr>
      <vt:lpstr>Exercise: Summarizing our findings</vt:lpstr>
      <vt:lpstr>Exercise: Summarizing our findings</vt:lpstr>
      <vt:lpstr>Exercise: Linear Algebra 1</vt:lpstr>
      <vt:lpstr>Exercise: Linear Algebra 1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176</cp:revision>
  <dcterms:created xsi:type="dcterms:W3CDTF">2020-04-04T18:50:50Z</dcterms:created>
  <dcterms:modified xsi:type="dcterms:W3CDTF">2023-02-17T17:22:45Z</dcterms:modified>
</cp:coreProperties>
</file>