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ags/tag8.xml" ContentType="application/vnd.openxmlformats-officedocument.presentationml.tags+xml"/>
  <Override PartName="/ppt/tags/tag104.xml" ContentType="application/vnd.openxmlformats-officedocument.presentationml.tags+xml"/>
  <Override PartName="/customXml/itemProps1.xml" ContentType="application/vnd.openxmlformats-officedocument.customXmlPropertie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tags/tag4.xml" ContentType="application/vnd.openxmlformats-officedocument.presentationml.tags+xml"/>
  <Override PartName="/ppt/tags/tag89.xml" ContentType="application/vnd.openxmlformats-officedocument.presentationml.tag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49.xml" ContentType="application/vnd.openxmlformats-officedocument.presentationml.tags+xml"/>
  <Override PartName="/ppt/tags/tag78.xml" ContentType="application/vnd.openxmlformats-officedocument.presentationml.tags+xml"/>
  <Override PartName="/ppt/tags/tag96.xml" ContentType="application/vnd.openxmlformats-officedocument.presentationml.tags+xml"/>
  <Override PartName="/ppt/tags/tag100.xml" ContentType="application/vnd.openxmlformats-officedocument.presentationml.tags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tags/tag38.xml" ContentType="application/vnd.openxmlformats-officedocument.presentationml.tags+xml"/>
  <Override PartName="/ppt/tags/tag56.xml" ContentType="application/vnd.openxmlformats-officedocument.presentationml.tags+xml"/>
  <Override PartName="/ppt/tags/tag67.xml" ContentType="application/vnd.openxmlformats-officedocument.presentationml.tags+xml"/>
  <Override PartName="/ppt/tags/tag85.xml" ContentType="application/vnd.openxmlformats-officedocument.presentationml.tag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45.xml" ContentType="application/vnd.openxmlformats-officedocument.presentationml.tags+xml"/>
  <Override PartName="/ppt/tags/tag63.xml" ContentType="application/vnd.openxmlformats-officedocument.presentationml.tags+xml"/>
  <Override PartName="/ppt/tags/tag74.xml" ContentType="application/vnd.openxmlformats-officedocument.presentationml.tags+xml"/>
  <Override PartName="/ppt/tags/tag92.xml" ContentType="application/vnd.openxmlformats-officedocument.presentationml.tags+xml"/>
  <Override PartName="/docProps/custom.xml" ContentType="application/vnd.openxmlformats-officedocument.custom-properties+xml"/>
  <Override PartName="/ppt/tags/tag34.xml" ContentType="application/vnd.openxmlformats-officedocument.presentationml.tags+xml"/>
  <Override PartName="/ppt/tags/tag52.xml" ContentType="application/vnd.openxmlformats-officedocument.presentationml.tags+xml"/>
  <Override PartName="/ppt/tags/tag81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41.xml" ContentType="application/vnd.openxmlformats-officedocument.presentationml.tags+xml"/>
  <Override PartName="/ppt/tags/tag70.xml" ContentType="application/vnd.openxmlformats-officedocument.presentationml.tags+xml"/>
  <Override PartName="/ppt/changesInfos/changesInfo1.xml" ContentType="application/vnd.ms-powerpoint.changesinfo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30.xml" ContentType="application/vnd.openxmlformats-officedocument.presentationml.tags+xml"/>
  <Override PartName="/ppt/tags/tag105.xml" ContentType="application/vnd.openxmlformats-officedocument.presentationml.tag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ags/tag5.xml" ContentType="application/vnd.openxmlformats-officedocument.presentationml.tags+xml"/>
  <Override PartName="/ppt/tags/tag79.xml" ContentType="application/vnd.openxmlformats-officedocument.presentationml.tags+xml"/>
  <Override PartName="/ppt/tags/tag101.xml" ContentType="application/vnd.openxmlformats-officedocument.presentationml.tags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9.xml" ContentType="application/vnd.openxmlformats-officedocument.presentationml.tags+xml"/>
  <Override PartName="/ppt/tags/tag68.xml" ContentType="application/vnd.openxmlformats-officedocument.presentationml.tags+xml"/>
  <Override PartName="/ppt/tags/tag86.xml" ContentType="application/vnd.openxmlformats-officedocument.presentationml.tags+xml"/>
  <Override PartName="/ppt/tags/tag97.xml" ContentType="application/vnd.openxmlformats-officedocument.presentationml.tags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tags/tag57.xml" ContentType="application/vnd.openxmlformats-officedocument.presentationml.tags+xml"/>
  <Override PartName="/ppt/tags/tag75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tags/tag17.xml" ContentType="application/vnd.openxmlformats-officedocument.presentationml.tags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64.xml" ContentType="application/vnd.openxmlformats-officedocument.presentationml.tags+xml"/>
  <Override PartName="/ppt/tags/tag82.xml" ContentType="application/vnd.openxmlformats-officedocument.presentationml.tags+xml"/>
  <Override PartName="/ppt/tags/tag93.xml" ContentType="application/vnd.openxmlformats-officedocument.presentationml.tags+xml"/>
  <Override PartName="/ppt/tags/tag24.xml" ContentType="application/vnd.openxmlformats-officedocument.presentationml.tags+xml"/>
  <Override PartName="/ppt/tags/tag53.xml" ContentType="application/vnd.openxmlformats-officedocument.presentationml.tags+xml"/>
  <Override PartName="/ppt/tags/tag71.xml" ContentType="application/vnd.openxmlformats-officedocument.presentationml.tags+xml"/>
  <Override PartName="/ppt/tags/tag13.xml" ContentType="application/vnd.openxmlformats-officedocument.presentationml.tags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tags/tag60.xml" ContentType="application/vnd.openxmlformats-officedocument.presentationml.tags+xml"/>
  <Override PartName="/ppt/slides/slide49.xml" ContentType="application/vnd.openxmlformats-officedocument.presentationml.slide+xml"/>
  <Override PartName="/ppt/tags/tag20.xml" ContentType="application/vnd.openxmlformats-officedocument.presentationml.tag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ags/tag98.xml" ContentType="application/vnd.openxmlformats-officedocument.presentationml.tags+xml"/>
  <Override PartName="/ppt/tags/tag102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tags/tag2.xml" ContentType="application/vnd.openxmlformats-officedocument.presentationml.tags+xml"/>
  <Override PartName="/ppt/tags/tag58.xml" ContentType="application/vnd.openxmlformats-officedocument.presentationml.tags+xml"/>
  <Override PartName="/ppt/tags/tag69.xml" ContentType="application/vnd.openxmlformats-officedocument.presentationml.tags+xml"/>
  <Override PartName="/ppt/tags/tag87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tags/tag29.xml" ContentType="application/vnd.openxmlformats-officedocument.presentationml.tags+xml"/>
  <Override PartName="/ppt/tags/tag47.xml" ContentType="application/vnd.openxmlformats-officedocument.presentationml.tags+xml"/>
  <Override PartName="/ppt/tags/tag76.xml" ContentType="application/vnd.openxmlformats-officedocument.presentationml.tags+xml"/>
  <Override PartName="/ppt/tags/tag94.xml" ContentType="application/vnd.openxmlformats-officedocument.presentationml.tags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tags/tag18.xml" ContentType="application/vnd.openxmlformats-officedocument.presentationml.tags+xml"/>
  <Override PartName="/ppt/tags/tag36.xml" ContentType="application/vnd.openxmlformats-officedocument.presentationml.tags+xml"/>
  <Override PartName="/ppt/tags/tag54.xml" ContentType="application/vnd.openxmlformats-officedocument.presentationml.tags+xml"/>
  <Override PartName="/ppt/tags/tag65.xml" ContentType="application/vnd.openxmlformats-officedocument.presentationml.tags+xml"/>
  <Override PartName="/ppt/tags/tag83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43.xml" ContentType="application/vnd.openxmlformats-officedocument.presentationml.tags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tags/tag90.xml" ContentType="application/vnd.openxmlformats-officedocument.presentationml.tags+xml"/>
  <Override PartName="/ppt/tags/tag32.xml" ContentType="application/vnd.openxmlformats-officedocument.presentationml.tags+xml"/>
  <Override PartName="/ppt/tags/tag50.xml" ContentType="application/vnd.openxmlformats-officedocument.presentationml.tags+xml"/>
  <Override PartName="/ppt/slides/slide7.xml" ContentType="application/vnd.openxmlformats-officedocument.presentationml.slide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tags/tag7.xml" ContentType="application/vnd.openxmlformats-officedocument.presentationml.tags+xml"/>
  <Override PartName="/ppt/tags/tag103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tags/tag99.xml" ContentType="application/vnd.openxmlformats-officedocument.presentationml.tag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tags/tag3.xml" ContentType="application/vnd.openxmlformats-officedocument.presentationml.tags+xml"/>
  <Default Extension="jpeg" ContentType="image/jpeg"/>
  <Override PartName="/ppt/tags/tag59.xml" ContentType="application/vnd.openxmlformats-officedocument.presentationml.tags+xml"/>
  <Override PartName="/ppt/tags/tag77.xml" ContentType="application/vnd.openxmlformats-officedocument.presentationml.tags+xml"/>
  <Override PartName="/ppt/tags/tag88.xml" ContentType="application/vnd.openxmlformats-officedocument.presentationml.tags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9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66.xml" ContentType="application/vnd.openxmlformats-officedocument.presentationml.tags+xml"/>
  <Override PartName="/ppt/tags/tag84.xml" ContentType="application/vnd.openxmlformats-officedocument.presentationml.tags+xml"/>
  <Override PartName="/ppt/tags/tag95.xml" ContentType="application/vnd.openxmlformats-officedocument.presentationml.tags+xml"/>
  <Override PartName="/ppt/slides/slide20.xml" ContentType="application/vnd.openxmlformats-officedocument.presentationml.slide+xml"/>
  <Override PartName="/ppt/tags/tag26.xml" ContentType="application/vnd.openxmlformats-officedocument.presentationml.tags+xml"/>
  <Override PartName="/ppt/tags/tag55.xml" ContentType="application/vnd.openxmlformats-officedocument.presentationml.tags+xml"/>
  <Override PartName="/ppt/tags/tag73.xml" ContentType="application/vnd.openxmlformats-officedocument.presentationml.tags+xml"/>
  <Override PartName="/ppt/tags/tag15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62.xml" ContentType="application/vnd.openxmlformats-officedocument.presentationml.tags+xml"/>
  <Override PartName="/ppt/tags/tag80.xml" ContentType="application/vnd.openxmlformats-officedocument.presentationml.tags+xml"/>
  <Override PartName="/ppt/tags/tag91.xml" ContentType="application/vnd.openxmlformats-officedocument.presentationml.tags+xml"/>
  <Override PartName="/ppt/tags/tag22.xml" ContentType="application/vnd.openxmlformats-officedocument.presentationml.tags+xml"/>
  <Override PartName="/ppt/tags/tag40.xml" ContentType="application/vnd.openxmlformats-officedocument.presentationml.tags+xml"/>
  <Override PartName="/ppt/tags/tag51.xml" ContentType="application/vnd.openxmlformats-officedocument.presentationml.tags+xml"/>
  <Override PartName="/ppt/slides/slide8.xml" ContentType="application/vnd.openxmlformats-officedocument.presentationml.slide+xml"/>
  <Override PartName="/ppt/tags/tag11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311" r:id="rId5"/>
    <p:sldId id="316" r:id="rId6"/>
    <p:sldId id="322" r:id="rId7"/>
    <p:sldId id="326" r:id="rId8"/>
    <p:sldId id="327" r:id="rId9"/>
    <p:sldId id="332" r:id="rId10"/>
    <p:sldId id="331" r:id="rId11"/>
    <p:sldId id="329" r:id="rId12"/>
    <p:sldId id="330" r:id="rId13"/>
    <p:sldId id="333" r:id="rId14"/>
    <p:sldId id="328" r:id="rId15"/>
    <p:sldId id="317" r:id="rId16"/>
    <p:sldId id="334" r:id="rId17"/>
    <p:sldId id="335" r:id="rId18"/>
    <p:sldId id="336" r:id="rId19"/>
    <p:sldId id="337" r:id="rId20"/>
    <p:sldId id="338" r:id="rId21"/>
    <p:sldId id="339" r:id="rId22"/>
    <p:sldId id="320" r:id="rId23"/>
    <p:sldId id="323" r:id="rId24"/>
    <p:sldId id="340" r:id="rId25"/>
    <p:sldId id="341" r:id="rId26"/>
    <p:sldId id="324" r:id="rId27"/>
    <p:sldId id="321" r:id="rId28"/>
    <p:sldId id="342" r:id="rId29"/>
    <p:sldId id="325" r:id="rId30"/>
    <p:sldId id="343" r:id="rId31"/>
    <p:sldId id="344" r:id="rId32"/>
    <p:sldId id="345" r:id="rId33"/>
    <p:sldId id="374" r:id="rId34"/>
    <p:sldId id="346" r:id="rId35"/>
    <p:sldId id="347" r:id="rId36"/>
    <p:sldId id="348" r:id="rId37"/>
    <p:sldId id="349" r:id="rId38"/>
    <p:sldId id="350" r:id="rId39"/>
    <p:sldId id="370" r:id="rId40"/>
    <p:sldId id="371" r:id="rId41"/>
    <p:sldId id="372" r:id="rId42"/>
    <p:sldId id="373" r:id="rId43"/>
    <p:sldId id="375" r:id="rId44"/>
    <p:sldId id="376" r:id="rId45"/>
    <p:sldId id="386" r:id="rId46"/>
    <p:sldId id="318" r:id="rId47"/>
    <p:sldId id="319" r:id="rId48"/>
    <p:sldId id="359" r:id="rId49"/>
    <p:sldId id="362" r:id="rId50"/>
    <p:sldId id="364" r:id="rId51"/>
    <p:sldId id="361" r:id="rId52"/>
    <p:sldId id="363" r:id="rId53"/>
    <p:sldId id="366" r:id="rId54"/>
    <p:sldId id="367" r:id="rId55"/>
    <p:sldId id="368" r:id="rId56"/>
    <p:sldId id="377" r:id="rId57"/>
    <p:sldId id="378" r:id="rId58"/>
    <p:sldId id="379" r:id="rId59"/>
    <p:sldId id="383" r:id="rId60"/>
    <p:sldId id="384" r:id="rId61"/>
    <p:sldId id="385" r:id="rId62"/>
    <p:sldId id="380" r:id="rId63"/>
    <p:sldId id="381" r:id="rId64"/>
    <p:sldId id="314" r:id="rId65"/>
  </p:sldIdLst>
  <p:sldSz cx="9144000" cy="5143500" type="screen16x9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310EC2-2E1A-4911-B1FE-9FAFE05E44FA}" v="3" dt="2021-05-25T18:47:54.9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>
    <p:restoredLeft sz="12017" autoAdjust="0"/>
    <p:restoredTop sz="97356" autoAdjust="0"/>
  </p:normalViewPr>
  <p:slideViewPr>
    <p:cSldViewPr>
      <p:cViewPr>
        <p:scale>
          <a:sx n="150" d="100"/>
          <a:sy n="150" d="100"/>
        </p:scale>
        <p:origin x="-132" y="-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presProps" Target="presProps.xml"/><Relationship Id="rId79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8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ra Tcheishvili" userId="S::tcheishvili.kira@kiu.edu.ge::d30b1903-706f-4c41-9524-b2ce880f1267" providerId="AD" clId="Web-{00310EC2-2E1A-4911-B1FE-9FAFE05E44FA}"/>
    <pc:docChg chg="sldOrd">
      <pc:chgData name="Kira Tcheishvili" userId="S::tcheishvili.kira@kiu.edu.ge::d30b1903-706f-4c41-9524-b2ce880f1267" providerId="AD" clId="Web-{00310EC2-2E1A-4911-B1FE-9FAFE05E44FA}" dt="2021-05-25T18:47:54.963" v="2"/>
      <pc:docMkLst>
        <pc:docMk/>
      </pc:docMkLst>
      <pc:sldChg chg="ord">
        <pc:chgData name="Kira Tcheishvili" userId="S::tcheishvili.kira@kiu.edu.ge::d30b1903-706f-4c41-9524-b2ce880f1267" providerId="AD" clId="Web-{00310EC2-2E1A-4911-B1FE-9FAFE05E44FA}" dt="2021-05-25T18:47:54.963" v="2"/>
        <pc:sldMkLst>
          <pc:docMk/>
          <pc:sldMk cId="0" sldId="345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4.jpe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3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2.jpeg"/><Relationship Id="rId5" Type="http://schemas.openxmlformats.org/officeDocument/2006/relationships/tags" Target="../tags/tag5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13" Type="http://schemas.openxmlformats.org/officeDocument/2006/relationships/image" Target="../media/image4.jpeg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12" Type="http://schemas.openxmlformats.org/officeDocument/2006/relationships/image" Target="../media/image3.jpe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image" Target="../media/image2.jpeg"/><Relationship Id="rId5" Type="http://schemas.openxmlformats.org/officeDocument/2006/relationships/tags" Target="../tags/tag14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13.xml"/><Relationship Id="rId9" Type="http://schemas.openxmlformats.org/officeDocument/2006/relationships/tags" Target="../tags/tag18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tags" Target="../tags/tag26.xml"/><Relationship Id="rId13" Type="http://schemas.openxmlformats.org/officeDocument/2006/relationships/image" Target="../media/image3.jpeg"/><Relationship Id="rId3" Type="http://schemas.openxmlformats.org/officeDocument/2006/relationships/tags" Target="../tags/tag21.xml"/><Relationship Id="rId7" Type="http://schemas.openxmlformats.org/officeDocument/2006/relationships/tags" Target="../tags/tag25.xml"/><Relationship Id="rId12" Type="http://schemas.openxmlformats.org/officeDocument/2006/relationships/image" Target="../media/image2.jpeg"/><Relationship Id="rId2" Type="http://schemas.openxmlformats.org/officeDocument/2006/relationships/tags" Target="../tags/tag20.xml"/><Relationship Id="rId16" Type="http://schemas.openxmlformats.org/officeDocument/2006/relationships/image" Target="../media/image5.png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23.xml"/><Relationship Id="rId15" Type="http://schemas.openxmlformats.org/officeDocument/2006/relationships/image" Target="../media/image1.png"/><Relationship Id="rId10" Type="http://schemas.openxmlformats.org/officeDocument/2006/relationships/tags" Target="../tags/tag28.xml"/><Relationship Id="rId4" Type="http://schemas.openxmlformats.org/officeDocument/2006/relationships/tags" Target="../tags/tag22.xml"/><Relationship Id="rId9" Type="http://schemas.openxmlformats.org/officeDocument/2006/relationships/tags" Target="../tags/tag27.xml"/><Relationship Id="rId14" Type="http://schemas.openxmlformats.org/officeDocument/2006/relationships/image" Target="../media/image4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ttps://cdn.pixabay.com/photo/2016/04/13/19/23/binary-1327501_960_72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5536" y="0"/>
            <a:ext cx="2828754" cy="1152128"/>
          </a:xfrm>
          <a:prstGeom prst="rect">
            <a:avLst/>
          </a:prstGeom>
          <a:noFill/>
        </p:spPr>
      </p:pic>
      <p:grpSp>
        <p:nvGrpSpPr>
          <p:cNvPr id="28" name="Gruppieren 27"/>
          <p:cNvGrpSpPr/>
          <p:nvPr userDrawn="1"/>
        </p:nvGrpSpPr>
        <p:grpSpPr>
          <a:xfrm>
            <a:off x="3059832" y="0"/>
            <a:ext cx="3312368" cy="1152525"/>
            <a:chOff x="3059832" y="0"/>
            <a:chExt cx="3312368" cy="1152525"/>
          </a:xfrm>
        </p:grpSpPr>
        <p:pic>
          <p:nvPicPr>
            <p:cNvPr id="10244" name="Picture 4" descr="https://scontent-muc2-1.xx.fbcdn.net/v/t1.0-9/105047738_302269647821182_6536006559647297022_o.jpg?_nc_cat=105&amp;_nc_sid=730e14&amp;_nc_ohc=TQF0ZCkImkEAX_9ZuvG&amp;_nc_ht=scontent-muc2-1.xx&amp;oh=0be3c9382f21dded80330d22b968e298&amp;oe=5F833F90"/>
            <p:cNvPicPr>
              <a:picLocks noChangeAspect="1" noChangeArrowheads="1"/>
            </p:cNvPicPr>
            <p:nvPr userDrawn="1"/>
          </p:nvPicPr>
          <p:blipFill>
            <a:blip r:embed="rId12" cstate="print"/>
            <a:srcRect l="2710" t="17398" r="32234"/>
            <a:stretch>
              <a:fillRect/>
            </a:stretch>
          </p:blipFill>
          <p:spPr bwMode="auto">
            <a:xfrm>
              <a:off x="3059832" y="0"/>
              <a:ext cx="1728192" cy="1152128"/>
            </a:xfrm>
            <a:prstGeom prst="rect">
              <a:avLst/>
            </a:prstGeom>
            <a:noFill/>
          </p:spPr>
        </p:pic>
        <p:grpSp>
          <p:nvGrpSpPr>
            <p:cNvPr id="27" name="Gruppieren 26"/>
            <p:cNvGrpSpPr/>
            <p:nvPr userDrawn="1"/>
          </p:nvGrpSpPr>
          <p:grpSpPr>
            <a:xfrm>
              <a:off x="4427984" y="0"/>
              <a:ext cx="1944216" cy="1152525"/>
              <a:chOff x="4427984" y="0"/>
              <a:chExt cx="1944216" cy="1152525"/>
            </a:xfrm>
          </p:grpSpPr>
          <p:pic>
            <p:nvPicPr>
              <p:cNvPr id="10242" name="Picture 2" descr="Banner, Header, Mathematik, Formel, Physik, Schule"/>
              <p:cNvPicPr>
                <a:picLocks noChangeAspect="1" noChangeArrowheads="1"/>
              </p:cNvPicPr>
              <p:nvPr userDrawn="1"/>
            </p:nvPicPr>
            <p:blipFill>
              <a:blip r:embed="rId13" cstate="print"/>
              <a:srcRect l="33622" r="29108" b="83646"/>
              <a:stretch>
                <a:fillRect/>
              </a:stretch>
            </p:blipFill>
            <p:spPr bwMode="auto">
              <a:xfrm>
                <a:off x="4427984" y="0"/>
                <a:ext cx="1944216" cy="267494"/>
              </a:xfrm>
              <a:prstGeom prst="rect">
                <a:avLst/>
              </a:prstGeom>
              <a:noFill/>
            </p:spPr>
          </p:pic>
          <p:pic>
            <p:nvPicPr>
              <p:cNvPr id="23" name="Picture 2" descr="Banner, Header, Mathematik, Formel, Physik, Schule"/>
              <p:cNvPicPr>
                <a:picLocks noChangeAspect="1" noChangeArrowheads="1"/>
              </p:cNvPicPr>
              <p:nvPr userDrawn="1"/>
            </p:nvPicPr>
            <p:blipFill>
              <a:blip r:embed="rId13" cstate="print"/>
              <a:srcRect l="36383" t="16354" r="31869" b="57232"/>
              <a:stretch>
                <a:fillRect/>
              </a:stretch>
            </p:blipFill>
            <p:spPr bwMode="auto">
              <a:xfrm>
                <a:off x="4572000" y="267494"/>
                <a:ext cx="1656184" cy="432048"/>
              </a:xfrm>
              <a:prstGeom prst="rect">
                <a:avLst/>
              </a:prstGeom>
              <a:noFill/>
            </p:spPr>
          </p:pic>
          <p:pic>
            <p:nvPicPr>
              <p:cNvPr id="26" name="Picture 2" descr="Banner, Header, Mathematik, Formel, Physik, Schule"/>
              <p:cNvPicPr>
                <a:picLocks noChangeAspect="1" noChangeArrowheads="1"/>
              </p:cNvPicPr>
              <p:nvPr userDrawn="1"/>
            </p:nvPicPr>
            <p:blipFill>
              <a:blip r:embed="rId13" cstate="print"/>
              <a:srcRect l="39144" t="42098" r="34630" b="29567"/>
              <a:stretch>
                <a:fillRect/>
              </a:stretch>
            </p:blipFill>
            <p:spPr bwMode="auto">
              <a:xfrm>
                <a:off x="4716016" y="689073"/>
                <a:ext cx="1368152" cy="463452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347614"/>
            <a:ext cx="7772400" cy="864095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lvl1pPr algn="ctr">
              <a:defRPr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 userDrawn="1">
            <p:ph type="subTitle" idx="1"/>
          </p:nvPr>
        </p:nvSpPr>
        <p:spPr>
          <a:xfrm>
            <a:off x="1371600" y="2355726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3" name="Textfeld 12"/>
          <p:cNvSpPr txBox="1"/>
          <p:nvPr userDrawn="1">
            <p:custDataLst>
              <p:tags r:id="rId1"/>
            </p:custDataLst>
          </p:nvPr>
        </p:nvSpPr>
        <p:spPr>
          <a:xfrm>
            <a:off x="7543657" y="720080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Florian Rupp</a:t>
            </a:r>
          </a:p>
        </p:txBody>
      </p:sp>
      <p:sp>
        <p:nvSpPr>
          <p:cNvPr id="14" name="Freihandform 13"/>
          <p:cNvSpPr/>
          <p:nvPr userDrawn="1">
            <p:custDataLst>
              <p:tags r:id="rId2"/>
            </p:custDataLst>
          </p:nvPr>
        </p:nvSpPr>
        <p:spPr>
          <a:xfrm flipH="1">
            <a:off x="6024860" y="447"/>
            <a:ext cx="3131840" cy="1151235"/>
          </a:xfrm>
          <a:custGeom>
            <a:avLst/>
            <a:gdLst>
              <a:gd name="connsiteX0" fmla="*/ 0 w 1955800"/>
              <a:gd name="connsiteY0" fmla="*/ 0 h 1143000"/>
              <a:gd name="connsiteX1" fmla="*/ 1485900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  <a:gd name="connsiteX0" fmla="*/ 0 w 1955800"/>
              <a:gd name="connsiteY0" fmla="*/ 0 h 1143000"/>
              <a:gd name="connsiteX1" fmla="*/ 1641023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5800" h="1143000">
                <a:moveTo>
                  <a:pt x="0" y="0"/>
                </a:moveTo>
                <a:lnTo>
                  <a:pt x="1641023" y="0"/>
                </a:lnTo>
                <a:lnTo>
                  <a:pt x="1955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Parallelogramm 14"/>
          <p:cNvSpPr/>
          <p:nvPr userDrawn="1">
            <p:custDataLst>
              <p:tags r:id="rId3"/>
            </p:custDataLst>
          </p:nvPr>
        </p:nvSpPr>
        <p:spPr>
          <a:xfrm>
            <a:off x="5808836" y="1"/>
            <a:ext cx="792088" cy="1152128"/>
          </a:xfrm>
          <a:prstGeom prst="parallelogram">
            <a:avLst>
              <a:gd name="adj" fmla="val 63481"/>
            </a:avLst>
          </a:prstGeom>
          <a:solidFill>
            <a:srgbClr val="F79646">
              <a:lumMod val="75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Parallelogramm 15"/>
          <p:cNvSpPr/>
          <p:nvPr userDrawn="1">
            <p:custDataLst>
              <p:tags r:id="rId4"/>
            </p:custDataLst>
          </p:nvPr>
        </p:nvSpPr>
        <p:spPr>
          <a:xfrm>
            <a:off x="2568476" y="1"/>
            <a:ext cx="1152128" cy="1152128"/>
          </a:xfrm>
          <a:prstGeom prst="parallelogram">
            <a:avLst>
              <a:gd name="adj" fmla="val 52628"/>
            </a:avLst>
          </a:prstGeom>
          <a:solidFill>
            <a:srgbClr val="1F497D">
              <a:lumMod val="60000"/>
              <a:lumOff val="4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Parallelogramm 16"/>
          <p:cNvSpPr/>
          <p:nvPr userDrawn="1">
            <p:custDataLst>
              <p:tags r:id="rId5"/>
            </p:custDataLst>
          </p:nvPr>
        </p:nvSpPr>
        <p:spPr>
          <a:xfrm flipH="1">
            <a:off x="4296668" y="1"/>
            <a:ext cx="648072" cy="1152128"/>
          </a:xfrm>
          <a:prstGeom prst="parallelogram">
            <a:avLst>
              <a:gd name="adj" fmla="val 68305"/>
            </a:avLst>
          </a:prstGeom>
          <a:solidFill>
            <a:srgbClr val="F79646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Parallelogramm 17"/>
          <p:cNvSpPr/>
          <p:nvPr userDrawn="1">
            <p:custDataLst>
              <p:tags r:id="rId6"/>
            </p:custDataLst>
          </p:nvPr>
        </p:nvSpPr>
        <p:spPr>
          <a:xfrm>
            <a:off x="2568476" y="1"/>
            <a:ext cx="1008112" cy="1152128"/>
          </a:xfrm>
          <a:prstGeom prst="parallelogram">
            <a:avLst>
              <a:gd name="adj" fmla="val 88390"/>
            </a:avLst>
          </a:prstGeom>
          <a:solidFill>
            <a:srgbClr val="4F81BD">
              <a:lumMod val="20000"/>
              <a:lumOff val="8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ihandform 18"/>
          <p:cNvSpPr/>
          <p:nvPr userDrawn="1">
            <p:custDataLst>
              <p:tags r:id="rId7"/>
            </p:custDataLst>
          </p:nvPr>
        </p:nvSpPr>
        <p:spPr>
          <a:xfrm>
            <a:off x="0" y="0"/>
            <a:ext cx="1955800" cy="1151235"/>
          </a:xfrm>
          <a:custGeom>
            <a:avLst/>
            <a:gdLst>
              <a:gd name="connsiteX0" fmla="*/ 0 w 1955800"/>
              <a:gd name="connsiteY0" fmla="*/ 0 h 1143000"/>
              <a:gd name="connsiteX1" fmla="*/ 1485900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5800" h="1143000">
                <a:moveTo>
                  <a:pt x="0" y="0"/>
                </a:moveTo>
                <a:lnTo>
                  <a:pt x="1485900" y="0"/>
                </a:lnTo>
                <a:lnTo>
                  <a:pt x="1955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ihandform 19"/>
          <p:cNvSpPr/>
          <p:nvPr userDrawn="1">
            <p:custDataLst>
              <p:tags r:id="rId8"/>
            </p:custDataLst>
          </p:nvPr>
        </p:nvSpPr>
        <p:spPr>
          <a:xfrm>
            <a:off x="2580060" y="1"/>
            <a:ext cx="924520" cy="1151235"/>
          </a:xfrm>
          <a:custGeom>
            <a:avLst/>
            <a:gdLst>
              <a:gd name="connsiteX0" fmla="*/ 0 w 1955800"/>
              <a:gd name="connsiteY0" fmla="*/ 0 h 1143000"/>
              <a:gd name="connsiteX1" fmla="*/ 1485900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  <a:gd name="connsiteX0" fmla="*/ 0 w 2880320"/>
              <a:gd name="connsiteY0" fmla="*/ 0 h 1143000"/>
              <a:gd name="connsiteX1" fmla="*/ 2880320 w 2880320"/>
              <a:gd name="connsiteY1" fmla="*/ 0 h 1143000"/>
              <a:gd name="connsiteX2" fmla="*/ 1955800 w 2880320"/>
              <a:gd name="connsiteY2" fmla="*/ 1143000 h 1143000"/>
              <a:gd name="connsiteX3" fmla="*/ 0 w 2880320"/>
              <a:gd name="connsiteY3" fmla="*/ 1143000 h 1143000"/>
              <a:gd name="connsiteX4" fmla="*/ 0 w 2880320"/>
              <a:gd name="connsiteY4" fmla="*/ 0 h 1143000"/>
              <a:gd name="connsiteX0" fmla="*/ 2160240 w 2880320"/>
              <a:gd name="connsiteY0" fmla="*/ 0 h 1143000"/>
              <a:gd name="connsiteX1" fmla="*/ 2880320 w 2880320"/>
              <a:gd name="connsiteY1" fmla="*/ 0 h 1143000"/>
              <a:gd name="connsiteX2" fmla="*/ 1955800 w 2880320"/>
              <a:gd name="connsiteY2" fmla="*/ 1143000 h 1143000"/>
              <a:gd name="connsiteX3" fmla="*/ 0 w 2880320"/>
              <a:gd name="connsiteY3" fmla="*/ 1143000 h 1143000"/>
              <a:gd name="connsiteX4" fmla="*/ 2160240 w 2880320"/>
              <a:gd name="connsiteY4" fmla="*/ 0 h 1143000"/>
              <a:gd name="connsiteX0" fmla="*/ 204440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132432 w 924520"/>
              <a:gd name="connsiteY3" fmla="*/ 643436 h 1143000"/>
              <a:gd name="connsiteX4" fmla="*/ 204440 w 924520"/>
              <a:gd name="connsiteY4" fmla="*/ 0 h 1143000"/>
              <a:gd name="connsiteX0" fmla="*/ 204440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348456 w 924520"/>
              <a:gd name="connsiteY3" fmla="*/ 571943 h 1143000"/>
              <a:gd name="connsiteX4" fmla="*/ 204440 w 924520"/>
              <a:gd name="connsiteY4" fmla="*/ 0 h 1143000"/>
              <a:gd name="connsiteX0" fmla="*/ 348456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348456 w 924520"/>
              <a:gd name="connsiteY3" fmla="*/ 571943 h 1143000"/>
              <a:gd name="connsiteX4" fmla="*/ 348456 w 924520"/>
              <a:gd name="connsiteY4" fmla="*/ 0 h 1143000"/>
              <a:gd name="connsiteX0" fmla="*/ 348456 w 924520"/>
              <a:gd name="connsiteY0" fmla="*/ 571943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348456 w 924520"/>
              <a:gd name="connsiteY3" fmla="*/ 571943 h 1143000"/>
              <a:gd name="connsiteX0" fmla="*/ 420464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420464 w 924520"/>
              <a:gd name="connsiteY3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520" h="1143000">
                <a:moveTo>
                  <a:pt x="420464" y="0"/>
                </a:moveTo>
                <a:lnTo>
                  <a:pt x="924520" y="0"/>
                </a:lnTo>
                <a:lnTo>
                  <a:pt x="0" y="1143000"/>
                </a:lnTo>
                <a:lnTo>
                  <a:pt x="420464" y="0"/>
                </a:lnTo>
                <a:close/>
              </a:path>
            </a:pathLst>
          </a:custGeom>
          <a:solidFill>
            <a:srgbClr val="F79646">
              <a:lumMod val="75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hteck 20"/>
          <p:cNvSpPr/>
          <p:nvPr userDrawn="1">
            <p:custDataLst>
              <p:tags r:id="rId9"/>
            </p:custDataLst>
          </p:nvPr>
        </p:nvSpPr>
        <p:spPr>
          <a:xfrm>
            <a:off x="795" y="648469"/>
            <a:ext cx="9155906" cy="504056"/>
          </a:xfrm>
          <a:prstGeom prst="rect">
            <a:avLst/>
          </a:prstGeom>
          <a:solidFill>
            <a:srgbClr val="FFFFFF">
              <a:alpha val="4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 userDrawn="1"/>
        </p:nvSpPr>
        <p:spPr bwMode="auto">
          <a:xfrm>
            <a:off x="845840" y="4240838"/>
            <a:ext cx="7452320" cy="85119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0" dirty="0" smtClean="0">
                <a:latin typeface="+mn-lt"/>
              </a:rPr>
              <a:t>Prof. Dr</a:t>
            </a:r>
            <a:r>
              <a:rPr lang="en-US" sz="1400" b="1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de-DE" sz="1400" b="1" kern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Giorgi</a:t>
            </a:r>
            <a:r>
              <a:rPr lang="de-DE" sz="1400" b="1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400" b="1" kern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Chelidze</a:t>
            </a:r>
            <a:r>
              <a:rPr lang="de-DE" sz="1400" b="1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Prof. Dr. </a:t>
            </a:r>
            <a:r>
              <a:rPr lang="de-DE" sz="1400" b="1" kern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Malkhaz</a:t>
            </a:r>
            <a:r>
              <a:rPr lang="de-DE" sz="1400" b="1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400" b="1" kern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Shashiashvili</a:t>
            </a:r>
            <a:r>
              <a:rPr lang="en-US" sz="1400" b="1" kern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400" b="1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&amp;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Prof. </a:t>
            </a:r>
            <a:r>
              <a:rPr lang="en-US" sz="1400" b="1" kern="0" dirty="0" smtClean="0">
                <a:latin typeface="+mn-lt"/>
              </a:rPr>
              <a:t>Dr. Dr. </a:t>
            </a:r>
            <a:r>
              <a:rPr lang="en-US" sz="1400" b="1" kern="0" dirty="0" err="1" smtClean="0">
                <a:latin typeface="+mn-lt"/>
              </a:rPr>
              <a:t>h.c</a:t>
            </a:r>
            <a:r>
              <a:rPr lang="en-US" sz="1400" b="1" kern="0" dirty="0" smtClean="0">
                <a:latin typeface="+mn-lt"/>
              </a:rPr>
              <a:t>. Florian Rupp</a:t>
            </a: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500" dirty="0"/>
          </a:p>
          <a:p>
            <a:pPr algn="ctr" eaLnBrk="1" hangingPunct="1"/>
            <a:r>
              <a:rPr lang="en-US" sz="1400" dirty="0"/>
              <a:t>Kutaisi International</a:t>
            </a:r>
            <a:r>
              <a:rPr lang="en-US" sz="1400" baseline="0" dirty="0"/>
              <a:t> University</a:t>
            </a:r>
            <a:endParaRPr lang="en-US" sz="1400" dirty="0"/>
          </a:p>
        </p:txBody>
      </p:sp>
      <p:pic>
        <p:nvPicPr>
          <p:cNvPr id="24" name="Grafik 23" descr="index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179513" y="4437868"/>
            <a:ext cx="1872207" cy="58215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71600" y="52707"/>
            <a:ext cx="8064896" cy="7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Titelmasterformat durch Klicken bearbeiten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/>
          <p:cNvSpPr/>
          <p:nvPr userDrawn="1"/>
        </p:nvSpPr>
        <p:spPr>
          <a:xfrm>
            <a:off x="6084168" y="0"/>
            <a:ext cx="3059832" cy="810000"/>
          </a:xfrm>
          <a:prstGeom prst="rect">
            <a:avLst/>
          </a:prstGeom>
          <a:solidFill>
            <a:schemeClr val="tx2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hteck 18"/>
          <p:cNvSpPr/>
          <p:nvPr>
            <p:custDataLst>
              <p:tags r:id="rId1"/>
            </p:custDataLst>
          </p:nvPr>
        </p:nvSpPr>
        <p:spPr>
          <a:xfrm>
            <a:off x="560" y="456093"/>
            <a:ext cx="9143440" cy="354739"/>
          </a:xfrm>
          <a:prstGeom prst="rect">
            <a:avLst/>
          </a:prstGeom>
          <a:solidFill>
            <a:srgbClr val="FFFFFF">
              <a:alpha val="4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3" name="Gruppieren 42"/>
          <p:cNvGrpSpPr/>
          <p:nvPr userDrawn="1"/>
        </p:nvGrpSpPr>
        <p:grpSpPr>
          <a:xfrm>
            <a:off x="0" y="0"/>
            <a:ext cx="6444207" cy="811112"/>
            <a:chOff x="0" y="0"/>
            <a:chExt cx="9156701" cy="1152525"/>
          </a:xfrm>
        </p:grpSpPr>
        <p:pic>
          <p:nvPicPr>
            <p:cNvPr id="28" name="Picture 8" descr="https://cdn.pixabay.com/photo/2016/04/13/19/23/binary-1327501_960_720.jpg"/>
            <p:cNvPicPr>
              <a:picLocks noChangeAspect="1" noChangeArrowheads="1"/>
            </p:cNvPicPr>
            <p:nvPr userDrawn="1"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95536" y="0"/>
              <a:ext cx="2828754" cy="1152128"/>
            </a:xfrm>
            <a:prstGeom prst="rect">
              <a:avLst/>
            </a:prstGeom>
            <a:noFill/>
          </p:spPr>
        </p:pic>
        <p:grpSp>
          <p:nvGrpSpPr>
            <p:cNvPr id="29" name="Gruppieren 28"/>
            <p:cNvGrpSpPr/>
            <p:nvPr userDrawn="1"/>
          </p:nvGrpSpPr>
          <p:grpSpPr>
            <a:xfrm>
              <a:off x="3059832" y="0"/>
              <a:ext cx="3312368" cy="1152525"/>
              <a:chOff x="3059832" y="0"/>
              <a:chExt cx="3312368" cy="1152525"/>
            </a:xfrm>
          </p:grpSpPr>
          <p:pic>
            <p:nvPicPr>
              <p:cNvPr id="30" name="Picture 4" descr="https://scontent-muc2-1.xx.fbcdn.net/v/t1.0-9/105047738_302269647821182_6536006559647297022_o.jpg?_nc_cat=105&amp;_nc_sid=730e14&amp;_nc_ohc=TQF0ZCkImkEAX_9ZuvG&amp;_nc_ht=scontent-muc2-1.xx&amp;oh=0be3c9382f21dded80330d22b968e298&amp;oe=5F833F90"/>
              <p:cNvPicPr>
                <a:picLocks noChangeAspect="1" noChangeArrowheads="1"/>
              </p:cNvPicPr>
              <p:nvPr userDrawn="1"/>
            </p:nvPicPr>
            <p:blipFill>
              <a:blip r:embed="rId12" cstate="print"/>
              <a:srcRect l="2710" t="17398" r="32234"/>
              <a:stretch>
                <a:fillRect/>
              </a:stretch>
            </p:blipFill>
            <p:spPr bwMode="auto">
              <a:xfrm>
                <a:off x="3059832" y="0"/>
                <a:ext cx="1728192" cy="1152128"/>
              </a:xfrm>
              <a:prstGeom prst="rect">
                <a:avLst/>
              </a:prstGeom>
              <a:noFill/>
            </p:spPr>
          </p:pic>
          <p:grpSp>
            <p:nvGrpSpPr>
              <p:cNvPr id="31" name="Gruppieren 26"/>
              <p:cNvGrpSpPr/>
              <p:nvPr userDrawn="1"/>
            </p:nvGrpSpPr>
            <p:grpSpPr>
              <a:xfrm>
                <a:off x="4427984" y="0"/>
                <a:ext cx="1944216" cy="1152525"/>
                <a:chOff x="4427984" y="0"/>
                <a:chExt cx="1944216" cy="1152525"/>
              </a:xfrm>
            </p:grpSpPr>
            <p:pic>
              <p:nvPicPr>
                <p:cNvPr id="32" name="Picture 2" descr="Banner, Header, Mathematik, Formel, Physik, Schule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/>
                <a:srcRect l="33622" r="29108" b="83646"/>
                <a:stretch>
                  <a:fillRect/>
                </a:stretch>
              </p:blipFill>
              <p:spPr bwMode="auto">
                <a:xfrm>
                  <a:off x="4427984" y="0"/>
                  <a:ext cx="1944216" cy="267494"/>
                </a:xfrm>
                <a:prstGeom prst="rect">
                  <a:avLst/>
                </a:prstGeom>
                <a:noFill/>
              </p:spPr>
            </p:pic>
            <p:pic>
              <p:nvPicPr>
                <p:cNvPr id="33" name="Picture 2" descr="Banner, Header, Mathematik, Formel, Physik, Schule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/>
                <a:srcRect l="36383" t="16354" r="31869" b="57232"/>
                <a:stretch>
                  <a:fillRect/>
                </a:stretch>
              </p:blipFill>
              <p:spPr bwMode="auto">
                <a:xfrm>
                  <a:off x="4572000" y="267494"/>
                  <a:ext cx="1656184" cy="432048"/>
                </a:xfrm>
                <a:prstGeom prst="rect">
                  <a:avLst/>
                </a:prstGeom>
                <a:noFill/>
              </p:spPr>
            </p:pic>
            <p:pic>
              <p:nvPicPr>
                <p:cNvPr id="34" name="Picture 2" descr="Banner, Header, Mathematik, Formel, Physik, Schule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/>
                <a:srcRect l="39144" t="42098" r="34630" b="29567"/>
                <a:stretch>
                  <a:fillRect/>
                </a:stretch>
              </p:blipFill>
              <p:spPr bwMode="auto">
                <a:xfrm>
                  <a:off x="4716016" y="689073"/>
                  <a:ext cx="1368152" cy="463452"/>
                </a:xfrm>
                <a:prstGeom prst="rect">
                  <a:avLst/>
                </a:prstGeom>
                <a:noFill/>
              </p:spPr>
            </p:pic>
          </p:grpSp>
        </p:grpSp>
        <p:sp>
          <p:nvSpPr>
            <p:cNvPr id="35" name="Freihandform 34"/>
            <p:cNvSpPr/>
            <p:nvPr userDrawn="1">
              <p:custDataLst>
                <p:tags r:id="rId2"/>
              </p:custDataLst>
            </p:nvPr>
          </p:nvSpPr>
          <p:spPr>
            <a:xfrm flipH="1">
              <a:off x="6024860" y="447"/>
              <a:ext cx="3131840" cy="1151235"/>
            </a:xfrm>
            <a:custGeom>
              <a:avLst/>
              <a:gdLst>
                <a:gd name="connsiteX0" fmla="*/ 0 w 1955800"/>
                <a:gd name="connsiteY0" fmla="*/ 0 h 1143000"/>
                <a:gd name="connsiteX1" fmla="*/ 1485900 w 1955800"/>
                <a:gd name="connsiteY1" fmla="*/ 0 h 1143000"/>
                <a:gd name="connsiteX2" fmla="*/ 1955800 w 1955800"/>
                <a:gd name="connsiteY2" fmla="*/ 1143000 h 1143000"/>
                <a:gd name="connsiteX3" fmla="*/ 0 w 1955800"/>
                <a:gd name="connsiteY3" fmla="*/ 1143000 h 1143000"/>
                <a:gd name="connsiteX4" fmla="*/ 0 w 1955800"/>
                <a:gd name="connsiteY4" fmla="*/ 0 h 1143000"/>
                <a:gd name="connsiteX0" fmla="*/ 0 w 1955800"/>
                <a:gd name="connsiteY0" fmla="*/ 0 h 1143000"/>
                <a:gd name="connsiteX1" fmla="*/ 1641023 w 1955800"/>
                <a:gd name="connsiteY1" fmla="*/ 0 h 1143000"/>
                <a:gd name="connsiteX2" fmla="*/ 1955800 w 1955800"/>
                <a:gd name="connsiteY2" fmla="*/ 1143000 h 1143000"/>
                <a:gd name="connsiteX3" fmla="*/ 0 w 1955800"/>
                <a:gd name="connsiteY3" fmla="*/ 1143000 h 1143000"/>
                <a:gd name="connsiteX4" fmla="*/ 0 w 1955800"/>
                <a:gd name="connsiteY4" fmla="*/ 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5800" h="1143000">
                  <a:moveTo>
                    <a:pt x="0" y="0"/>
                  </a:moveTo>
                  <a:lnTo>
                    <a:pt x="1641023" y="0"/>
                  </a:lnTo>
                  <a:lnTo>
                    <a:pt x="1955800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Parallelogramm 35"/>
            <p:cNvSpPr/>
            <p:nvPr userDrawn="1">
              <p:custDataLst>
                <p:tags r:id="rId3"/>
              </p:custDataLst>
            </p:nvPr>
          </p:nvSpPr>
          <p:spPr>
            <a:xfrm>
              <a:off x="5808836" y="1"/>
              <a:ext cx="792088" cy="1152128"/>
            </a:xfrm>
            <a:prstGeom prst="parallelogram">
              <a:avLst>
                <a:gd name="adj" fmla="val 63481"/>
              </a:avLst>
            </a:prstGeom>
            <a:solidFill>
              <a:srgbClr val="F79646">
                <a:lumMod val="75000"/>
              </a:srgbClr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Parallelogramm 36"/>
            <p:cNvSpPr/>
            <p:nvPr userDrawn="1">
              <p:custDataLst>
                <p:tags r:id="rId4"/>
              </p:custDataLst>
            </p:nvPr>
          </p:nvSpPr>
          <p:spPr>
            <a:xfrm>
              <a:off x="2568476" y="1"/>
              <a:ext cx="1152128" cy="1152128"/>
            </a:xfrm>
            <a:prstGeom prst="parallelogram">
              <a:avLst>
                <a:gd name="adj" fmla="val 52628"/>
              </a:avLst>
            </a:prstGeom>
            <a:solidFill>
              <a:srgbClr val="1F497D">
                <a:lumMod val="60000"/>
                <a:lumOff val="40000"/>
              </a:srgbClr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Parallelogramm 37"/>
            <p:cNvSpPr/>
            <p:nvPr userDrawn="1">
              <p:custDataLst>
                <p:tags r:id="rId5"/>
              </p:custDataLst>
            </p:nvPr>
          </p:nvSpPr>
          <p:spPr>
            <a:xfrm flipH="1">
              <a:off x="4296668" y="1"/>
              <a:ext cx="648072" cy="1152128"/>
            </a:xfrm>
            <a:prstGeom prst="parallelogram">
              <a:avLst>
                <a:gd name="adj" fmla="val 68305"/>
              </a:avLst>
            </a:prstGeom>
            <a:solidFill>
              <a:srgbClr val="F79646"/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Parallelogramm 38"/>
            <p:cNvSpPr/>
            <p:nvPr userDrawn="1">
              <p:custDataLst>
                <p:tags r:id="rId6"/>
              </p:custDataLst>
            </p:nvPr>
          </p:nvSpPr>
          <p:spPr>
            <a:xfrm>
              <a:off x="2568476" y="1"/>
              <a:ext cx="1008112" cy="1152128"/>
            </a:xfrm>
            <a:prstGeom prst="parallelogram">
              <a:avLst>
                <a:gd name="adj" fmla="val 88390"/>
              </a:avLst>
            </a:prstGeom>
            <a:solidFill>
              <a:srgbClr val="4F81BD">
                <a:lumMod val="20000"/>
                <a:lumOff val="80000"/>
              </a:srgbClr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Freihandform 39"/>
            <p:cNvSpPr/>
            <p:nvPr userDrawn="1">
              <p:custDataLst>
                <p:tags r:id="rId7"/>
              </p:custDataLst>
            </p:nvPr>
          </p:nvSpPr>
          <p:spPr>
            <a:xfrm>
              <a:off x="0" y="0"/>
              <a:ext cx="1955800" cy="1151235"/>
            </a:xfrm>
            <a:custGeom>
              <a:avLst/>
              <a:gdLst>
                <a:gd name="connsiteX0" fmla="*/ 0 w 1955800"/>
                <a:gd name="connsiteY0" fmla="*/ 0 h 1143000"/>
                <a:gd name="connsiteX1" fmla="*/ 1485900 w 1955800"/>
                <a:gd name="connsiteY1" fmla="*/ 0 h 1143000"/>
                <a:gd name="connsiteX2" fmla="*/ 1955800 w 1955800"/>
                <a:gd name="connsiteY2" fmla="*/ 1143000 h 1143000"/>
                <a:gd name="connsiteX3" fmla="*/ 0 w 1955800"/>
                <a:gd name="connsiteY3" fmla="*/ 1143000 h 1143000"/>
                <a:gd name="connsiteX4" fmla="*/ 0 w 1955800"/>
                <a:gd name="connsiteY4" fmla="*/ 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5800" h="1143000">
                  <a:moveTo>
                    <a:pt x="0" y="0"/>
                  </a:moveTo>
                  <a:lnTo>
                    <a:pt x="1485900" y="0"/>
                  </a:lnTo>
                  <a:lnTo>
                    <a:pt x="1955800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ihandform 40"/>
            <p:cNvSpPr/>
            <p:nvPr userDrawn="1">
              <p:custDataLst>
                <p:tags r:id="rId8"/>
              </p:custDataLst>
            </p:nvPr>
          </p:nvSpPr>
          <p:spPr>
            <a:xfrm>
              <a:off x="2580060" y="1"/>
              <a:ext cx="924520" cy="1151235"/>
            </a:xfrm>
            <a:custGeom>
              <a:avLst/>
              <a:gdLst>
                <a:gd name="connsiteX0" fmla="*/ 0 w 1955800"/>
                <a:gd name="connsiteY0" fmla="*/ 0 h 1143000"/>
                <a:gd name="connsiteX1" fmla="*/ 1485900 w 1955800"/>
                <a:gd name="connsiteY1" fmla="*/ 0 h 1143000"/>
                <a:gd name="connsiteX2" fmla="*/ 1955800 w 1955800"/>
                <a:gd name="connsiteY2" fmla="*/ 1143000 h 1143000"/>
                <a:gd name="connsiteX3" fmla="*/ 0 w 1955800"/>
                <a:gd name="connsiteY3" fmla="*/ 1143000 h 1143000"/>
                <a:gd name="connsiteX4" fmla="*/ 0 w 1955800"/>
                <a:gd name="connsiteY4" fmla="*/ 0 h 1143000"/>
                <a:gd name="connsiteX0" fmla="*/ 0 w 2880320"/>
                <a:gd name="connsiteY0" fmla="*/ 0 h 1143000"/>
                <a:gd name="connsiteX1" fmla="*/ 2880320 w 2880320"/>
                <a:gd name="connsiteY1" fmla="*/ 0 h 1143000"/>
                <a:gd name="connsiteX2" fmla="*/ 1955800 w 2880320"/>
                <a:gd name="connsiteY2" fmla="*/ 1143000 h 1143000"/>
                <a:gd name="connsiteX3" fmla="*/ 0 w 2880320"/>
                <a:gd name="connsiteY3" fmla="*/ 1143000 h 1143000"/>
                <a:gd name="connsiteX4" fmla="*/ 0 w 2880320"/>
                <a:gd name="connsiteY4" fmla="*/ 0 h 1143000"/>
                <a:gd name="connsiteX0" fmla="*/ 2160240 w 2880320"/>
                <a:gd name="connsiteY0" fmla="*/ 0 h 1143000"/>
                <a:gd name="connsiteX1" fmla="*/ 2880320 w 2880320"/>
                <a:gd name="connsiteY1" fmla="*/ 0 h 1143000"/>
                <a:gd name="connsiteX2" fmla="*/ 1955800 w 2880320"/>
                <a:gd name="connsiteY2" fmla="*/ 1143000 h 1143000"/>
                <a:gd name="connsiteX3" fmla="*/ 0 w 2880320"/>
                <a:gd name="connsiteY3" fmla="*/ 1143000 h 1143000"/>
                <a:gd name="connsiteX4" fmla="*/ 2160240 w 2880320"/>
                <a:gd name="connsiteY4" fmla="*/ 0 h 1143000"/>
                <a:gd name="connsiteX0" fmla="*/ 204440 w 924520"/>
                <a:gd name="connsiteY0" fmla="*/ 0 h 1143000"/>
                <a:gd name="connsiteX1" fmla="*/ 924520 w 924520"/>
                <a:gd name="connsiteY1" fmla="*/ 0 h 1143000"/>
                <a:gd name="connsiteX2" fmla="*/ 0 w 924520"/>
                <a:gd name="connsiteY2" fmla="*/ 1143000 h 1143000"/>
                <a:gd name="connsiteX3" fmla="*/ 132432 w 924520"/>
                <a:gd name="connsiteY3" fmla="*/ 643436 h 1143000"/>
                <a:gd name="connsiteX4" fmla="*/ 204440 w 924520"/>
                <a:gd name="connsiteY4" fmla="*/ 0 h 1143000"/>
                <a:gd name="connsiteX0" fmla="*/ 204440 w 924520"/>
                <a:gd name="connsiteY0" fmla="*/ 0 h 1143000"/>
                <a:gd name="connsiteX1" fmla="*/ 924520 w 924520"/>
                <a:gd name="connsiteY1" fmla="*/ 0 h 1143000"/>
                <a:gd name="connsiteX2" fmla="*/ 0 w 924520"/>
                <a:gd name="connsiteY2" fmla="*/ 1143000 h 1143000"/>
                <a:gd name="connsiteX3" fmla="*/ 348456 w 924520"/>
                <a:gd name="connsiteY3" fmla="*/ 571943 h 1143000"/>
                <a:gd name="connsiteX4" fmla="*/ 204440 w 924520"/>
                <a:gd name="connsiteY4" fmla="*/ 0 h 1143000"/>
                <a:gd name="connsiteX0" fmla="*/ 348456 w 924520"/>
                <a:gd name="connsiteY0" fmla="*/ 0 h 1143000"/>
                <a:gd name="connsiteX1" fmla="*/ 924520 w 924520"/>
                <a:gd name="connsiteY1" fmla="*/ 0 h 1143000"/>
                <a:gd name="connsiteX2" fmla="*/ 0 w 924520"/>
                <a:gd name="connsiteY2" fmla="*/ 1143000 h 1143000"/>
                <a:gd name="connsiteX3" fmla="*/ 348456 w 924520"/>
                <a:gd name="connsiteY3" fmla="*/ 571943 h 1143000"/>
                <a:gd name="connsiteX4" fmla="*/ 348456 w 924520"/>
                <a:gd name="connsiteY4" fmla="*/ 0 h 1143000"/>
                <a:gd name="connsiteX0" fmla="*/ 348456 w 924520"/>
                <a:gd name="connsiteY0" fmla="*/ 571943 h 1143000"/>
                <a:gd name="connsiteX1" fmla="*/ 924520 w 924520"/>
                <a:gd name="connsiteY1" fmla="*/ 0 h 1143000"/>
                <a:gd name="connsiteX2" fmla="*/ 0 w 924520"/>
                <a:gd name="connsiteY2" fmla="*/ 1143000 h 1143000"/>
                <a:gd name="connsiteX3" fmla="*/ 348456 w 924520"/>
                <a:gd name="connsiteY3" fmla="*/ 571943 h 1143000"/>
                <a:gd name="connsiteX0" fmla="*/ 420464 w 924520"/>
                <a:gd name="connsiteY0" fmla="*/ 0 h 1143000"/>
                <a:gd name="connsiteX1" fmla="*/ 924520 w 924520"/>
                <a:gd name="connsiteY1" fmla="*/ 0 h 1143000"/>
                <a:gd name="connsiteX2" fmla="*/ 0 w 924520"/>
                <a:gd name="connsiteY2" fmla="*/ 1143000 h 1143000"/>
                <a:gd name="connsiteX3" fmla="*/ 420464 w 924520"/>
                <a:gd name="connsiteY3" fmla="*/ 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4520" h="1143000">
                  <a:moveTo>
                    <a:pt x="420464" y="0"/>
                  </a:moveTo>
                  <a:lnTo>
                    <a:pt x="924520" y="0"/>
                  </a:lnTo>
                  <a:lnTo>
                    <a:pt x="0" y="1143000"/>
                  </a:lnTo>
                  <a:lnTo>
                    <a:pt x="420464" y="0"/>
                  </a:lnTo>
                  <a:close/>
                </a:path>
              </a:pathLst>
            </a:custGeom>
            <a:solidFill>
              <a:srgbClr val="F79646">
                <a:lumMod val="75000"/>
              </a:srgbClr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Rechteck 41"/>
            <p:cNvSpPr/>
            <p:nvPr userDrawn="1">
              <p:custDataLst>
                <p:tags r:id="rId9"/>
              </p:custDataLst>
            </p:nvPr>
          </p:nvSpPr>
          <p:spPr>
            <a:xfrm>
              <a:off x="795" y="648072"/>
              <a:ext cx="9155906" cy="504056"/>
            </a:xfrm>
            <a:prstGeom prst="rect">
              <a:avLst/>
            </a:prstGeom>
            <a:solidFill>
              <a:srgbClr val="FFFFFF">
                <a:alpha val="40000"/>
              </a:srgbClr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Line 12"/>
          <p:cNvSpPr>
            <a:spLocks noChangeShapeType="1"/>
          </p:cNvSpPr>
          <p:nvPr userDrawn="1"/>
        </p:nvSpPr>
        <p:spPr bwMode="auto">
          <a:xfrm>
            <a:off x="0" y="824640"/>
            <a:ext cx="9144000" cy="0"/>
          </a:xfrm>
          <a:prstGeom prst="line">
            <a:avLst/>
          </a:prstGeom>
          <a:noFill/>
          <a:ln w="38100">
            <a:solidFill>
              <a:schemeClr val="tx2">
                <a:lumMod val="20000"/>
                <a:lumOff val="80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https://cdn.pixabay.com/photo/2016/04/13/19/23/binary-1327501_960_720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5536" y="0"/>
            <a:ext cx="2828754" cy="1152128"/>
          </a:xfrm>
          <a:prstGeom prst="rect">
            <a:avLst/>
          </a:prstGeom>
          <a:noFill/>
        </p:spPr>
      </p:pic>
      <p:grpSp>
        <p:nvGrpSpPr>
          <p:cNvPr id="26" name="Gruppieren 25"/>
          <p:cNvGrpSpPr/>
          <p:nvPr userDrawn="1"/>
        </p:nvGrpSpPr>
        <p:grpSpPr>
          <a:xfrm>
            <a:off x="3059832" y="0"/>
            <a:ext cx="3312368" cy="1152525"/>
            <a:chOff x="3059832" y="0"/>
            <a:chExt cx="3312368" cy="1152525"/>
          </a:xfrm>
        </p:grpSpPr>
        <p:pic>
          <p:nvPicPr>
            <p:cNvPr id="27" name="Picture 4" descr="https://scontent-muc2-1.xx.fbcdn.net/v/t1.0-9/105047738_302269647821182_6536006559647297022_o.jpg?_nc_cat=105&amp;_nc_sid=730e14&amp;_nc_ohc=TQF0ZCkImkEAX_9ZuvG&amp;_nc_ht=scontent-muc2-1.xx&amp;oh=0be3c9382f21dded80330d22b968e298&amp;oe=5F833F90"/>
            <p:cNvPicPr>
              <a:picLocks noChangeAspect="1" noChangeArrowheads="1"/>
            </p:cNvPicPr>
            <p:nvPr userDrawn="1"/>
          </p:nvPicPr>
          <p:blipFill>
            <a:blip r:embed="rId13" cstate="print"/>
            <a:srcRect l="2710" t="17398" r="32234"/>
            <a:stretch>
              <a:fillRect/>
            </a:stretch>
          </p:blipFill>
          <p:spPr bwMode="auto">
            <a:xfrm>
              <a:off x="3059832" y="0"/>
              <a:ext cx="1728192" cy="1152128"/>
            </a:xfrm>
            <a:prstGeom prst="rect">
              <a:avLst/>
            </a:prstGeom>
            <a:noFill/>
          </p:spPr>
        </p:pic>
        <p:grpSp>
          <p:nvGrpSpPr>
            <p:cNvPr id="28" name="Gruppieren 26"/>
            <p:cNvGrpSpPr/>
            <p:nvPr userDrawn="1"/>
          </p:nvGrpSpPr>
          <p:grpSpPr>
            <a:xfrm>
              <a:off x="4427984" y="0"/>
              <a:ext cx="1944216" cy="1152525"/>
              <a:chOff x="4427984" y="0"/>
              <a:chExt cx="1944216" cy="1152525"/>
            </a:xfrm>
          </p:grpSpPr>
          <p:pic>
            <p:nvPicPr>
              <p:cNvPr id="29" name="Picture 2" descr="Banner, Header, Mathematik, Formel, Physik, Schule"/>
              <p:cNvPicPr>
                <a:picLocks noChangeAspect="1" noChangeArrowheads="1"/>
              </p:cNvPicPr>
              <p:nvPr userDrawn="1"/>
            </p:nvPicPr>
            <p:blipFill>
              <a:blip r:embed="rId14" cstate="print"/>
              <a:srcRect l="33622" r="29108" b="83646"/>
              <a:stretch>
                <a:fillRect/>
              </a:stretch>
            </p:blipFill>
            <p:spPr bwMode="auto">
              <a:xfrm>
                <a:off x="4427984" y="0"/>
                <a:ext cx="1944216" cy="267494"/>
              </a:xfrm>
              <a:prstGeom prst="rect">
                <a:avLst/>
              </a:prstGeom>
              <a:noFill/>
            </p:spPr>
          </p:pic>
          <p:pic>
            <p:nvPicPr>
              <p:cNvPr id="30" name="Picture 2" descr="Banner, Header, Mathematik, Formel, Physik, Schule"/>
              <p:cNvPicPr>
                <a:picLocks noChangeAspect="1" noChangeArrowheads="1"/>
              </p:cNvPicPr>
              <p:nvPr userDrawn="1"/>
            </p:nvPicPr>
            <p:blipFill>
              <a:blip r:embed="rId14" cstate="print"/>
              <a:srcRect l="36383" t="16354" r="31869" b="57232"/>
              <a:stretch>
                <a:fillRect/>
              </a:stretch>
            </p:blipFill>
            <p:spPr bwMode="auto">
              <a:xfrm>
                <a:off x="4572000" y="267494"/>
                <a:ext cx="1656184" cy="432048"/>
              </a:xfrm>
              <a:prstGeom prst="rect">
                <a:avLst/>
              </a:prstGeom>
              <a:noFill/>
            </p:spPr>
          </p:pic>
          <p:pic>
            <p:nvPicPr>
              <p:cNvPr id="31" name="Picture 2" descr="Banner, Header, Mathematik, Formel, Physik, Schule"/>
              <p:cNvPicPr>
                <a:picLocks noChangeAspect="1" noChangeArrowheads="1"/>
              </p:cNvPicPr>
              <p:nvPr userDrawn="1"/>
            </p:nvPicPr>
            <p:blipFill>
              <a:blip r:embed="rId14" cstate="print"/>
              <a:srcRect l="39144" t="42098" r="34630" b="29567"/>
              <a:stretch>
                <a:fillRect/>
              </a:stretch>
            </p:blipFill>
            <p:spPr bwMode="auto">
              <a:xfrm>
                <a:off x="4716016" y="689073"/>
                <a:ext cx="1368152" cy="463452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24" name="Rechteck 23"/>
          <p:cNvSpPr/>
          <p:nvPr userDrawn="1"/>
        </p:nvSpPr>
        <p:spPr>
          <a:xfrm>
            <a:off x="179512" y="1275606"/>
            <a:ext cx="3240360" cy="37444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feld 10"/>
          <p:cNvSpPr txBox="1"/>
          <p:nvPr>
            <p:custDataLst>
              <p:tags r:id="rId1"/>
            </p:custDataLst>
          </p:nvPr>
        </p:nvSpPr>
        <p:spPr>
          <a:xfrm>
            <a:off x="7543657" y="720080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Florian Rupp</a:t>
            </a:r>
          </a:p>
        </p:txBody>
      </p:sp>
      <p:sp>
        <p:nvSpPr>
          <p:cNvPr id="12" name="Freihandform 11"/>
          <p:cNvSpPr/>
          <p:nvPr>
            <p:custDataLst>
              <p:tags r:id="rId2"/>
            </p:custDataLst>
          </p:nvPr>
        </p:nvSpPr>
        <p:spPr>
          <a:xfrm flipH="1">
            <a:off x="6024860" y="447"/>
            <a:ext cx="3131840" cy="1151235"/>
          </a:xfrm>
          <a:custGeom>
            <a:avLst/>
            <a:gdLst>
              <a:gd name="connsiteX0" fmla="*/ 0 w 1955800"/>
              <a:gd name="connsiteY0" fmla="*/ 0 h 1143000"/>
              <a:gd name="connsiteX1" fmla="*/ 1485900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  <a:gd name="connsiteX0" fmla="*/ 0 w 1955800"/>
              <a:gd name="connsiteY0" fmla="*/ 0 h 1143000"/>
              <a:gd name="connsiteX1" fmla="*/ 1641023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5800" h="1143000">
                <a:moveTo>
                  <a:pt x="0" y="0"/>
                </a:moveTo>
                <a:lnTo>
                  <a:pt x="1641023" y="0"/>
                </a:lnTo>
                <a:lnTo>
                  <a:pt x="1955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Parallelogramm 12"/>
          <p:cNvSpPr/>
          <p:nvPr>
            <p:custDataLst>
              <p:tags r:id="rId3"/>
            </p:custDataLst>
          </p:nvPr>
        </p:nvSpPr>
        <p:spPr>
          <a:xfrm>
            <a:off x="5808836" y="1"/>
            <a:ext cx="792088" cy="1152128"/>
          </a:xfrm>
          <a:prstGeom prst="parallelogram">
            <a:avLst>
              <a:gd name="adj" fmla="val 63481"/>
            </a:avLst>
          </a:prstGeom>
          <a:solidFill>
            <a:srgbClr val="F79646">
              <a:lumMod val="75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Parallelogramm 13"/>
          <p:cNvSpPr/>
          <p:nvPr>
            <p:custDataLst>
              <p:tags r:id="rId4"/>
            </p:custDataLst>
          </p:nvPr>
        </p:nvSpPr>
        <p:spPr>
          <a:xfrm>
            <a:off x="2568476" y="1"/>
            <a:ext cx="1152128" cy="1152128"/>
          </a:xfrm>
          <a:prstGeom prst="parallelogram">
            <a:avLst>
              <a:gd name="adj" fmla="val 52628"/>
            </a:avLst>
          </a:prstGeom>
          <a:solidFill>
            <a:srgbClr val="1F497D">
              <a:lumMod val="60000"/>
              <a:lumOff val="4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Parallelogramm 14"/>
          <p:cNvSpPr/>
          <p:nvPr>
            <p:custDataLst>
              <p:tags r:id="rId5"/>
            </p:custDataLst>
          </p:nvPr>
        </p:nvSpPr>
        <p:spPr>
          <a:xfrm flipH="1">
            <a:off x="4296668" y="1"/>
            <a:ext cx="648072" cy="1152128"/>
          </a:xfrm>
          <a:prstGeom prst="parallelogram">
            <a:avLst>
              <a:gd name="adj" fmla="val 68305"/>
            </a:avLst>
          </a:prstGeom>
          <a:solidFill>
            <a:srgbClr val="F79646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Parallelogramm 15"/>
          <p:cNvSpPr/>
          <p:nvPr>
            <p:custDataLst>
              <p:tags r:id="rId6"/>
            </p:custDataLst>
          </p:nvPr>
        </p:nvSpPr>
        <p:spPr>
          <a:xfrm>
            <a:off x="2568476" y="1"/>
            <a:ext cx="1008112" cy="1152128"/>
          </a:xfrm>
          <a:prstGeom prst="parallelogram">
            <a:avLst>
              <a:gd name="adj" fmla="val 88390"/>
            </a:avLst>
          </a:prstGeom>
          <a:solidFill>
            <a:srgbClr val="4F81BD">
              <a:lumMod val="20000"/>
              <a:lumOff val="8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ihandform 16"/>
          <p:cNvSpPr/>
          <p:nvPr>
            <p:custDataLst>
              <p:tags r:id="rId7"/>
            </p:custDataLst>
          </p:nvPr>
        </p:nvSpPr>
        <p:spPr>
          <a:xfrm>
            <a:off x="0" y="0"/>
            <a:ext cx="1955800" cy="1151235"/>
          </a:xfrm>
          <a:custGeom>
            <a:avLst/>
            <a:gdLst>
              <a:gd name="connsiteX0" fmla="*/ 0 w 1955800"/>
              <a:gd name="connsiteY0" fmla="*/ 0 h 1143000"/>
              <a:gd name="connsiteX1" fmla="*/ 1485900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5800" h="1143000">
                <a:moveTo>
                  <a:pt x="0" y="0"/>
                </a:moveTo>
                <a:lnTo>
                  <a:pt x="1485900" y="0"/>
                </a:lnTo>
                <a:lnTo>
                  <a:pt x="1955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ihandform 17"/>
          <p:cNvSpPr/>
          <p:nvPr>
            <p:custDataLst>
              <p:tags r:id="rId8"/>
            </p:custDataLst>
          </p:nvPr>
        </p:nvSpPr>
        <p:spPr>
          <a:xfrm>
            <a:off x="2580060" y="1"/>
            <a:ext cx="924520" cy="1151235"/>
          </a:xfrm>
          <a:custGeom>
            <a:avLst/>
            <a:gdLst>
              <a:gd name="connsiteX0" fmla="*/ 0 w 1955800"/>
              <a:gd name="connsiteY0" fmla="*/ 0 h 1143000"/>
              <a:gd name="connsiteX1" fmla="*/ 1485900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  <a:gd name="connsiteX0" fmla="*/ 0 w 2880320"/>
              <a:gd name="connsiteY0" fmla="*/ 0 h 1143000"/>
              <a:gd name="connsiteX1" fmla="*/ 2880320 w 2880320"/>
              <a:gd name="connsiteY1" fmla="*/ 0 h 1143000"/>
              <a:gd name="connsiteX2" fmla="*/ 1955800 w 2880320"/>
              <a:gd name="connsiteY2" fmla="*/ 1143000 h 1143000"/>
              <a:gd name="connsiteX3" fmla="*/ 0 w 2880320"/>
              <a:gd name="connsiteY3" fmla="*/ 1143000 h 1143000"/>
              <a:gd name="connsiteX4" fmla="*/ 0 w 2880320"/>
              <a:gd name="connsiteY4" fmla="*/ 0 h 1143000"/>
              <a:gd name="connsiteX0" fmla="*/ 2160240 w 2880320"/>
              <a:gd name="connsiteY0" fmla="*/ 0 h 1143000"/>
              <a:gd name="connsiteX1" fmla="*/ 2880320 w 2880320"/>
              <a:gd name="connsiteY1" fmla="*/ 0 h 1143000"/>
              <a:gd name="connsiteX2" fmla="*/ 1955800 w 2880320"/>
              <a:gd name="connsiteY2" fmla="*/ 1143000 h 1143000"/>
              <a:gd name="connsiteX3" fmla="*/ 0 w 2880320"/>
              <a:gd name="connsiteY3" fmla="*/ 1143000 h 1143000"/>
              <a:gd name="connsiteX4" fmla="*/ 2160240 w 2880320"/>
              <a:gd name="connsiteY4" fmla="*/ 0 h 1143000"/>
              <a:gd name="connsiteX0" fmla="*/ 204440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132432 w 924520"/>
              <a:gd name="connsiteY3" fmla="*/ 643436 h 1143000"/>
              <a:gd name="connsiteX4" fmla="*/ 204440 w 924520"/>
              <a:gd name="connsiteY4" fmla="*/ 0 h 1143000"/>
              <a:gd name="connsiteX0" fmla="*/ 204440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348456 w 924520"/>
              <a:gd name="connsiteY3" fmla="*/ 571943 h 1143000"/>
              <a:gd name="connsiteX4" fmla="*/ 204440 w 924520"/>
              <a:gd name="connsiteY4" fmla="*/ 0 h 1143000"/>
              <a:gd name="connsiteX0" fmla="*/ 348456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348456 w 924520"/>
              <a:gd name="connsiteY3" fmla="*/ 571943 h 1143000"/>
              <a:gd name="connsiteX4" fmla="*/ 348456 w 924520"/>
              <a:gd name="connsiteY4" fmla="*/ 0 h 1143000"/>
              <a:gd name="connsiteX0" fmla="*/ 348456 w 924520"/>
              <a:gd name="connsiteY0" fmla="*/ 571943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348456 w 924520"/>
              <a:gd name="connsiteY3" fmla="*/ 571943 h 1143000"/>
              <a:gd name="connsiteX0" fmla="*/ 420464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420464 w 924520"/>
              <a:gd name="connsiteY3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520" h="1143000">
                <a:moveTo>
                  <a:pt x="420464" y="0"/>
                </a:moveTo>
                <a:lnTo>
                  <a:pt x="924520" y="0"/>
                </a:lnTo>
                <a:lnTo>
                  <a:pt x="0" y="1143000"/>
                </a:lnTo>
                <a:lnTo>
                  <a:pt x="420464" y="0"/>
                </a:lnTo>
                <a:close/>
              </a:path>
            </a:pathLst>
          </a:custGeom>
          <a:solidFill>
            <a:srgbClr val="F79646">
              <a:lumMod val="75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hteck 18"/>
          <p:cNvSpPr/>
          <p:nvPr>
            <p:custDataLst>
              <p:tags r:id="rId9"/>
            </p:custDataLst>
          </p:nvPr>
        </p:nvSpPr>
        <p:spPr>
          <a:xfrm>
            <a:off x="795" y="648072"/>
            <a:ext cx="9155906" cy="504056"/>
          </a:xfrm>
          <a:prstGeom prst="rect">
            <a:avLst/>
          </a:prstGeom>
          <a:solidFill>
            <a:srgbClr val="FFFFFF">
              <a:alpha val="4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itel 1"/>
          <p:cNvSpPr>
            <a:spLocks noGrp="1"/>
          </p:cNvSpPr>
          <p:nvPr userDrawn="1">
            <p:ph type="ctrTitle"/>
          </p:nvPr>
        </p:nvSpPr>
        <p:spPr>
          <a:xfrm>
            <a:off x="3851920" y="1275606"/>
            <a:ext cx="5112568" cy="864095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lvl1pPr algn="ctr">
              <a:defRPr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23" name="Rectangle 5"/>
          <p:cNvSpPr>
            <a:spLocks noChangeArrowheads="1"/>
          </p:cNvSpPr>
          <p:nvPr userDrawn="1">
            <p:custDataLst>
              <p:tags r:id="rId10"/>
            </p:custDataLst>
          </p:nvPr>
        </p:nvSpPr>
        <p:spPr bwMode="auto">
          <a:xfrm>
            <a:off x="4752020" y="4299942"/>
            <a:ext cx="324036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spcBef>
                <a:spcPct val="20000"/>
              </a:spcBef>
            </a:pPr>
            <a:endParaRPr lang="en-US" sz="1400" dirty="0"/>
          </a:p>
        </p:txBody>
      </p:sp>
      <p:sp>
        <p:nvSpPr>
          <p:cNvPr id="25" name="Textfeld 24"/>
          <p:cNvSpPr txBox="1"/>
          <p:nvPr userDrawn="1"/>
        </p:nvSpPr>
        <p:spPr>
          <a:xfrm>
            <a:off x="3851920" y="2355726"/>
            <a:ext cx="50405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Questions &amp; Remarks?</a:t>
            </a:r>
          </a:p>
          <a:p>
            <a:pPr algn="ctr"/>
            <a:endParaRPr lang="en-US" sz="2000" dirty="0"/>
          </a:p>
          <a:p>
            <a:pPr algn="ctr"/>
            <a:endParaRPr lang="en-US" sz="2000" dirty="0"/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Thank You Very Much</a:t>
            </a:r>
          </a:p>
        </p:txBody>
      </p:sp>
      <p:pic>
        <p:nvPicPr>
          <p:cNvPr id="22" name="Grafik 21" descr="index.png"/>
          <p:cNvPicPr>
            <a:picLocks noChangeAspect="1"/>
          </p:cNvPicPr>
          <p:nvPr userDrawn="1"/>
        </p:nvPicPr>
        <p:blipFill>
          <a:blip r:embed="rId15" cstate="print"/>
          <a:stretch>
            <a:fillRect/>
          </a:stretch>
        </p:blipFill>
        <p:spPr>
          <a:xfrm>
            <a:off x="3798963" y="4578133"/>
            <a:ext cx="1421109" cy="44188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6" cstate="print"/>
          <a:srcRect l="12114" t="13100" r="62264" b="4301"/>
          <a:stretch>
            <a:fillRect/>
          </a:stretch>
        </p:blipFill>
        <p:spPr bwMode="auto">
          <a:xfrm>
            <a:off x="179512" y="1678889"/>
            <a:ext cx="3240360" cy="293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12"/>
          <p:cNvSpPr>
            <a:spLocks noChangeShapeType="1"/>
          </p:cNvSpPr>
          <p:nvPr userDrawn="1"/>
        </p:nvSpPr>
        <p:spPr bwMode="auto">
          <a:xfrm>
            <a:off x="0" y="824640"/>
            <a:ext cx="9144000" cy="0"/>
          </a:xfrm>
          <a:prstGeom prst="line">
            <a:avLst/>
          </a:prstGeom>
          <a:noFill/>
          <a:ln w="38100">
            <a:solidFill>
              <a:schemeClr val="tx2">
                <a:lumMod val="20000"/>
                <a:lumOff val="80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invGray">
          <a:xfrm>
            <a:off x="0" y="1"/>
            <a:ext cx="9144000" cy="815024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9" name="Abgerundetes Rechteck 8"/>
          <p:cNvSpPr/>
          <p:nvPr userDrawn="1"/>
        </p:nvSpPr>
        <p:spPr>
          <a:xfrm>
            <a:off x="118693" y="105507"/>
            <a:ext cx="667317" cy="598738"/>
          </a:xfrm>
          <a:prstGeom prst="roundRect">
            <a:avLst>
              <a:gd name="adj" fmla="val 91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2"/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971600" y="52707"/>
            <a:ext cx="8064896" cy="7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Titelmasterformat durch Klicken bearbeiten</a:t>
            </a:r>
          </a:p>
        </p:txBody>
      </p:sp>
      <p:pic>
        <p:nvPicPr>
          <p:cNvPr id="12" name="Grafik 11" descr="index.png"/>
          <p:cNvPicPr>
            <a:picLocks noChangeAspect="1"/>
          </p:cNvPicPr>
          <p:nvPr userDrawn="1"/>
        </p:nvPicPr>
        <p:blipFill>
          <a:blip r:embed="rId6" cstate="print"/>
          <a:srcRect r="69566"/>
          <a:stretch>
            <a:fillRect/>
          </a:stretch>
        </p:blipFill>
        <p:spPr>
          <a:xfrm>
            <a:off x="166812" y="110777"/>
            <a:ext cx="576064" cy="58856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6" r:id="rId4"/>
  </p:sldLayoutIdLst>
  <p:txStyles>
    <p:titleStyle>
      <a:lvl1pPr algn="l" defTabSz="914400" rtl="0" eaLnBrk="1" latinLnBrk="0" hangingPunct="1">
        <a:spcBef>
          <a:spcPct val="0"/>
        </a:spcBef>
        <a:buNone/>
        <a:defRPr sz="2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7" Type="http://schemas.openxmlformats.org/officeDocument/2006/relationships/image" Target="../media/image22.png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3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tags" Target="../tags/tag56.xml"/><Relationship Id="rId7" Type="http://schemas.openxmlformats.org/officeDocument/2006/relationships/image" Target="../media/image36.png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image" Target="../media/image35.png"/><Relationship Id="rId5" Type="http://schemas.openxmlformats.org/officeDocument/2006/relationships/image" Target="../media/image3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7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8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tags" Target="../tags/tag61.xml"/><Relationship Id="rId7" Type="http://schemas.openxmlformats.org/officeDocument/2006/relationships/image" Target="../media/image43.png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image" Target="../media/image42.png"/><Relationship Id="rId5" Type="http://schemas.openxmlformats.org/officeDocument/2006/relationships/image" Target="../media/image40.png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4.xml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.xml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2.xml"/><Relationship Id="rId4" Type="http://schemas.openxmlformats.org/officeDocument/2006/relationships/image" Target="../media/image3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3.xml"/><Relationship Id="rId4" Type="http://schemas.openxmlformats.org/officeDocument/2006/relationships/image" Target="../media/image4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4.xml"/><Relationship Id="rId4" Type="http://schemas.openxmlformats.org/officeDocument/2006/relationships/image" Target="../media/image4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7.xml"/><Relationship Id="rId4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0.xml"/><Relationship Id="rId4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6" Type="http://schemas.openxmlformats.org/officeDocument/2006/relationships/image" Target="../media/image86.jpe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3.xml"/><Relationship Id="rId4" Type="http://schemas.openxmlformats.org/officeDocument/2006/relationships/image" Target="../media/image8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4.xml"/><Relationship Id="rId4" Type="http://schemas.openxmlformats.org/officeDocument/2006/relationships/image" Target="../media/image8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7" Type="http://schemas.openxmlformats.org/officeDocument/2006/relationships/image" Target="../media/image12.pn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37.xml"/><Relationship Id="rId7" Type="http://schemas.openxmlformats.org/officeDocument/2006/relationships/image" Target="../media/image13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6.png"/><Relationship Id="rId5" Type="http://schemas.openxmlformats.org/officeDocument/2006/relationships/tags" Target="../tags/tag39.xml"/><Relationship Id="rId10" Type="http://schemas.openxmlformats.org/officeDocument/2006/relationships/image" Target="../media/image15.png"/><Relationship Id="rId4" Type="http://schemas.openxmlformats.org/officeDocument/2006/relationships/tags" Target="../tags/tag38.xml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Calculus II for Management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/>
              <a:t>Introduction to Continuous Probability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/>
              <a:t>week </a:t>
            </a:r>
            <a:r>
              <a:rPr lang="en-US" dirty="0" smtClean="0"/>
              <a:t>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7092280" y="3291830"/>
            <a:ext cx="1800200" cy="171715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92075" lvl="1" indent="-92075">
              <a:spcAft>
                <a:spcPts val="400"/>
              </a:spcAft>
              <a:buFont typeface="Arial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Continuous random variables &amp; probability density functions (PDF)</a:t>
            </a:r>
          </a:p>
          <a:p>
            <a:pPr marL="92075" lvl="1" indent="-92075">
              <a:spcAft>
                <a:spcPts val="400"/>
              </a:spcAft>
              <a:buFont typeface="Arial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Examples:</a:t>
            </a:r>
          </a:p>
          <a:p>
            <a:pPr marL="268288" lvl="1" indent="-176213">
              <a:spcAft>
                <a:spcPts val="400"/>
              </a:spcAft>
              <a:buFont typeface="Symbol" pitchFamily="18" charset="2"/>
              <a:buChar char="-"/>
            </a:pPr>
            <a:r>
              <a:rPr lang="en-US" sz="1200" dirty="0">
                <a:solidFill>
                  <a:schemeClr val="tx1"/>
                </a:solidFill>
              </a:rPr>
              <a:t>Uniform PDF</a:t>
            </a:r>
          </a:p>
          <a:p>
            <a:pPr marL="268288" lvl="1" indent="-176213">
              <a:spcAft>
                <a:spcPts val="400"/>
              </a:spcAft>
              <a:buFont typeface="Symbol" pitchFamily="18" charset="2"/>
              <a:buChar char="-"/>
            </a:pPr>
            <a:r>
              <a:rPr lang="en-US" sz="1200" dirty="0">
                <a:solidFill>
                  <a:schemeClr val="tx1"/>
                </a:solidFill>
              </a:rPr>
              <a:t>Exponential PDF</a:t>
            </a:r>
          </a:p>
          <a:p>
            <a:pPr marL="268288" lvl="1" indent="-176213">
              <a:spcAft>
                <a:spcPts val="400"/>
              </a:spcAft>
              <a:buFont typeface="Symbol" pitchFamily="18" charset="2"/>
              <a:buChar char="-"/>
            </a:pPr>
            <a:r>
              <a:rPr lang="en-US" sz="1200" dirty="0">
                <a:solidFill>
                  <a:schemeClr val="tx1"/>
                </a:solidFill>
              </a:rPr>
              <a:t>Normal PDF</a:t>
            </a:r>
          </a:p>
          <a:p>
            <a:pPr marL="92075" lvl="1" indent="-92075">
              <a:spcAft>
                <a:spcPts val="400"/>
              </a:spcAft>
              <a:buFont typeface="Arial" pitchFamily="34" charset="0"/>
              <a:buChar char="•"/>
            </a:pP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7092280" y="2931790"/>
            <a:ext cx="1800200" cy="288032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Lecture 7</a:t>
            </a:r>
          </a:p>
        </p:txBody>
      </p:sp>
      <p:sp>
        <p:nvSpPr>
          <p:cNvPr id="6" name="Rechteck 5"/>
          <p:cNvSpPr/>
          <p:nvPr/>
        </p:nvSpPr>
        <p:spPr>
          <a:xfrm>
            <a:off x="251520" y="1347614"/>
            <a:ext cx="288032" cy="864096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20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8604448" y="1347614"/>
            <a:ext cx="288032" cy="864096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20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Probability density functions are the limits of histograms of the corresponding random variable for infinitesimal refined subintervals</a:t>
            </a:r>
          </a:p>
        </p:txBody>
      </p:sp>
      <p:grpSp>
        <p:nvGrpSpPr>
          <p:cNvPr id="5" name="Gruppieren 4"/>
          <p:cNvGrpSpPr/>
          <p:nvPr/>
        </p:nvGrpSpPr>
        <p:grpSpPr>
          <a:xfrm>
            <a:off x="251520" y="1131590"/>
            <a:ext cx="2822249" cy="3888432"/>
            <a:chOff x="251520" y="1131590"/>
            <a:chExt cx="3240360" cy="4464496"/>
          </a:xfrm>
        </p:grpSpPr>
        <p:pic>
          <p:nvPicPr>
            <p:cNvPr id="3" name="Picture 2 1"/>
            <p:cNvPicPr>
              <a:picLocks noChangeAspect="1" noChangeArrowheads="1"/>
            </p:cNvPicPr>
            <p:nvPr/>
          </p:nvPicPr>
          <p:blipFill>
            <a:blip r:embed="rId3" cstate="print"/>
            <a:srcRect l="2015" t="3014" r="52640" b="3550"/>
            <a:stretch>
              <a:fillRect/>
            </a:stretch>
          </p:blipFill>
          <p:spPr bwMode="auto">
            <a:xfrm>
              <a:off x="251520" y="1131590"/>
              <a:ext cx="3240360" cy="2232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2 2"/>
            <p:cNvPicPr>
              <a:picLocks noChangeAspect="1" noChangeArrowheads="1"/>
            </p:cNvPicPr>
            <p:nvPr/>
          </p:nvPicPr>
          <p:blipFill>
            <a:blip r:embed="rId3" cstate="print"/>
            <a:srcRect l="54414" t="3014" r="241" b="3550"/>
            <a:stretch>
              <a:fillRect/>
            </a:stretch>
          </p:blipFill>
          <p:spPr bwMode="auto">
            <a:xfrm>
              <a:off x="251520" y="3363838"/>
              <a:ext cx="3240360" cy="2232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Rechteck 5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fik 10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72119" y="1203599"/>
            <a:ext cx="5367258" cy="3763689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probability can be represented as an integral of the probability density function of the corresponding random variable</a:t>
            </a:r>
          </a:p>
        </p:txBody>
      </p:sp>
      <p:sp>
        <p:nvSpPr>
          <p:cNvPr id="3" name="Rechteck 2"/>
          <p:cNvSpPr/>
          <p:nvPr/>
        </p:nvSpPr>
        <p:spPr>
          <a:xfrm>
            <a:off x="251520" y="1131590"/>
            <a:ext cx="2160240" cy="2880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Sample Space</a:t>
            </a:r>
          </a:p>
        </p:txBody>
      </p:sp>
      <p:sp>
        <p:nvSpPr>
          <p:cNvPr id="4" name="Rechteck 3"/>
          <p:cNvSpPr/>
          <p:nvPr/>
        </p:nvSpPr>
        <p:spPr>
          <a:xfrm>
            <a:off x="251520" y="1491630"/>
            <a:ext cx="2160240" cy="79208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" name="Textfeld 4"/>
          <p:cNvSpPr txBox="1"/>
          <p:nvPr/>
        </p:nvSpPr>
        <p:spPr>
          <a:xfrm>
            <a:off x="251520" y="1491630"/>
            <a:ext cx="266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S</a:t>
            </a:r>
          </a:p>
        </p:txBody>
      </p:sp>
      <p:sp>
        <p:nvSpPr>
          <p:cNvPr id="6" name="Ellipse 5"/>
          <p:cNvSpPr/>
          <p:nvPr/>
        </p:nvSpPr>
        <p:spPr>
          <a:xfrm>
            <a:off x="1331640" y="1707654"/>
            <a:ext cx="936104" cy="50405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feld 6"/>
          <p:cNvSpPr txBox="1"/>
          <p:nvPr/>
        </p:nvSpPr>
        <p:spPr>
          <a:xfrm>
            <a:off x="1881413" y="1805786"/>
            <a:ext cx="2728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E</a:t>
            </a:r>
          </a:p>
        </p:txBody>
      </p:sp>
      <p:sp>
        <p:nvSpPr>
          <p:cNvPr id="8" name="Ellipse 7"/>
          <p:cNvSpPr/>
          <p:nvPr/>
        </p:nvSpPr>
        <p:spPr>
          <a:xfrm>
            <a:off x="611560" y="1635646"/>
            <a:ext cx="144016" cy="14401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llipse 8"/>
          <p:cNvSpPr/>
          <p:nvPr/>
        </p:nvSpPr>
        <p:spPr>
          <a:xfrm>
            <a:off x="611560" y="1923678"/>
            <a:ext cx="144016" cy="14401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llipse 9"/>
          <p:cNvSpPr/>
          <p:nvPr/>
        </p:nvSpPr>
        <p:spPr>
          <a:xfrm>
            <a:off x="971600" y="1923678"/>
            <a:ext cx="144016" cy="14401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llipse 10"/>
          <p:cNvSpPr/>
          <p:nvPr/>
        </p:nvSpPr>
        <p:spPr>
          <a:xfrm>
            <a:off x="971600" y="1635646"/>
            <a:ext cx="144016" cy="14401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llipse 11"/>
          <p:cNvSpPr/>
          <p:nvPr/>
        </p:nvSpPr>
        <p:spPr>
          <a:xfrm>
            <a:off x="1475656" y="1851670"/>
            <a:ext cx="144016" cy="14401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llipse 12"/>
          <p:cNvSpPr/>
          <p:nvPr/>
        </p:nvSpPr>
        <p:spPr>
          <a:xfrm>
            <a:off x="1691680" y="1995686"/>
            <a:ext cx="144016" cy="14401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hteck 13"/>
          <p:cNvSpPr/>
          <p:nvPr/>
        </p:nvSpPr>
        <p:spPr>
          <a:xfrm>
            <a:off x="251520" y="2499742"/>
            <a:ext cx="2160240" cy="2880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Cont. Random Variable</a:t>
            </a:r>
          </a:p>
        </p:txBody>
      </p:sp>
      <p:sp>
        <p:nvSpPr>
          <p:cNvPr id="15" name="Rechteck 14"/>
          <p:cNvSpPr/>
          <p:nvPr/>
        </p:nvSpPr>
        <p:spPr>
          <a:xfrm>
            <a:off x="251520" y="2859782"/>
            <a:ext cx="2160240" cy="79208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16" name="Grafik 1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359532" y="3003798"/>
            <a:ext cx="1944216" cy="494864"/>
          </a:xfrm>
          <a:prstGeom prst="rect">
            <a:avLst/>
          </a:prstGeom>
          <a:noFill/>
          <a:ln/>
          <a:effectLst/>
        </p:spPr>
      </p:pic>
      <p:sp>
        <p:nvSpPr>
          <p:cNvPr id="17" name="Gleichschenkliges Dreieck 16"/>
          <p:cNvSpPr/>
          <p:nvPr/>
        </p:nvSpPr>
        <p:spPr>
          <a:xfrm rot="10800000">
            <a:off x="827584" y="2355726"/>
            <a:ext cx="1008112" cy="72008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hteck 17"/>
          <p:cNvSpPr/>
          <p:nvPr/>
        </p:nvSpPr>
        <p:spPr>
          <a:xfrm>
            <a:off x="251520" y="3867894"/>
            <a:ext cx="2160240" cy="288032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Probability</a:t>
            </a:r>
          </a:p>
        </p:txBody>
      </p:sp>
      <p:sp>
        <p:nvSpPr>
          <p:cNvPr id="19" name="Rechteck 18"/>
          <p:cNvSpPr/>
          <p:nvPr/>
        </p:nvSpPr>
        <p:spPr>
          <a:xfrm>
            <a:off x="251520" y="4227934"/>
            <a:ext cx="2160240" cy="7920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cxnSp>
        <p:nvCxnSpPr>
          <p:cNvPr id="21" name="Gerade Verbindung 20"/>
          <p:cNvCxnSpPr/>
          <p:nvPr/>
        </p:nvCxnSpPr>
        <p:spPr>
          <a:xfrm>
            <a:off x="2483768" y="1851670"/>
            <a:ext cx="288032" cy="0"/>
          </a:xfrm>
          <a:prstGeom prst="lin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2" name="Gerade Verbindung 21"/>
          <p:cNvCxnSpPr/>
          <p:nvPr/>
        </p:nvCxnSpPr>
        <p:spPr>
          <a:xfrm>
            <a:off x="2771800" y="1851670"/>
            <a:ext cx="0" cy="2736304"/>
          </a:xfrm>
          <a:prstGeom prst="lin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3" name="Gerade Verbindung 22"/>
          <p:cNvCxnSpPr/>
          <p:nvPr/>
        </p:nvCxnSpPr>
        <p:spPr>
          <a:xfrm flipH="1">
            <a:off x="2483768" y="4594505"/>
            <a:ext cx="288032" cy="0"/>
          </a:xfrm>
          <a:prstGeom prst="lin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5" name="Gleichschenkliges Dreieck 24"/>
          <p:cNvSpPr/>
          <p:nvPr/>
        </p:nvSpPr>
        <p:spPr>
          <a:xfrm rot="10800000">
            <a:off x="827584" y="3723878"/>
            <a:ext cx="1008112" cy="7200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hteck 25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Grafik 31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3472119" y="1203599"/>
            <a:ext cx="5367873" cy="1980334"/>
          </a:xfrm>
          <a:prstGeom prst="rect">
            <a:avLst/>
          </a:prstGeom>
          <a:noFill/>
          <a:ln/>
          <a:effectLst/>
        </p:spPr>
      </p:pic>
      <p:pic>
        <p:nvPicPr>
          <p:cNvPr id="31" name="Grafik 30" descr="IguanaTex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328885" y="4316117"/>
            <a:ext cx="2005510" cy="416485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</a:t>
            </a:r>
            <a:br>
              <a:rPr lang="en-US" dirty="0"/>
            </a:br>
            <a:r>
              <a:rPr lang="en-US" dirty="0"/>
              <a:t>Probability density function and probability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25449" r="22904"/>
          <a:stretch>
            <a:fillRect/>
          </a:stretch>
        </p:blipFill>
        <p:spPr bwMode="auto">
          <a:xfrm>
            <a:off x="251519" y="1131590"/>
            <a:ext cx="2822557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eck 4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72119" y="1203599"/>
            <a:ext cx="5367314" cy="2982114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</a:t>
            </a:r>
            <a:br>
              <a:rPr lang="en-US" dirty="0"/>
            </a:br>
            <a:r>
              <a:rPr lang="en-US" dirty="0"/>
              <a:t>Probability density function and probability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25449" r="22904"/>
          <a:stretch>
            <a:fillRect/>
          </a:stretch>
        </p:blipFill>
        <p:spPr bwMode="auto">
          <a:xfrm>
            <a:off x="251519" y="1131590"/>
            <a:ext cx="2822557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eck 4"/>
          <p:cNvSpPr/>
          <p:nvPr/>
        </p:nvSpPr>
        <p:spPr>
          <a:xfrm>
            <a:off x="3419872" y="1131590"/>
            <a:ext cx="5472608" cy="187220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72119" y="1203599"/>
            <a:ext cx="5381395" cy="138054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 of the probability density function in terms of the integrals</a:t>
            </a:r>
            <a:br>
              <a:rPr lang="en-US" dirty="0"/>
            </a:br>
            <a:r>
              <a:rPr lang="en-US" dirty="0"/>
              <a:t>required to compute the areas representing probability (1/ 3)</a:t>
            </a:r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62"/>
            <a:ext cx="7044170" cy="3029735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 of the probability density function in terms of the integrals</a:t>
            </a:r>
            <a:br>
              <a:rPr lang="en-US" dirty="0"/>
            </a:br>
            <a:r>
              <a:rPr lang="en-US" dirty="0"/>
              <a:t>required to compute the areas representing probability (2/ 3)</a:t>
            </a:r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58"/>
            <a:ext cx="7050210" cy="3380869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 of the probability density function in terms of the integrals</a:t>
            </a:r>
            <a:br>
              <a:rPr lang="en-US" dirty="0"/>
            </a:br>
            <a:r>
              <a:rPr lang="en-US" dirty="0"/>
              <a:t>required to compute the areas representing probability (3/ 3)</a:t>
            </a:r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57"/>
            <a:ext cx="7051904" cy="3536406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</a:t>
            </a:r>
            <a:br>
              <a:rPr lang="en-US" dirty="0"/>
            </a:br>
            <a:r>
              <a:rPr lang="en-US" dirty="0"/>
              <a:t>Recognizing a probability density function</a:t>
            </a:r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fik 12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44097" y="1203548"/>
            <a:ext cx="7089732" cy="3638508"/>
          </a:xfrm>
          <a:prstGeom prst="rect">
            <a:avLst/>
          </a:prstGeom>
          <a:noFill/>
          <a:ln/>
          <a:effectLst/>
        </p:spPr>
      </p:pic>
      <p:sp>
        <p:nvSpPr>
          <p:cNvPr id="14" name="Rechteck 13"/>
          <p:cNvSpPr/>
          <p:nvPr/>
        </p:nvSpPr>
        <p:spPr>
          <a:xfrm>
            <a:off x="251520" y="1131590"/>
            <a:ext cx="1296144" cy="288032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Non-Negativity</a:t>
            </a:r>
          </a:p>
        </p:txBody>
      </p:sp>
      <p:sp>
        <p:nvSpPr>
          <p:cNvPr id="15" name="Rechteck 14"/>
          <p:cNvSpPr/>
          <p:nvPr/>
        </p:nvSpPr>
        <p:spPr>
          <a:xfrm>
            <a:off x="251520" y="1491630"/>
            <a:ext cx="1296144" cy="288032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Normalization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</a:t>
            </a:r>
            <a:br>
              <a:rPr lang="en-US" dirty="0"/>
            </a:br>
            <a:r>
              <a:rPr lang="en-US" dirty="0"/>
              <a:t>Forming a probability density function</a:t>
            </a:r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44097" y="1203548"/>
            <a:ext cx="7097675" cy="3800406"/>
          </a:xfrm>
          <a:prstGeom prst="rect">
            <a:avLst/>
          </a:prstGeom>
          <a:noFill/>
          <a:ln/>
          <a:effectLst/>
        </p:spPr>
      </p:pic>
      <p:sp>
        <p:nvSpPr>
          <p:cNvPr id="8" name="Rechteck 7"/>
          <p:cNvSpPr/>
          <p:nvPr/>
        </p:nvSpPr>
        <p:spPr>
          <a:xfrm>
            <a:off x="251520" y="1131590"/>
            <a:ext cx="1296144" cy="288032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Non-Negativity</a:t>
            </a:r>
          </a:p>
        </p:txBody>
      </p:sp>
      <p:sp>
        <p:nvSpPr>
          <p:cNvPr id="9" name="Rechteck 8"/>
          <p:cNvSpPr/>
          <p:nvPr/>
        </p:nvSpPr>
        <p:spPr>
          <a:xfrm>
            <a:off x="251520" y="1491630"/>
            <a:ext cx="1296144" cy="288032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Normalization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971600" y="2113411"/>
            <a:ext cx="7200800" cy="36004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feld 2"/>
          <p:cNvSpPr txBox="1"/>
          <p:nvPr/>
        </p:nvSpPr>
        <p:spPr>
          <a:xfrm>
            <a:off x="971600" y="1131590"/>
            <a:ext cx="6456191" cy="2739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Topics</a:t>
            </a:r>
          </a:p>
          <a:p>
            <a:endParaRPr lang="en-US" sz="1000" dirty="0"/>
          </a:p>
          <a:p>
            <a:pPr lvl="1"/>
            <a:r>
              <a:rPr lang="en-US" dirty="0"/>
              <a:t>Continuous Random Variables &amp; Probability Density Functions</a:t>
            </a:r>
          </a:p>
          <a:p>
            <a:pPr lvl="1"/>
            <a:endParaRPr lang="en-US" b="1" dirty="0"/>
          </a:p>
          <a:p>
            <a:pPr lvl="1"/>
            <a:r>
              <a:rPr lang="en-US" b="1" dirty="0"/>
              <a:t>Uniform Density Functions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Exponential Density Functions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Normal Density Functions</a:t>
            </a:r>
          </a:p>
          <a:p>
            <a:pPr lvl="1"/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6012160" y="3723878"/>
            <a:ext cx="288032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dirty="0"/>
              <a:t>There are many probability density functions.</a:t>
            </a:r>
          </a:p>
          <a:p>
            <a:pPr>
              <a:spcAft>
                <a:spcPts val="600"/>
              </a:spcAft>
            </a:pPr>
            <a:r>
              <a:rPr lang="en-US" sz="1200" dirty="0"/>
              <a:t>Next, we consider uniform, exponential and normal density functions, three general forms that prove to be especially useful in modeling applications.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971600" y="1572521"/>
            <a:ext cx="7200800" cy="36004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feld 2"/>
          <p:cNvSpPr txBox="1"/>
          <p:nvPr/>
        </p:nvSpPr>
        <p:spPr>
          <a:xfrm>
            <a:off x="971600" y="1131590"/>
            <a:ext cx="6578981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Topics</a:t>
            </a:r>
          </a:p>
          <a:p>
            <a:endParaRPr lang="en-US" sz="1000" dirty="0"/>
          </a:p>
          <a:p>
            <a:pPr lvl="1"/>
            <a:r>
              <a:rPr lang="en-US" b="1" dirty="0"/>
              <a:t>Continuous Random Variables &amp; Probability Density Functions</a:t>
            </a:r>
          </a:p>
          <a:p>
            <a:pPr lvl="1"/>
            <a:endParaRPr lang="en-US" b="1" dirty="0"/>
          </a:p>
          <a:p>
            <a:pPr lvl="1"/>
            <a:r>
              <a:rPr lang="en-US" dirty="0"/>
              <a:t>Uniform Density Functions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Exponential Density Functions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Normal Density Functions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uniform probability density function is constant over abounded interval and zero outside (1/ 3)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t="4164" r="2439"/>
          <a:stretch>
            <a:fillRect/>
          </a:stretch>
        </p:blipFill>
        <p:spPr bwMode="auto">
          <a:xfrm>
            <a:off x="251520" y="1131590"/>
            <a:ext cx="2880320" cy="165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3419872" y="1131590"/>
            <a:ext cx="5472608" cy="252028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fik 11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3472119" y="1203599"/>
            <a:ext cx="5373797" cy="2414958"/>
          </a:xfrm>
          <a:prstGeom prst="rect">
            <a:avLst/>
          </a:prstGeom>
          <a:noFill/>
          <a:ln/>
          <a:effectLst/>
        </p:spPr>
      </p:pic>
      <p:sp>
        <p:nvSpPr>
          <p:cNvPr id="8" name="Rechteck 7"/>
          <p:cNvSpPr/>
          <p:nvPr/>
        </p:nvSpPr>
        <p:spPr>
          <a:xfrm>
            <a:off x="3419872" y="3723878"/>
            <a:ext cx="5472608" cy="129614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fik 10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3472119" y="3795888"/>
            <a:ext cx="5370555" cy="1145219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uniform probability density function is constant over abounded interval and zero outside (2/ 3)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t="4164" r="2439"/>
          <a:stretch>
            <a:fillRect/>
          </a:stretch>
        </p:blipFill>
        <p:spPr bwMode="auto">
          <a:xfrm>
            <a:off x="251520" y="1131590"/>
            <a:ext cx="2880320" cy="165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3419872" y="1131590"/>
            <a:ext cx="5472608" cy="3816424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fik 1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72119" y="1203595"/>
            <a:ext cx="5372121" cy="3637549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uniform probability density function is constant over abounded interval and zero outside (3/ 3)</a:t>
            </a:r>
          </a:p>
        </p:txBody>
      </p:sp>
      <p:pic>
        <p:nvPicPr>
          <p:cNvPr id="2050" name="Picture 2 1"/>
          <p:cNvPicPr>
            <a:picLocks noChangeAspect="1" noChangeArrowheads="1"/>
          </p:cNvPicPr>
          <p:nvPr/>
        </p:nvPicPr>
        <p:blipFill>
          <a:blip r:embed="rId5" cstate="print"/>
          <a:srcRect t="4164" r="2439"/>
          <a:stretch>
            <a:fillRect/>
          </a:stretch>
        </p:blipFill>
        <p:spPr bwMode="auto">
          <a:xfrm>
            <a:off x="251520" y="1131590"/>
            <a:ext cx="2880320" cy="165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3419872" y="1131590"/>
            <a:ext cx="5472608" cy="122413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fik 1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3472119" y="1203595"/>
            <a:ext cx="4037530" cy="1004849"/>
          </a:xfrm>
          <a:prstGeom prst="rect">
            <a:avLst/>
          </a:prstGeom>
          <a:noFill/>
          <a:ln/>
          <a:effectLst/>
        </p:spPr>
      </p:pic>
      <p:sp>
        <p:nvSpPr>
          <p:cNvPr id="8" name="Rechteck 7"/>
          <p:cNvSpPr/>
          <p:nvPr/>
        </p:nvSpPr>
        <p:spPr>
          <a:xfrm>
            <a:off x="3419872" y="2499742"/>
            <a:ext cx="5472608" cy="576064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3472119" y="2571746"/>
            <a:ext cx="5358926" cy="423575"/>
          </a:xfrm>
          <a:prstGeom prst="rect">
            <a:avLst/>
          </a:prstGeom>
          <a:noFill/>
          <a:ln/>
          <a:effectLst/>
        </p:spPr>
      </p:pic>
      <p:sp>
        <p:nvSpPr>
          <p:cNvPr id="11" name="Rechteck 10"/>
          <p:cNvSpPr/>
          <p:nvPr/>
        </p:nvSpPr>
        <p:spPr>
          <a:xfrm>
            <a:off x="3419872" y="3291830"/>
            <a:ext cx="5472608" cy="172819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fik 14" descr="IguanaTex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3472119" y="3363838"/>
            <a:ext cx="5373546" cy="1572101"/>
          </a:xfrm>
          <a:prstGeom prst="rect">
            <a:avLst/>
          </a:prstGeom>
          <a:noFill/>
          <a:ln/>
          <a:effectLst/>
        </p:spPr>
      </p:pic>
      <p:pic>
        <p:nvPicPr>
          <p:cNvPr id="1026" name="Picture 2 2" descr="Girl-Apelmannchen-on-traffic-light-in-Berlin."/>
          <p:cNvPicPr>
            <a:picLocks noChangeAspect="1" noChangeArrowheads="1"/>
          </p:cNvPicPr>
          <p:nvPr/>
        </p:nvPicPr>
        <p:blipFill>
          <a:blip r:embed="rId9" cstate="print"/>
          <a:srcRect l="24844" r="46511"/>
          <a:stretch>
            <a:fillRect/>
          </a:stretch>
        </p:blipFill>
        <p:spPr bwMode="auto">
          <a:xfrm>
            <a:off x="2411760" y="3291830"/>
            <a:ext cx="536619" cy="10537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</a:t>
            </a:r>
            <a:br>
              <a:rPr lang="en-US" dirty="0"/>
            </a:br>
            <a:r>
              <a:rPr lang="en-US" dirty="0"/>
              <a:t>Waiting time at a traffic light</a:t>
            </a:r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fik 10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44097" y="1203547"/>
            <a:ext cx="7102638" cy="3719601"/>
          </a:xfrm>
          <a:prstGeom prst="rect">
            <a:avLst/>
          </a:prstGeom>
          <a:noFill/>
          <a:ln/>
          <a:effectLst/>
        </p:spPr>
      </p:pic>
      <p:pic>
        <p:nvPicPr>
          <p:cNvPr id="5" name="Picture 2" descr="Girl-Apelmannchen-on-traffic-light-in-Berlin."/>
          <p:cNvPicPr>
            <a:picLocks noChangeAspect="1" noChangeArrowheads="1"/>
          </p:cNvPicPr>
          <p:nvPr/>
        </p:nvPicPr>
        <p:blipFill>
          <a:blip r:embed="rId4" cstate="print"/>
          <a:srcRect l="24844" r="46511"/>
          <a:stretch>
            <a:fillRect/>
          </a:stretch>
        </p:blipFill>
        <p:spPr bwMode="auto">
          <a:xfrm>
            <a:off x="971600" y="1131590"/>
            <a:ext cx="536619" cy="10537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971600" y="2669882"/>
            <a:ext cx="7200800" cy="36004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feld 2"/>
          <p:cNvSpPr txBox="1"/>
          <p:nvPr/>
        </p:nvSpPr>
        <p:spPr>
          <a:xfrm>
            <a:off x="971600" y="1131590"/>
            <a:ext cx="6456191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Topics</a:t>
            </a:r>
          </a:p>
          <a:p>
            <a:endParaRPr lang="en-US" sz="1000" dirty="0"/>
          </a:p>
          <a:p>
            <a:pPr lvl="1"/>
            <a:r>
              <a:rPr lang="en-US" dirty="0"/>
              <a:t>Continuous Random Variables &amp; Probability Density Functions</a:t>
            </a:r>
          </a:p>
          <a:p>
            <a:pPr lvl="1"/>
            <a:endParaRPr lang="en-US" b="1" dirty="0"/>
          </a:p>
          <a:p>
            <a:pPr lvl="1"/>
            <a:r>
              <a:rPr lang="en-US" dirty="0"/>
              <a:t>Uniform Density Functions</a:t>
            </a:r>
          </a:p>
          <a:p>
            <a:pPr lvl="1"/>
            <a:endParaRPr lang="en-US" dirty="0"/>
          </a:p>
          <a:p>
            <a:pPr lvl="1"/>
            <a:r>
              <a:rPr lang="en-US" b="1" dirty="0"/>
              <a:t>Exponential Density Functions</a:t>
            </a:r>
          </a:p>
          <a:p>
            <a:pPr lvl="1"/>
            <a:endParaRPr lang="en-US" b="1" dirty="0"/>
          </a:p>
          <a:p>
            <a:pPr lvl="1"/>
            <a:r>
              <a:rPr lang="en-US" dirty="0"/>
              <a:t>Normal Density Functions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exponential probability density function is exponentially decreasing for non-negative numbers and zero elsewhere (1/ 2)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 l="2381" t="3773" r="2381"/>
          <a:stretch>
            <a:fillRect/>
          </a:stretch>
        </p:blipFill>
        <p:spPr bwMode="auto">
          <a:xfrm>
            <a:off x="251520" y="1131590"/>
            <a:ext cx="2880320" cy="1836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72119" y="1203600"/>
            <a:ext cx="5366347" cy="3732863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exponential probability density function is exponentially decreasing for non-negative numbers and zero elsewhere (2/ 2)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 cstate="print"/>
          <a:srcRect l="2381" t="3773" r="2381"/>
          <a:stretch>
            <a:fillRect/>
          </a:stretch>
        </p:blipFill>
        <p:spPr bwMode="auto">
          <a:xfrm>
            <a:off x="251520" y="1131590"/>
            <a:ext cx="2880320" cy="1836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3419872" y="1131590"/>
            <a:ext cx="5472608" cy="576064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3472119" y="1203600"/>
            <a:ext cx="5362485" cy="423129"/>
          </a:xfrm>
          <a:prstGeom prst="rect">
            <a:avLst/>
          </a:prstGeom>
          <a:noFill/>
          <a:ln/>
          <a:effectLst/>
        </p:spPr>
      </p:pic>
      <p:sp>
        <p:nvSpPr>
          <p:cNvPr id="10" name="Rechteck 9"/>
          <p:cNvSpPr/>
          <p:nvPr/>
        </p:nvSpPr>
        <p:spPr>
          <a:xfrm>
            <a:off x="3419872" y="1851670"/>
            <a:ext cx="5472608" cy="115212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fik 11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3472119" y="1923680"/>
            <a:ext cx="3955592" cy="1002787"/>
          </a:xfrm>
          <a:prstGeom prst="rect">
            <a:avLst/>
          </a:prstGeom>
          <a:noFill/>
          <a:ln/>
          <a:effectLst/>
        </p:spPr>
      </p:pic>
      <p:sp>
        <p:nvSpPr>
          <p:cNvPr id="13" name="Rechteck 12"/>
          <p:cNvSpPr/>
          <p:nvPr/>
        </p:nvSpPr>
        <p:spPr>
          <a:xfrm>
            <a:off x="3419872" y="3147814"/>
            <a:ext cx="5472608" cy="1872208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fik 19" descr="IguanaTex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3472119" y="3219823"/>
            <a:ext cx="5378430" cy="1746602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</a:t>
            </a:r>
            <a:br>
              <a:rPr lang="en-US" dirty="0"/>
            </a:br>
            <a:r>
              <a:rPr lang="en-US" dirty="0"/>
              <a:t>Duration of a telephone call</a:t>
            </a:r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64807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44097" y="1203546"/>
            <a:ext cx="7105626" cy="490342"/>
          </a:xfrm>
          <a:prstGeom prst="rect">
            <a:avLst/>
          </a:prstGeom>
          <a:noFill/>
          <a:ln/>
          <a:effectLst/>
        </p:spPr>
      </p:pic>
      <p:sp>
        <p:nvSpPr>
          <p:cNvPr id="6" name="Rechteck 5"/>
          <p:cNvSpPr/>
          <p:nvPr/>
        </p:nvSpPr>
        <p:spPr>
          <a:xfrm>
            <a:off x="1691680" y="1923678"/>
            <a:ext cx="7200800" cy="309634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44097" y="1995634"/>
            <a:ext cx="7112841" cy="2913615"/>
          </a:xfrm>
          <a:prstGeom prst="rect">
            <a:avLst/>
          </a:prstGeom>
          <a:noFill/>
          <a:ln/>
          <a:effectLst/>
        </p:spPr>
      </p:pic>
      <p:pic>
        <p:nvPicPr>
          <p:cNvPr id="10" name="Picture 2" descr="Bildergebnis für phone call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23528" y="1995686"/>
            <a:ext cx="864096" cy="8640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</a:t>
            </a:r>
            <a:br>
              <a:rPr lang="en-US" dirty="0"/>
            </a:br>
            <a:r>
              <a:rPr lang="en-US" dirty="0"/>
              <a:t>Duration of a telephone call</a:t>
            </a:r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fik 1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44097" y="1203540"/>
            <a:ext cx="7104846" cy="3780239"/>
          </a:xfrm>
          <a:prstGeom prst="rect">
            <a:avLst/>
          </a:prstGeom>
          <a:noFill/>
          <a:ln/>
          <a:effectLst/>
        </p:spPr>
      </p:pic>
      <p:pic>
        <p:nvPicPr>
          <p:cNvPr id="37890" name="Picture 2" descr="Bildergebnis für phone call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23528" y="1203598"/>
            <a:ext cx="864096" cy="8640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</a:t>
            </a:r>
            <a:br>
              <a:rPr lang="en-US" dirty="0"/>
            </a:br>
            <a:r>
              <a:rPr lang="en-US" dirty="0"/>
              <a:t>Duration of a telephone call</a:t>
            </a:r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44097" y="1203540"/>
            <a:ext cx="7117750" cy="2318367"/>
          </a:xfrm>
          <a:prstGeom prst="rect">
            <a:avLst/>
          </a:prstGeom>
          <a:noFill/>
          <a:ln/>
          <a:effectLst/>
        </p:spPr>
      </p:pic>
      <p:pic>
        <p:nvPicPr>
          <p:cNvPr id="37890" name="Picture 2" descr="Bildergebnis für phone call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23528" y="1203598"/>
            <a:ext cx="864096" cy="8640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primary goal of this lecture is to show how integration can be used to explore probability</a:t>
            </a:r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61"/>
            <a:ext cx="7047861" cy="2372266"/>
          </a:xfrm>
          <a:prstGeom prst="rect">
            <a:avLst/>
          </a:prstGeom>
          <a:noFill/>
          <a:ln/>
          <a:effectLst/>
        </p:spPr>
      </p:pic>
      <p:pic>
        <p:nvPicPr>
          <p:cNvPr id="11266" name="Picture 2" descr="Bildergebnis für continuous random variabl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19" y="1131590"/>
            <a:ext cx="1330707" cy="7920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expected value or mean of a random variable can be thought of as the average of this random variable</a:t>
            </a:r>
          </a:p>
        </p:txBody>
      </p:sp>
      <p:sp>
        <p:nvSpPr>
          <p:cNvPr id="8" name="Rechteck 7"/>
          <p:cNvSpPr/>
          <p:nvPr/>
        </p:nvSpPr>
        <p:spPr>
          <a:xfrm>
            <a:off x="1691680" y="1131590"/>
            <a:ext cx="7200800" cy="1584176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fik 13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44097" y="1203539"/>
            <a:ext cx="7066234" cy="1423162"/>
          </a:xfrm>
          <a:prstGeom prst="rect">
            <a:avLst/>
          </a:prstGeom>
          <a:noFill/>
          <a:ln/>
          <a:effectLst/>
        </p:spPr>
      </p:pic>
      <p:sp>
        <p:nvSpPr>
          <p:cNvPr id="15" name="Rechteck 14"/>
          <p:cNvSpPr/>
          <p:nvPr/>
        </p:nvSpPr>
        <p:spPr>
          <a:xfrm>
            <a:off x="1691680" y="2859782"/>
            <a:ext cx="7200800" cy="187220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fik 17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44097" y="2931732"/>
            <a:ext cx="6068558" cy="1612974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expected value of a continuous random variable is computed as an integral of </a:t>
            </a:r>
            <a:r>
              <a:rPr lang="en-US" i="1" dirty="0"/>
              <a:t>x</a:t>
            </a:r>
            <a:r>
              <a:rPr lang="en-US" dirty="0"/>
              <a:t> times the random variable’s density function …</a:t>
            </a:r>
          </a:p>
        </p:txBody>
      </p:sp>
      <p:sp>
        <p:nvSpPr>
          <p:cNvPr id="6" name="Rechteck 5"/>
          <p:cNvSpPr/>
          <p:nvPr/>
        </p:nvSpPr>
        <p:spPr>
          <a:xfrm>
            <a:off x="1691680" y="1131590"/>
            <a:ext cx="7200800" cy="64807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44097" y="1203539"/>
            <a:ext cx="7065970" cy="495630"/>
          </a:xfrm>
          <a:prstGeom prst="rect">
            <a:avLst/>
          </a:prstGeom>
          <a:noFill/>
          <a:ln/>
          <a:effectLst/>
        </p:spPr>
      </p:pic>
      <p:sp>
        <p:nvSpPr>
          <p:cNvPr id="11" name="Rechteck 10"/>
          <p:cNvSpPr/>
          <p:nvPr/>
        </p:nvSpPr>
        <p:spPr>
          <a:xfrm>
            <a:off x="1691680" y="1923678"/>
            <a:ext cx="7200800" cy="194421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fik 13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44098" y="1995625"/>
            <a:ext cx="7058521" cy="1695397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 and can be interpreted as the point of balance under the given density distribution </a:t>
            </a:r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1296144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44097" y="1203539"/>
            <a:ext cx="7063464" cy="1124958"/>
          </a:xfrm>
          <a:prstGeom prst="rect">
            <a:avLst/>
          </a:prstGeom>
          <a:noFill/>
          <a:ln/>
          <a:effectLst/>
        </p:spPr>
      </p:pic>
      <p:sp>
        <p:nvSpPr>
          <p:cNvPr id="5" name="Rechteck 4"/>
          <p:cNvSpPr/>
          <p:nvPr/>
        </p:nvSpPr>
        <p:spPr>
          <a:xfrm>
            <a:off x="1691680" y="4371950"/>
            <a:ext cx="7200800" cy="64807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44097" y="4443897"/>
            <a:ext cx="7053721" cy="496514"/>
          </a:xfrm>
          <a:prstGeom prst="rect">
            <a:avLst/>
          </a:prstGeom>
          <a:noFill/>
          <a:ln/>
          <a:effectLst/>
        </p:spPr>
      </p:pic>
      <p:sp>
        <p:nvSpPr>
          <p:cNvPr id="9" name="Rechteck 8"/>
          <p:cNvSpPr/>
          <p:nvPr/>
        </p:nvSpPr>
        <p:spPr>
          <a:xfrm>
            <a:off x="2411760" y="3435846"/>
            <a:ext cx="5760640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leichschenkliges Dreieck 9"/>
          <p:cNvSpPr/>
          <p:nvPr/>
        </p:nvSpPr>
        <p:spPr>
          <a:xfrm>
            <a:off x="4932040" y="3723878"/>
            <a:ext cx="720080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ihandform 10"/>
          <p:cNvSpPr/>
          <p:nvPr/>
        </p:nvSpPr>
        <p:spPr>
          <a:xfrm>
            <a:off x="2408153" y="2716202"/>
            <a:ext cx="5758626" cy="666605"/>
          </a:xfrm>
          <a:custGeom>
            <a:avLst/>
            <a:gdLst>
              <a:gd name="connsiteX0" fmla="*/ 0 w 5758626"/>
              <a:gd name="connsiteY0" fmla="*/ 638684 h 666605"/>
              <a:gd name="connsiteX1" fmla="*/ 1451871 w 5758626"/>
              <a:gd name="connsiteY1" fmla="*/ 499081 h 666605"/>
              <a:gd name="connsiteX2" fmla="*/ 2889783 w 5758626"/>
              <a:gd name="connsiteY2" fmla="*/ 3490 h 666605"/>
              <a:gd name="connsiteX3" fmla="*/ 4313734 w 5758626"/>
              <a:gd name="connsiteY3" fmla="*/ 520022 h 666605"/>
              <a:gd name="connsiteX4" fmla="*/ 5758626 w 5758626"/>
              <a:gd name="connsiteY4" fmla="*/ 666605 h 66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8626" h="666605">
                <a:moveTo>
                  <a:pt x="0" y="638684"/>
                </a:moveTo>
                <a:cubicBezTo>
                  <a:pt x="485120" y="621815"/>
                  <a:pt x="970241" y="604947"/>
                  <a:pt x="1451871" y="499081"/>
                </a:cubicBezTo>
                <a:cubicBezTo>
                  <a:pt x="1933502" y="393215"/>
                  <a:pt x="2412806" y="0"/>
                  <a:pt x="2889783" y="3490"/>
                </a:cubicBezTo>
                <a:cubicBezTo>
                  <a:pt x="3366760" y="6980"/>
                  <a:pt x="3835594" y="409503"/>
                  <a:pt x="4313734" y="520022"/>
                </a:cubicBezTo>
                <a:cubicBezTo>
                  <a:pt x="4791874" y="630541"/>
                  <a:pt x="5275250" y="648573"/>
                  <a:pt x="5758626" y="666605"/>
                </a:cubicBezTo>
              </a:path>
            </a:pathLst>
          </a:cu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Gerade Verbindung 12"/>
          <p:cNvCxnSpPr/>
          <p:nvPr/>
        </p:nvCxnSpPr>
        <p:spPr>
          <a:xfrm flipV="1">
            <a:off x="6084168" y="3003798"/>
            <a:ext cx="648072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6732240" y="2871430"/>
            <a:ext cx="3914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f(x)</a:t>
            </a:r>
          </a:p>
        </p:txBody>
      </p:sp>
      <p:sp>
        <p:nvSpPr>
          <p:cNvPr id="16" name="Freihandform 15"/>
          <p:cNvSpPr/>
          <p:nvPr/>
        </p:nvSpPr>
        <p:spPr>
          <a:xfrm>
            <a:off x="2415133" y="2712712"/>
            <a:ext cx="5758626" cy="677075"/>
          </a:xfrm>
          <a:custGeom>
            <a:avLst/>
            <a:gdLst>
              <a:gd name="connsiteX0" fmla="*/ 0 w 5758626"/>
              <a:gd name="connsiteY0" fmla="*/ 757346 h 878335"/>
              <a:gd name="connsiteX1" fmla="*/ 718956 w 5758626"/>
              <a:gd name="connsiteY1" fmla="*/ 115172 h 878335"/>
              <a:gd name="connsiteX2" fmla="*/ 2163847 w 5758626"/>
              <a:gd name="connsiteY2" fmla="*/ 108192 h 878335"/>
              <a:gd name="connsiteX3" fmla="*/ 2882803 w 5758626"/>
              <a:gd name="connsiteY3" fmla="*/ 764326 h 878335"/>
              <a:gd name="connsiteX4" fmla="*/ 5758626 w 5758626"/>
              <a:gd name="connsiteY4" fmla="*/ 792247 h 878335"/>
              <a:gd name="connsiteX0" fmla="*/ 0 w 5758626"/>
              <a:gd name="connsiteY0" fmla="*/ 757346 h 878335"/>
              <a:gd name="connsiteX1" fmla="*/ 718956 w 5758626"/>
              <a:gd name="connsiteY1" fmla="*/ 115172 h 878335"/>
              <a:gd name="connsiteX2" fmla="*/ 2163847 w 5758626"/>
              <a:gd name="connsiteY2" fmla="*/ 108192 h 878335"/>
              <a:gd name="connsiteX3" fmla="*/ 2882803 w 5758626"/>
              <a:gd name="connsiteY3" fmla="*/ 764326 h 878335"/>
              <a:gd name="connsiteX4" fmla="*/ 5758626 w 5758626"/>
              <a:gd name="connsiteY4" fmla="*/ 792247 h 878335"/>
              <a:gd name="connsiteX0" fmla="*/ 0 w 5758626"/>
              <a:gd name="connsiteY0" fmla="*/ 649154 h 770143"/>
              <a:gd name="connsiteX1" fmla="*/ 718956 w 5758626"/>
              <a:gd name="connsiteY1" fmla="*/ 6980 h 770143"/>
              <a:gd name="connsiteX2" fmla="*/ 2163847 w 5758626"/>
              <a:gd name="connsiteY2" fmla="*/ 0 h 770143"/>
              <a:gd name="connsiteX3" fmla="*/ 2882803 w 5758626"/>
              <a:gd name="connsiteY3" fmla="*/ 656134 h 770143"/>
              <a:gd name="connsiteX4" fmla="*/ 5758626 w 5758626"/>
              <a:gd name="connsiteY4" fmla="*/ 684055 h 770143"/>
              <a:gd name="connsiteX0" fmla="*/ 0 w 5758626"/>
              <a:gd name="connsiteY0" fmla="*/ 642174 h 761491"/>
              <a:gd name="connsiteX1" fmla="*/ 718956 w 5758626"/>
              <a:gd name="connsiteY1" fmla="*/ 0 h 761491"/>
              <a:gd name="connsiteX2" fmla="*/ 2156867 w 5758626"/>
              <a:gd name="connsiteY2" fmla="*/ 3054 h 761491"/>
              <a:gd name="connsiteX3" fmla="*/ 2882803 w 5758626"/>
              <a:gd name="connsiteY3" fmla="*/ 649154 h 761491"/>
              <a:gd name="connsiteX4" fmla="*/ 5758626 w 5758626"/>
              <a:gd name="connsiteY4" fmla="*/ 677075 h 761491"/>
              <a:gd name="connsiteX0" fmla="*/ 0 w 5758626"/>
              <a:gd name="connsiteY0" fmla="*/ 642174 h 761491"/>
              <a:gd name="connsiteX1" fmla="*/ 718956 w 5758626"/>
              <a:gd name="connsiteY1" fmla="*/ 0 h 761491"/>
              <a:gd name="connsiteX2" fmla="*/ 2156867 w 5758626"/>
              <a:gd name="connsiteY2" fmla="*/ 3054 h 761491"/>
              <a:gd name="connsiteX3" fmla="*/ 2882803 w 5758626"/>
              <a:gd name="connsiteY3" fmla="*/ 649154 h 761491"/>
              <a:gd name="connsiteX4" fmla="*/ 5758626 w 5758626"/>
              <a:gd name="connsiteY4" fmla="*/ 677075 h 761491"/>
              <a:gd name="connsiteX0" fmla="*/ 0 w 5758626"/>
              <a:gd name="connsiteY0" fmla="*/ 642174 h 725487"/>
              <a:gd name="connsiteX1" fmla="*/ 718956 w 5758626"/>
              <a:gd name="connsiteY1" fmla="*/ 0 h 725487"/>
              <a:gd name="connsiteX2" fmla="*/ 2084859 w 5758626"/>
              <a:gd name="connsiteY2" fmla="*/ 219078 h 725487"/>
              <a:gd name="connsiteX3" fmla="*/ 2882803 w 5758626"/>
              <a:gd name="connsiteY3" fmla="*/ 649154 h 725487"/>
              <a:gd name="connsiteX4" fmla="*/ 5758626 w 5758626"/>
              <a:gd name="connsiteY4" fmla="*/ 677075 h 725487"/>
              <a:gd name="connsiteX0" fmla="*/ 0 w 5758626"/>
              <a:gd name="connsiteY0" fmla="*/ 642174 h 725487"/>
              <a:gd name="connsiteX1" fmla="*/ 718956 w 5758626"/>
              <a:gd name="connsiteY1" fmla="*/ 0 h 725487"/>
              <a:gd name="connsiteX2" fmla="*/ 2084859 w 5758626"/>
              <a:gd name="connsiteY2" fmla="*/ 219078 h 725487"/>
              <a:gd name="connsiteX3" fmla="*/ 2882803 w 5758626"/>
              <a:gd name="connsiteY3" fmla="*/ 649154 h 725487"/>
              <a:gd name="connsiteX4" fmla="*/ 5758626 w 5758626"/>
              <a:gd name="connsiteY4" fmla="*/ 677075 h 725487"/>
              <a:gd name="connsiteX0" fmla="*/ 0 w 5758626"/>
              <a:gd name="connsiteY0" fmla="*/ 642174 h 761491"/>
              <a:gd name="connsiteX1" fmla="*/ 718956 w 5758626"/>
              <a:gd name="connsiteY1" fmla="*/ 0 h 761491"/>
              <a:gd name="connsiteX2" fmla="*/ 2156867 w 5758626"/>
              <a:gd name="connsiteY2" fmla="*/ 3054 h 761491"/>
              <a:gd name="connsiteX3" fmla="*/ 2882803 w 5758626"/>
              <a:gd name="connsiteY3" fmla="*/ 649154 h 761491"/>
              <a:gd name="connsiteX4" fmla="*/ 5758626 w 5758626"/>
              <a:gd name="connsiteY4" fmla="*/ 677075 h 761491"/>
              <a:gd name="connsiteX0" fmla="*/ 0 w 5758626"/>
              <a:gd name="connsiteY0" fmla="*/ 642174 h 761491"/>
              <a:gd name="connsiteX1" fmla="*/ 718956 w 5758626"/>
              <a:gd name="connsiteY1" fmla="*/ 0 h 761491"/>
              <a:gd name="connsiteX2" fmla="*/ 2156867 w 5758626"/>
              <a:gd name="connsiteY2" fmla="*/ 3054 h 761491"/>
              <a:gd name="connsiteX3" fmla="*/ 2882803 w 5758626"/>
              <a:gd name="connsiteY3" fmla="*/ 649154 h 761491"/>
              <a:gd name="connsiteX4" fmla="*/ 5758626 w 5758626"/>
              <a:gd name="connsiteY4" fmla="*/ 677075 h 761491"/>
              <a:gd name="connsiteX0" fmla="*/ 0 w 5758626"/>
              <a:gd name="connsiteY0" fmla="*/ 642174 h 761491"/>
              <a:gd name="connsiteX1" fmla="*/ 718956 w 5758626"/>
              <a:gd name="connsiteY1" fmla="*/ 0 h 761491"/>
              <a:gd name="connsiteX2" fmla="*/ 2156867 w 5758626"/>
              <a:gd name="connsiteY2" fmla="*/ 3054 h 761491"/>
              <a:gd name="connsiteX3" fmla="*/ 2882803 w 5758626"/>
              <a:gd name="connsiteY3" fmla="*/ 649154 h 761491"/>
              <a:gd name="connsiteX4" fmla="*/ 5758626 w 5758626"/>
              <a:gd name="connsiteY4" fmla="*/ 677075 h 761491"/>
              <a:gd name="connsiteX0" fmla="*/ 0 w 5758626"/>
              <a:gd name="connsiteY0" fmla="*/ 642174 h 677075"/>
              <a:gd name="connsiteX1" fmla="*/ 718956 w 5758626"/>
              <a:gd name="connsiteY1" fmla="*/ 0 h 677075"/>
              <a:gd name="connsiteX2" fmla="*/ 2156867 w 5758626"/>
              <a:gd name="connsiteY2" fmla="*/ 3054 h 677075"/>
              <a:gd name="connsiteX3" fmla="*/ 2882803 w 5758626"/>
              <a:gd name="connsiteY3" fmla="*/ 649154 h 677075"/>
              <a:gd name="connsiteX4" fmla="*/ 5758626 w 5758626"/>
              <a:gd name="connsiteY4" fmla="*/ 677075 h 67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8626" h="677075">
                <a:moveTo>
                  <a:pt x="0" y="642174"/>
                </a:moveTo>
                <a:cubicBezTo>
                  <a:pt x="179157" y="375183"/>
                  <a:pt x="358315" y="108192"/>
                  <a:pt x="718956" y="0"/>
                </a:cubicBezTo>
                <a:cubicBezTo>
                  <a:pt x="1950312" y="1796"/>
                  <a:pt x="882992" y="9136"/>
                  <a:pt x="2156867" y="3054"/>
                </a:cubicBezTo>
                <a:cubicBezTo>
                  <a:pt x="2517508" y="111246"/>
                  <a:pt x="2282510" y="536817"/>
                  <a:pt x="2882803" y="649154"/>
                </a:cubicBezTo>
                <a:cubicBezTo>
                  <a:pt x="4341613" y="664364"/>
                  <a:pt x="3107347" y="639159"/>
                  <a:pt x="5758626" y="677075"/>
                </a:cubicBezTo>
              </a:path>
            </a:pathLst>
          </a:cu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Gleichschenkliges Dreieck 16"/>
          <p:cNvSpPr/>
          <p:nvPr/>
        </p:nvSpPr>
        <p:spPr>
          <a:xfrm>
            <a:off x="3563888" y="3723878"/>
            <a:ext cx="720080" cy="432048"/>
          </a:xfrm>
          <a:prstGeom prst="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  <p:bldP spid="1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</a:t>
            </a:r>
            <a:br>
              <a:rPr lang="en-US" dirty="0"/>
            </a:br>
            <a:r>
              <a:rPr lang="en-US" dirty="0"/>
              <a:t>Expected waiting time at a traffic light</a:t>
            </a:r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fik 12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44097" y="1203539"/>
            <a:ext cx="7066046" cy="3732544"/>
          </a:xfrm>
          <a:prstGeom prst="rect">
            <a:avLst/>
          </a:prstGeom>
          <a:noFill/>
          <a:ln/>
          <a:effectLst/>
        </p:spPr>
      </p:pic>
      <p:pic>
        <p:nvPicPr>
          <p:cNvPr id="5" name="Picture 2" descr="Girl-Apelmannchen-on-traffic-light-in-Berlin."/>
          <p:cNvPicPr>
            <a:picLocks noChangeAspect="1" noChangeArrowheads="1"/>
          </p:cNvPicPr>
          <p:nvPr/>
        </p:nvPicPr>
        <p:blipFill>
          <a:blip r:embed="rId4" cstate="print"/>
          <a:srcRect l="24844" r="46511"/>
          <a:stretch>
            <a:fillRect/>
          </a:stretch>
        </p:blipFill>
        <p:spPr bwMode="auto">
          <a:xfrm>
            <a:off x="971600" y="1131590"/>
            <a:ext cx="536619" cy="10537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</a:t>
            </a:r>
            <a:br>
              <a:rPr lang="en-US" dirty="0"/>
            </a:br>
            <a:r>
              <a:rPr lang="en-US" dirty="0"/>
              <a:t>Expected duration of a telephone call</a:t>
            </a:r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fik 1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44097" y="1203538"/>
            <a:ext cx="7063258" cy="3498562"/>
          </a:xfrm>
          <a:prstGeom prst="rect">
            <a:avLst/>
          </a:prstGeom>
          <a:noFill/>
          <a:ln/>
          <a:effectLst/>
        </p:spPr>
      </p:pic>
      <p:pic>
        <p:nvPicPr>
          <p:cNvPr id="6" name="Picture 2" descr="Bildergebnis für phone call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23528" y="1203598"/>
            <a:ext cx="864096" cy="864096"/>
          </a:xfrm>
          <a:prstGeom prst="rect">
            <a:avLst/>
          </a:prstGeom>
          <a:noFill/>
        </p:spPr>
      </p:pic>
      <p:cxnSp>
        <p:nvCxnSpPr>
          <p:cNvPr id="17" name="Gerade Verbindung 16"/>
          <p:cNvCxnSpPr/>
          <p:nvPr/>
        </p:nvCxnSpPr>
        <p:spPr>
          <a:xfrm flipV="1">
            <a:off x="2527856" y="4055998"/>
            <a:ext cx="0" cy="216024"/>
          </a:xfrm>
          <a:prstGeom prst="line">
            <a:avLst/>
          </a:prstGeom>
          <a:noFill/>
          <a:ln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9" name="Gerade Verbindung 18"/>
          <p:cNvCxnSpPr/>
          <p:nvPr/>
        </p:nvCxnSpPr>
        <p:spPr>
          <a:xfrm flipH="1">
            <a:off x="1303720" y="4055998"/>
            <a:ext cx="1224136" cy="0"/>
          </a:xfrm>
          <a:prstGeom prst="lin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1" name="Textfeld 20"/>
          <p:cNvSpPr txBox="1"/>
          <p:nvPr/>
        </p:nvSpPr>
        <p:spPr>
          <a:xfrm>
            <a:off x="467544" y="3767966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integration by parts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</a:t>
            </a:r>
            <a:br>
              <a:rPr lang="en-US" dirty="0"/>
            </a:br>
            <a:r>
              <a:rPr lang="en-US" dirty="0"/>
              <a:t>Expected duration of a telephone call</a:t>
            </a:r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fik 11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44097" y="1203536"/>
            <a:ext cx="7065826" cy="2731454"/>
          </a:xfrm>
          <a:prstGeom prst="rect">
            <a:avLst/>
          </a:prstGeom>
          <a:noFill/>
          <a:ln/>
          <a:effectLst/>
        </p:spPr>
      </p:pic>
      <p:pic>
        <p:nvPicPr>
          <p:cNvPr id="6" name="Picture 2" descr="Bildergebnis für phone call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23528" y="1203598"/>
            <a:ext cx="864096" cy="8640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971600" y="3226353"/>
            <a:ext cx="4320480" cy="36004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feld 2"/>
          <p:cNvSpPr txBox="1"/>
          <p:nvPr/>
        </p:nvSpPr>
        <p:spPr>
          <a:xfrm>
            <a:off x="971600" y="1131590"/>
            <a:ext cx="6456191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Topics</a:t>
            </a:r>
          </a:p>
          <a:p>
            <a:endParaRPr lang="en-US" sz="1000" dirty="0"/>
          </a:p>
          <a:p>
            <a:pPr lvl="1"/>
            <a:r>
              <a:rPr lang="en-US" dirty="0"/>
              <a:t>Continuous Random Variables &amp; Probability Density Functions</a:t>
            </a:r>
          </a:p>
          <a:p>
            <a:pPr lvl="1"/>
            <a:endParaRPr lang="en-US" b="1" dirty="0"/>
          </a:p>
          <a:p>
            <a:pPr lvl="1"/>
            <a:r>
              <a:rPr lang="en-US" dirty="0"/>
              <a:t>Uniform Density Functions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Exponential Density Functions</a:t>
            </a:r>
          </a:p>
          <a:p>
            <a:pPr lvl="1"/>
            <a:endParaRPr lang="en-US" b="1" dirty="0"/>
          </a:p>
          <a:p>
            <a:pPr lvl="1"/>
            <a:r>
              <a:rPr lang="en-US" b="1" dirty="0"/>
              <a:t>Normal Density Functions</a:t>
            </a:r>
          </a:p>
        </p:txBody>
      </p:sp>
      <p:pic>
        <p:nvPicPr>
          <p:cNvPr id="60418" name="Picture 2" descr="Maximum Likelihood Estimation Explained - Normal Distribution | by Marissa  Eppes | Towards Data Science"/>
          <p:cNvPicPr>
            <a:picLocks noChangeAspect="1" noChangeArrowheads="1"/>
          </p:cNvPicPr>
          <p:nvPr/>
        </p:nvPicPr>
        <p:blipFill>
          <a:blip r:embed="rId2" cstate="print"/>
          <a:srcRect l="6855" r="6082"/>
          <a:stretch>
            <a:fillRect/>
          </a:stretch>
        </p:blipFill>
        <p:spPr bwMode="auto">
          <a:xfrm>
            <a:off x="5436096" y="3075806"/>
            <a:ext cx="3600400" cy="2067694"/>
          </a:xfrm>
          <a:prstGeom prst="rect">
            <a:avLst/>
          </a:prstGeom>
          <a:noFill/>
        </p:spPr>
      </p:pic>
      <p:pic>
        <p:nvPicPr>
          <p:cNvPr id="60420" name="Picture 4" descr="Carl Friedrich Gauss Portrait Germany Banknotes Stock Photo (Edit Now)  1147418525"/>
          <p:cNvPicPr>
            <a:picLocks noChangeAspect="1" noChangeArrowheads="1"/>
          </p:cNvPicPr>
          <p:nvPr/>
        </p:nvPicPr>
        <p:blipFill>
          <a:blip r:embed="rId3" cstate="print"/>
          <a:srcRect l="22697" r="12703" b="5501"/>
          <a:stretch>
            <a:fillRect/>
          </a:stretch>
        </p:blipFill>
        <p:spPr bwMode="auto">
          <a:xfrm>
            <a:off x="7694635" y="2139702"/>
            <a:ext cx="1224136" cy="11579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normal probability density function is characterized by the expected value and the standard deviation (1/ 2)</a:t>
            </a:r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fik 10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1203558"/>
            <a:ext cx="7055202" cy="2123386"/>
          </a:xfrm>
          <a:prstGeom prst="rect">
            <a:avLst/>
          </a:prstGeom>
          <a:noFill/>
          <a:ln/>
          <a:effectLst/>
        </p:spPr>
      </p:pic>
      <p:pic>
        <p:nvPicPr>
          <p:cNvPr id="59396" name="Picture 4" descr="Normal Distribution Definition | DeepA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162" y="3586393"/>
            <a:ext cx="2221025" cy="1368152"/>
          </a:xfrm>
          <a:prstGeom prst="rect">
            <a:avLst/>
          </a:prstGeom>
          <a:noFill/>
        </p:spPr>
      </p:pic>
      <p:pic>
        <p:nvPicPr>
          <p:cNvPr id="12" name="Grafik 11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1763690" y="3586393"/>
            <a:ext cx="3981895" cy="1321368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normal probability density function is characterized by the expected value and the standard deviation (2/ 2)</a:t>
            </a:r>
          </a:p>
        </p:txBody>
      </p:sp>
      <p:sp>
        <p:nvSpPr>
          <p:cNvPr id="7" name="Rechteck 6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fik 13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3472119" y="1203599"/>
            <a:ext cx="5380832" cy="2883208"/>
          </a:xfrm>
          <a:prstGeom prst="rect">
            <a:avLst/>
          </a:prstGeom>
          <a:noFill/>
          <a:ln/>
          <a:effectLst/>
        </p:spPr>
      </p:pic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573" y="1079342"/>
            <a:ext cx="2920007" cy="185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</a:t>
            </a:r>
            <a:br>
              <a:rPr lang="en-US" dirty="0"/>
            </a:br>
            <a:r>
              <a:rPr lang="en-US" dirty="0"/>
              <a:t>The normal distribution of IQ scores</a:t>
            </a: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686" y="1125226"/>
            <a:ext cx="2811671" cy="1806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3419872" y="1131590"/>
            <a:ext cx="5472608" cy="194421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fik 12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3472120" y="1203598"/>
            <a:ext cx="5316961" cy="1818992"/>
          </a:xfrm>
          <a:prstGeom prst="rect">
            <a:avLst/>
          </a:prstGeom>
          <a:noFill/>
          <a:ln/>
          <a:effectLst/>
        </p:spPr>
      </p:pic>
      <p:sp>
        <p:nvSpPr>
          <p:cNvPr id="9" name="Rechteck 8"/>
          <p:cNvSpPr/>
          <p:nvPr/>
        </p:nvSpPr>
        <p:spPr>
          <a:xfrm>
            <a:off x="3419872" y="3199284"/>
            <a:ext cx="5472608" cy="182073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fik 13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3472119" y="3271292"/>
            <a:ext cx="5327152" cy="144782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Mathematical modeling with probability involves the study of random experiments, …</a:t>
            </a:r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61"/>
            <a:ext cx="7048030" cy="3464628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</a:t>
            </a:r>
            <a:br>
              <a:rPr lang="en-US" dirty="0"/>
            </a:br>
            <a:r>
              <a:rPr lang="en-US" dirty="0"/>
              <a:t>The normal distribution of IQ scores</a:t>
            </a:r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59"/>
            <a:ext cx="7055776" cy="3774431"/>
          </a:xfrm>
          <a:prstGeom prst="rect">
            <a:avLst/>
          </a:prstGeom>
          <a:noFill/>
          <a:ln/>
          <a:effectLst/>
        </p:spPr>
      </p:pic>
      <p:pic>
        <p:nvPicPr>
          <p:cNvPr id="1026" name="Picture 2" descr="How do you find the area under the normal distribution curve to the right  of z = –3.24? | Socrati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131590"/>
            <a:ext cx="1299807" cy="15841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</a:t>
            </a:r>
            <a:br>
              <a:rPr lang="en-US" dirty="0"/>
            </a:br>
            <a:r>
              <a:rPr lang="en-US" dirty="0"/>
              <a:t>The normal distribution of IQ scores</a:t>
            </a:r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216024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57"/>
            <a:ext cx="7053688" cy="1739502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/>
        </p:nvSpPr>
        <p:spPr>
          <a:xfrm>
            <a:off x="2449860" y="2370966"/>
            <a:ext cx="537964" cy="2880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hteck 10"/>
          <p:cNvSpPr/>
          <p:nvPr/>
        </p:nvSpPr>
        <p:spPr>
          <a:xfrm>
            <a:off x="266760" y="2370966"/>
            <a:ext cx="720080" cy="2880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Especially in </a:t>
            </a:r>
            <a:r>
              <a:rPr lang="en-US" dirty="0" err="1"/>
              <a:t>todays</a:t>
            </a:r>
            <a:r>
              <a:rPr lang="en-US" dirty="0"/>
              <a:t> fast-paced and optimally scheduled economy, the impact of the highly improbable is not to be overlooked (black swans)</a:t>
            </a:r>
          </a:p>
        </p:txBody>
      </p:sp>
      <p:pic>
        <p:nvPicPr>
          <p:cNvPr id="3" name="Picture 2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2573" y="1079342"/>
            <a:ext cx="2920007" cy="185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 2" descr="The Black Swan: Second Edition von Nassim Nicholas Taleb - gebundene  Ausgabe - 978-1-4000-6351-2 | Thali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155856"/>
            <a:ext cx="1224136" cy="18641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Rechteck 5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fik 1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3472119" y="1203599"/>
            <a:ext cx="5385985" cy="3498848"/>
          </a:xfrm>
          <a:prstGeom prst="rect">
            <a:avLst/>
          </a:prstGeom>
          <a:noFill/>
          <a:ln/>
          <a:effectLst/>
        </p:spPr>
      </p:pic>
      <p:pic>
        <p:nvPicPr>
          <p:cNvPr id="1030" name="Picture 6" descr="Black or White - comchanger communicatio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360040" y="2104206"/>
            <a:ext cx="395536" cy="395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Netz, Netzwerk, Digitalisierung, Transform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845100"/>
            <a:ext cx="3131840" cy="4298400"/>
          </a:xfrm>
          <a:prstGeom prst="rect">
            <a:avLst/>
          </a:prstGeom>
          <a:noFill/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683568" y="1131590"/>
            <a:ext cx="4176464" cy="864095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>
            <a:lvl1pPr algn="ctr"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Central Exercises: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Calculus II for Management</a:t>
            </a:r>
            <a:endParaRPr kumimoji="0" lang="en-US" sz="2000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251520" y="1131590"/>
            <a:ext cx="288032" cy="864096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20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5004048" y="1131590"/>
            <a:ext cx="288032" cy="864096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20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51520" y="2283718"/>
            <a:ext cx="5040560" cy="85119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1400" b="1" kern="0" dirty="0"/>
              <a:t>Prof. Dr. </a:t>
            </a:r>
            <a:r>
              <a:rPr lang="de-DE" sz="1400" b="1" kern="0" dirty="0" err="1"/>
              <a:t>Giorgi</a:t>
            </a:r>
            <a:r>
              <a:rPr lang="de-DE" sz="1400" b="1" kern="0" dirty="0"/>
              <a:t> </a:t>
            </a:r>
            <a:r>
              <a:rPr lang="de-DE" sz="1400" b="1" kern="0" dirty="0" err="1"/>
              <a:t>Chelidze</a:t>
            </a:r>
            <a:r>
              <a:rPr lang="de-DE" sz="1400" b="1" kern="0" dirty="0"/>
              <a:t> &amp; </a:t>
            </a:r>
            <a:r>
              <a:rPr lang="en-US" sz="1400" b="1" kern="0" dirty="0">
                <a:latin typeface="+mn-lt"/>
              </a:rPr>
              <a:t>Prof. Dr. Florian Rupp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500" dirty="0"/>
          </a:p>
          <a:p>
            <a:pPr algn="ctr" eaLnBrk="1" hangingPunct="1"/>
            <a:r>
              <a:rPr lang="en-US" sz="1400" dirty="0"/>
              <a:t>Kutaisi International</a:t>
            </a:r>
            <a:r>
              <a:rPr lang="en-US" sz="1400" baseline="0" dirty="0"/>
              <a:t> University</a:t>
            </a:r>
            <a:endParaRPr lang="en-US" sz="1400" dirty="0"/>
          </a:p>
        </p:txBody>
      </p:sp>
      <p:pic>
        <p:nvPicPr>
          <p:cNvPr id="7" name="Grafik 6" descr="index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4425290"/>
            <a:ext cx="1872207" cy="582154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7092280" y="3291830"/>
            <a:ext cx="1800200" cy="171715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92075" lvl="1" indent="-92075">
              <a:spcAft>
                <a:spcPts val="400"/>
              </a:spcAft>
              <a:buFont typeface="Arial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Continuous random variables &amp; probability density functions (PDF)</a:t>
            </a:r>
          </a:p>
          <a:p>
            <a:pPr marL="92075" lvl="1" indent="-92075">
              <a:spcAft>
                <a:spcPts val="400"/>
              </a:spcAft>
              <a:buFont typeface="Arial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Examples for PDFs</a:t>
            </a:r>
          </a:p>
          <a:p>
            <a:pPr marL="92075" lvl="1" indent="-92075">
              <a:spcAft>
                <a:spcPts val="400"/>
              </a:spcAft>
              <a:buFont typeface="Arial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Recap:</a:t>
            </a:r>
          </a:p>
          <a:p>
            <a:pPr marL="266700" lvl="2" indent="-174625">
              <a:spcAft>
                <a:spcPts val="400"/>
              </a:spcAft>
              <a:buFont typeface="Symbol" pitchFamily="18" charset="2"/>
              <a:buChar char="-"/>
            </a:pPr>
            <a:r>
              <a:rPr lang="en-US" sz="1200" dirty="0">
                <a:solidFill>
                  <a:schemeClr val="tx1"/>
                </a:solidFill>
              </a:rPr>
              <a:t>Linear Algebra</a:t>
            </a:r>
          </a:p>
          <a:p>
            <a:pPr marL="266700" lvl="2" indent="-174625">
              <a:spcAft>
                <a:spcPts val="400"/>
              </a:spcAft>
              <a:buFont typeface="Symbol" pitchFamily="18" charset="2"/>
              <a:buChar char="-"/>
            </a:pPr>
            <a:r>
              <a:rPr lang="en-US" sz="1200" dirty="0" err="1">
                <a:solidFill>
                  <a:schemeClr val="tx1"/>
                </a:solidFill>
              </a:rPr>
              <a:t>Intergation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7092280" y="2931790"/>
            <a:ext cx="1800200" cy="288032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Topics</a:t>
            </a:r>
          </a:p>
        </p:txBody>
      </p:sp>
      <p:sp>
        <p:nvSpPr>
          <p:cNvPr id="14" name="Rechteck 13"/>
          <p:cNvSpPr/>
          <p:nvPr/>
        </p:nvSpPr>
        <p:spPr>
          <a:xfrm>
            <a:off x="3851920" y="4011910"/>
            <a:ext cx="1440160" cy="100811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problems are also given in compact form on a separate work sheet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</a:t>
            </a:r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165618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44098" y="1203546"/>
            <a:ext cx="7082527" cy="1495078"/>
          </a:xfrm>
          <a:prstGeom prst="rect">
            <a:avLst/>
          </a:prstGeom>
          <a:noFill/>
          <a:ln/>
          <a:effectLst/>
        </p:spPr>
      </p:pic>
      <p:sp>
        <p:nvSpPr>
          <p:cNvPr id="8" name="Rechteck 7"/>
          <p:cNvSpPr/>
          <p:nvPr/>
        </p:nvSpPr>
        <p:spPr>
          <a:xfrm>
            <a:off x="1691680" y="2931790"/>
            <a:ext cx="7200800" cy="20882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fik 17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44097" y="3003742"/>
            <a:ext cx="7058830" cy="1685829"/>
          </a:xfrm>
          <a:prstGeom prst="rect">
            <a:avLst/>
          </a:prstGeom>
          <a:noFill/>
          <a:ln/>
          <a:effectLst/>
        </p:spPr>
      </p:pic>
      <p:sp>
        <p:nvSpPr>
          <p:cNvPr id="11" name="Rechteck 10"/>
          <p:cNvSpPr/>
          <p:nvPr/>
        </p:nvSpPr>
        <p:spPr>
          <a:xfrm>
            <a:off x="251520" y="2931790"/>
            <a:ext cx="1296144" cy="288032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Non-Negativity</a:t>
            </a:r>
          </a:p>
        </p:txBody>
      </p:sp>
      <p:sp>
        <p:nvSpPr>
          <p:cNvPr id="12" name="Rechteck 11"/>
          <p:cNvSpPr/>
          <p:nvPr/>
        </p:nvSpPr>
        <p:spPr>
          <a:xfrm>
            <a:off x="251520" y="3291830"/>
            <a:ext cx="1296144" cy="288032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Normalization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</a:t>
            </a:r>
          </a:p>
        </p:txBody>
      </p:sp>
      <p:sp>
        <p:nvSpPr>
          <p:cNvPr id="5" name="Rechteck 4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Grafik 1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43218" y="1189898"/>
            <a:ext cx="6676204" cy="3662882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</a:t>
            </a:r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151216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Grafik 2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44098" y="1203546"/>
            <a:ext cx="7060233" cy="1176537"/>
          </a:xfrm>
          <a:prstGeom prst="rect">
            <a:avLst/>
          </a:prstGeom>
          <a:noFill/>
          <a:ln/>
          <a:effectLst/>
        </p:spPr>
      </p:pic>
      <p:sp>
        <p:nvSpPr>
          <p:cNvPr id="8" name="Rechteck 7"/>
          <p:cNvSpPr/>
          <p:nvPr/>
        </p:nvSpPr>
        <p:spPr>
          <a:xfrm>
            <a:off x="1691680" y="2787774"/>
            <a:ext cx="7200800" cy="2232248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Grafik 25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44097" y="2859726"/>
            <a:ext cx="7057984" cy="2065784"/>
          </a:xfrm>
          <a:prstGeom prst="rect">
            <a:avLst/>
          </a:prstGeom>
          <a:noFill/>
          <a:ln/>
          <a:effectLst/>
        </p:spPr>
      </p:pic>
      <p:sp>
        <p:nvSpPr>
          <p:cNvPr id="11" name="Rechteck 10"/>
          <p:cNvSpPr/>
          <p:nvPr/>
        </p:nvSpPr>
        <p:spPr>
          <a:xfrm>
            <a:off x="251520" y="2787774"/>
            <a:ext cx="1296144" cy="288032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Non-Negativity</a:t>
            </a:r>
          </a:p>
        </p:txBody>
      </p:sp>
      <p:sp>
        <p:nvSpPr>
          <p:cNvPr id="12" name="Rechteck 11"/>
          <p:cNvSpPr/>
          <p:nvPr/>
        </p:nvSpPr>
        <p:spPr>
          <a:xfrm>
            <a:off x="251520" y="3147814"/>
            <a:ext cx="1296144" cy="288032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Normalization</a:t>
            </a:r>
          </a:p>
        </p:txBody>
      </p:sp>
      <p:sp>
        <p:nvSpPr>
          <p:cNvPr id="13" name="Rechteck 12"/>
          <p:cNvSpPr/>
          <p:nvPr/>
        </p:nvSpPr>
        <p:spPr>
          <a:xfrm>
            <a:off x="251520" y="1923678"/>
            <a:ext cx="1296144" cy="720080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please, upload your solutions to the chat</a:t>
            </a:r>
          </a:p>
        </p:txBody>
      </p:sp>
      <p:sp>
        <p:nvSpPr>
          <p:cNvPr id="14" name="Rechteck 13"/>
          <p:cNvSpPr/>
          <p:nvPr/>
        </p:nvSpPr>
        <p:spPr>
          <a:xfrm>
            <a:off x="251520" y="1131590"/>
            <a:ext cx="1296144" cy="720080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5 minutes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self/ group work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</a:t>
            </a:r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108012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fik 1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44097" y="1203546"/>
            <a:ext cx="6266084" cy="893515"/>
          </a:xfrm>
          <a:prstGeom prst="rect">
            <a:avLst/>
          </a:prstGeom>
          <a:noFill/>
          <a:ln/>
          <a:effectLst/>
        </p:spPr>
      </p:pic>
      <p:sp>
        <p:nvSpPr>
          <p:cNvPr id="8" name="Rechteck 7"/>
          <p:cNvSpPr/>
          <p:nvPr/>
        </p:nvSpPr>
        <p:spPr>
          <a:xfrm>
            <a:off x="1691680" y="2355726"/>
            <a:ext cx="7200800" cy="266429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rafik 20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44097" y="2427677"/>
            <a:ext cx="7107572" cy="2107004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</a:t>
            </a:r>
          </a:p>
        </p:txBody>
      </p:sp>
      <p:sp>
        <p:nvSpPr>
          <p:cNvPr id="5" name="Rechteck 4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fik 10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43218" y="1189898"/>
            <a:ext cx="7007136" cy="3680092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</a:t>
            </a:r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187220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Grafik 2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44097" y="1203547"/>
            <a:ext cx="7061868" cy="1706255"/>
          </a:xfrm>
          <a:prstGeom prst="rect">
            <a:avLst/>
          </a:prstGeom>
          <a:noFill/>
          <a:ln/>
          <a:effectLst/>
        </p:spPr>
      </p:pic>
      <p:sp>
        <p:nvSpPr>
          <p:cNvPr id="8" name="Rechteck 7"/>
          <p:cNvSpPr/>
          <p:nvPr/>
        </p:nvSpPr>
        <p:spPr>
          <a:xfrm>
            <a:off x="1691680" y="3075806"/>
            <a:ext cx="7200800" cy="194421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Grafik 29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44097" y="3147754"/>
            <a:ext cx="7067414" cy="1818063"/>
          </a:xfrm>
          <a:prstGeom prst="rect">
            <a:avLst/>
          </a:prstGeom>
          <a:noFill/>
          <a:ln/>
          <a:effectLst/>
        </p:spPr>
      </p:pic>
      <p:pic>
        <p:nvPicPr>
          <p:cNvPr id="2050" name="Picture 2" descr="Waiting for Customer Feedback? Go and Get It! – Client Insigh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1131589"/>
            <a:ext cx="1504545" cy="8640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 which is based on the discussion of sub-sets of the sample space (i.e. the collection of all possible outcomes)</a:t>
            </a:r>
          </a:p>
        </p:txBody>
      </p:sp>
      <p:sp>
        <p:nvSpPr>
          <p:cNvPr id="6" name="Rechteck 5"/>
          <p:cNvSpPr/>
          <p:nvPr/>
        </p:nvSpPr>
        <p:spPr>
          <a:xfrm>
            <a:off x="251520" y="1131590"/>
            <a:ext cx="2160240" cy="288032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Sample Space</a:t>
            </a:r>
          </a:p>
        </p:txBody>
      </p:sp>
      <p:sp>
        <p:nvSpPr>
          <p:cNvPr id="8" name="Rechteck 7"/>
          <p:cNvSpPr/>
          <p:nvPr/>
        </p:nvSpPr>
        <p:spPr>
          <a:xfrm>
            <a:off x="251520" y="1491630"/>
            <a:ext cx="2160240" cy="7920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Textfeld 8"/>
          <p:cNvSpPr txBox="1"/>
          <p:nvPr/>
        </p:nvSpPr>
        <p:spPr>
          <a:xfrm>
            <a:off x="251520" y="1491630"/>
            <a:ext cx="266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S</a:t>
            </a:r>
          </a:p>
        </p:txBody>
      </p:sp>
      <p:sp>
        <p:nvSpPr>
          <p:cNvPr id="10" name="Ellipse 9"/>
          <p:cNvSpPr/>
          <p:nvPr/>
        </p:nvSpPr>
        <p:spPr>
          <a:xfrm>
            <a:off x="1331640" y="1707654"/>
            <a:ext cx="936104" cy="50405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feld 10"/>
          <p:cNvSpPr txBox="1"/>
          <p:nvPr/>
        </p:nvSpPr>
        <p:spPr>
          <a:xfrm>
            <a:off x="1881413" y="1805786"/>
            <a:ext cx="2728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E</a:t>
            </a:r>
          </a:p>
        </p:txBody>
      </p:sp>
      <p:sp>
        <p:nvSpPr>
          <p:cNvPr id="12" name="Ellipse 11"/>
          <p:cNvSpPr/>
          <p:nvPr/>
        </p:nvSpPr>
        <p:spPr>
          <a:xfrm>
            <a:off x="611560" y="1635646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llipse 12"/>
          <p:cNvSpPr/>
          <p:nvPr/>
        </p:nvSpPr>
        <p:spPr>
          <a:xfrm>
            <a:off x="611560" y="1923678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llipse 13"/>
          <p:cNvSpPr/>
          <p:nvPr/>
        </p:nvSpPr>
        <p:spPr>
          <a:xfrm>
            <a:off x="971600" y="1923678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Ellipse 14"/>
          <p:cNvSpPr/>
          <p:nvPr/>
        </p:nvSpPr>
        <p:spPr>
          <a:xfrm>
            <a:off x="971600" y="1635646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Ellipse 15"/>
          <p:cNvSpPr/>
          <p:nvPr/>
        </p:nvSpPr>
        <p:spPr>
          <a:xfrm>
            <a:off x="1475656" y="1851670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Ellipse 16"/>
          <p:cNvSpPr/>
          <p:nvPr/>
        </p:nvSpPr>
        <p:spPr>
          <a:xfrm>
            <a:off x="1691680" y="1995686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hteck 27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Grafik 2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3472120" y="1203599"/>
            <a:ext cx="5353637" cy="2821009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</a:t>
            </a:r>
          </a:p>
        </p:txBody>
      </p:sp>
      <p:sp>
        <p:nvSpPr>
          <p:cNvPr id="5" name="Rechteck 4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43218" y="1189898"/>
            <a:ext cx="6420077" cy="2225528"/>
          </a:xfrm>
          <a:prstGeom prst="rect">
            <a:avLst/>
          </a:prstGeom>
          <a:noFill/>
          <a:ln/>
          <a:effectLst/>
        </p:spPr>
      </p:pic>
      <p:pic>
        <p:nvPicPr>
          <p:cNvPr id="6" name="Picture 2" descr="Waiting for Customer Feedback? Go and Get It! – Client Ins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131589"/>
            <a:ext cx="1504545" cy="8640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</a:t>
            </a:r>
          </a:p>
        </p:txBody>
      </p:sp>
      <p:sp>
        <p:nvSpPr>
          <p:cNvPr id="5" name="Rechteck 4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43219" y="1189899"/>
            <a:ext cx="7039021" cy="2955585"/>
          </a:xfrm>
          <a:prstGeom prst="rect">
            <a:avLst/>
          </a:prstGeom>
          <a:noFill/>
          <a:ln/>
          <a:effectLst/>
        </p:spPr>
      </p:pic>
      <p:pic>
        <p:nvPicPr>
          <p:cNvPr id="6" name="Picture 2" descr="Waiting for Customer Feedback? Go and Get It! – Client Ins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131589"/>
            <a:ext cx="1504545" cy="8640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</a:t>
            </a:r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151216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fik 1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44097" y="1203546"/>
            <a:ext cx="6973734" cy="1368329"/>
          </a:xfrm>
          <a:prstGeom prst="rect">
            <a:avLst/>
          </a:prstGeom>
          <a:noFill/>
          <a:ln/>
          <a:effectLst/>
        </p:spPr>
      </p:pic>
      <p:sp>
        <p:nvSpPr>
          <p:cNvPr id="8" name="Rechteck 7"/>
          <p:cNvSpPr/>
          <p:nvPr/>
        </p:nvSpPr>
        <p:spPr>
          <a:xfrm>
            <a:off x="1691680" y="2787774"/>
            <a:ext cx="7200800" cy="2232248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Grafik 50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44097" y="2859727"/>
            <a:ext cx="4721484" cy="1937483"/>
          </a:xfrm>
          <a:prstGeom prst="rect">
            <a:avLst/>
          </a:prstGeom>
          <a:noFill/>
          <a:ln/>
          <a:effectLst/>
        </p:spPr>
      </p:pic>
      <p:sp>
        <p:nvSpPr>
          <p:cNvPr id="13" name="Rechteck 12"/>
          <p:cNvSpPr/>
          <p:nvPr/>
        </p:nvSpPr>
        <p:spPr>
          <a:xfrm>
            <a:off x="251520" y="1923678"/>
            <a:ext cx="1296144" cy="720080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please, upload your solutions to the chat</a:t>
            </a:r>
          </a:p>
        </p:txBody>
      </p:sp>
      <p:sp>
        <p:nvSpPr>
          <p:cNvPr id="14" name="Rechteck 13"/>
          <p:cNvSpPr/>
          <p:nvPr/>
        </p:nvSpPr>
        <p:spPr>
          <a:xfrm>
            <a:off x="251520" y="1131590"/>
            <a:ext cx="1296144" cy="720080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10 minutes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self/ group work</a:t>
            </a:r>
          </a:p>
        </p:txBody>
      </p:sp>
      <p:cxnSp>
        <p:nvCxnSpPr>
          <p:cNvPr id="26" name="Gerade Verbindung 25"/>
          <p:cNvCxnSpPr/>
          <p:nvPr/>
        </p:nvCxnSpPr>
        <p:spPr>
          <a:xfrm>
            <a:off x="6732240" y="3287067"/>
            <a:ext cx="2016224" cy="0"/>
          </a:xfrm>
          <a:prstGeom prst="lin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8" name="Gerade Verbindung 27"/>
          <p:cNvCxnSpPr/>
          <p:nvPr/>
        </p:nvCxnSpPr>
        <p:spPr>
          <a:xfrm>
            <a:off x="7020272" y="2999035"/>
            <a:ext cx="1512168" cy="0"/>
          </a:xfrm>
          <a:prstGeom prst="lin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8" name="Gerade Verbindung 37"/>
          <p:cNvCxnSpPr/>
          <p:nvPr/>
        </p:nvCxnSpPr>
        <p:spPr>
          <a:xfrm>
            <a:off x="8532440" y="3215059"/>
            <a:ext cx="0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38"/>
          <p:cNvCxnSpPr/>
          <p:nvPr/>
        </p:nvCxnSpPr>
        <p:spPr>
          <a:xfrm>
            <a:off x="8028384" y="3215059"/>
            <a:ext cx="0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39"/>
          <p:cNvCxnSpPr/>
          <p:nvPr/>
        </p:nvCxnSpPr>
        <p:spPr>
          <a:xfrm>
            <a:off x="7524328" y="3215059"/>
            <a:ext cx="0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40"/>
          <p:cNvCxnSpPr/>
          <p:nvPr/>
        </p:nvCxnSpPr>
        <p:spPr>
          <a:xfrm>
            <a:off x="7020272" y="3215059"/>
            <a:ext cx="0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feld 41"/>
          <p:cNvSpPr txBox="1"/>
          <p:nvPr/>
        </p:nvSpPr>
        <p:spPr>
          <a:xfrm>
            <a:off x="7020272" y="3287067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43" name="Textfeld 42"/>
          <p:cNvSpPr txBox="1"/>
          <p:nvPr/>
        </p:nvSpPr>
        <p:spPr>
          <a:xfrm>
            <a:off x="8532440" y="3287067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5</a:t>
            </a:r>
          </a:p>
        </p:txBody>
      </p:sp>
      <p:sp>
        <p:nvSpPr>
          <p:cNvPr id="44" name="Textfeld 43"/>
          <p:cNvSpPr txBox="1"/>
          <p:nvPr/>
        </p:nvSpPr>
        <p:spPr>
          <a:xfrm>
            <a:off x="7524328" y="3287067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3</a:t>
            </a:r>
          </a:p>
        </p:txBody>
      </p:sp>
      <p:sp>
        <p:nvSpPr>
          <p:cNvPr id="45" name="Textfeld 44"/>
          <p:cNvSpPr txBox="1"/>
          <p:nvPr/>
        </p:nvSpPr>
        <p:spPr>
          <a:xfrm>
            <a:off x="8028384" y="3287067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cxnSp>
        <p:nvCxnSpPr>
          <p:cNvPr id="47" name="Gerade Verbindung 46"/>
          <p:cNvCxnSpPr/>
          <p:nvPr/>
        </p:nvCxnSpPr>
        <p:spPr>
          <a:xfrm>
            <a:off x="7776356" y="3143051"/>
            <a:ext cx="0" cy="504056"/>
          </a:xfrm>
          <a:prstGeom prst="line">
            <a:avLst/>
          </a:prstGeom>
          <a:ln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feld 47"/>
          <p:cNvSpPr txBox="1"/>
          <p:nvPr/>
        </p:nvSpPr>
        <p:spPr>
          <a:xfrm>
            <a:off x="6679284" y="2859782"/>
            <a:ext cx="346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aseline="30000" dirty="0"/>
              <a:t>1</a:t>
            </a:r>
            <a:r>
              <a:rPr lang="en-US" sz="1200" dirty="0"/>
              <a:t>/</a:t>
            </a:r>
            <a:r>
              <a:rPr lang="en-US" sz="1200" baseline="-25000" dirty="0"/>
              <a:t>3</a:t>
            </a:r>
          </a:p>
        </p:txBody>
      </p:sp>
      <p:sp>
        <p:nvSpPr>
          <p:cNvPr id="49" name="Textfeld 48"/>
          <p:cNvSpPr txBox="1"/>
          <p:nvPr/>
        </p:nvSpPr>
        <p:spPr>
          <a:xfrm>
            <a:off x="7779459" y="3503091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3.5</a:t>
            </a:r>
          </a:p>
        </p:txBody>
      </p:sp>
      <p:sp>
        <p:nvSpPr>
          <p:cNvPr id="50" name="Rechteck 49"/>
          <p:cNvSpPr/>
          <p:nvPr/>
        </p:nvSpPr>
        <p:spPr>
          <a:xfrm>
            <a:off x="6660232" y="2859782"/>
            <a:ext cx="2160240" cy="9361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2" grpId="0"/>
      <p:bldP spid="43" grpId="0"/>
      <p:bldP spid="44" grpId="0"/>
      <p:bldP spid="45" grpId="0"/>
      <p:bldP spid="48" grpId="0"/>
      <p:bldP spid="49" grpId="0"/>
      <p:bldP spid="5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 Exercise:</a:t>
            </a:r>
            <a:br>
              <a:rPr lang="en-US" dirty="0"/>
            </a:br>
            <a:r>
              <a:rPr lang="en-US" dirty="0"/>
              <a:t>Mid-Term preparation</a:t>
            </a:r>
          </a:p>
        </p:txBody>
      </p:sp>
      <p:sp>
        <p:nvSpPr>
          <p:cNvPr id="4" name="Rechteck 3"/>
          <p:cNvSpPr/>
          <p:nvPr/>
        </p:nvSpPr>
        <p:spPr>
          <a:xfrm>
            <a:off x="251520" y="1131590"/>
            <a:ext cx="1296144" cy="3888432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600"/>
              </a:spcAft>
            </a:pPr>
            <a:r>
              <a:rPr lang="en-US" sz="1200" b="1" dirty="0">
                <a:solidFill>
                  <a:schemeClr val="tx1"/>
                </a:solidFill>
              </a:rPr>
              <a:t>A Short Review of Linear Algebra Topics:</a:t>
            </a:r>
          </a:p>
          <a:p>
            <a:pPr algn="ctr">
              <a:spcAft>
                <a:spcPts val="600"/>
              </a:spcAft>
            </a:pPr>
            <a:endParaRPr lang="en-US" sz="1200" b="1" dirty="0">
              <a:solidFill>
                <a:schemeClr val="tx1"/>
              </a:solidFill>
            </a:endParaRPr>
          </a:p>
          <a:p>
            <a:pPr marL="176213" indent="-176213">
              <a:spcAft>
                <a:spcPts val="600"/>
              </a:spcAft>
              <a:buFont typeface="Arial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Gaussian Elimination</a:t>
            </a:r>
          </a:p>
          <a:p>
            <a:pPr marL="176213" indent="-176213">
              <a:spcAft>
                <a:spcPts val="600"/>
              </a:spcAft>
              <a:buFont typeface="Arial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Basis &amp; Linear Independence</a:t>
            </a:r>
          </a:p>
          <a:p>
            <a:pPr marL="176213" indent="-176213">
              <a:spcAft>
                <a:spcPts val="600"/>
              </a:spcAft>
              <a:buFont typeface="Arial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Determinants</a:t>
            </a:r>
          </a:p>
          <a:p>
            <a:pPr marL="176213" indent="-176213">
              <a:spcAft>
                <a:spcPts val="600"/>
              </a:spcAft>
              <a:buFont typeface="Arial" pitchFamily="34" charset="0"/>
              <a:buChar char="•"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Scalar- &amp; Vector-Product</a:t>
            </a:r>
          </a:p>
          <a:p>
            <a:pPr marL="176213" indent="-176213">
              <a:spcAft>
                <a:spcPts val="600"/>
              </a:spcAft>
              <a:buFont typeface="Arial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Matrix-Multiplication</a:t>
            </a:r>
          </a:p>
          <a:p>
            <a:pPr marL="176213" indent="-176213">
              <a:spcAft>
                <a:spcPts val="600"/>
              </a:spcAft>
              <a:buFont typeface="Arial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Inverse Matrix</a:t>
            </a:r>
          </a:p>
          <a:p>
            <a:pPr marL="176213" indent="-176213">
              <a:spcAft>
                <a:spcPts val="600"/>
              </a:spcAft>
              <a:buFont typeface="Arial" pitchFamily="34" charset="0"/>
              <a:buChar char="•"/>
            </a:pPr>
            <a:r>
              <a:rPr lang="en-US" sz="1200" dirty="0" err="1">
                <a:solidFill>
                  <a:schemeClr val="tx1"/>
                </a:solidFill>
              </a:rPr>
              <a:t>Eigenvalues</a:t>
            </a:r>
            <a:r>
              <a:rPr lang="en-US" sz="1200" dirty="0">
                <a:solidFill>
                  <a:schemeClr val="tx1"/>
                </a:solidFill>
              </a:rPr>
              <a:t> &amp; Eigenvectors</a:t>
            </a:r>
          </a:p>
        </p:txBody>
      </p:sp>
      <p:sp>
        <p:nvSpPr>
          <p:cNvPr id="5" name="Rechteck 4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89"/>
            <a:ext cx="6701105" cy="3172764"/>
          </a:xfrm>
          <a:prstGeom prst="rect">
            <a:avLst/>
          </a:prstGeom>
          <a:noFill/>
          <a:ln/>
          <a:effectLst/>
        </p:spPr>
      </p:pic>
      <p:sp>
        <p:nvSpPr>
          <p:cNvPr id="8" name="Gleichschenkliges Dreieck 7"/>
          <p:cNvSpPr/>
          <p:nvPr/>
        </p:nvSpPr>
        <p:spPr>
          <a:xfrm rot="10800000">
            <a:off x="467544" y="1851670"/>
            <a:ext cx="864096" cy="144016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hteck 13"/>
          <p:cNvSpPr/>
          <p:nvPr/>
        </p:nvSpPr>
        <p:spPr>
          <a:xfrm>
            <a:off x="0" y="843558"/>
            <a:ext cx="179512" cy="429994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 Exercise:</a:t>
            </a:r>
            <a:br>
              <a:rPr lang="en-US" dirty="0"/>
            </a:br>
            <a:r>
              <a:rPr lang="en-US" dirty="0"/>
              <a:t>Mid-Term preparation</a:t>
            </a:r>
          </a:p>
        </p:txBody>
      </p:sp>
      <p:sp>
        <p:nvSpPr>
          <p:cNvPr id="3" name="Rechteck 2"/>
          <p:cNvSpPr/>
          <p:nvPr/>
        </p:nvSpPr>
        <p:spPr>
          <a:xfrm>
            <a:off x="0" y="843558"/>
            <a:ext cx="179512" cy="429994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uppieren 24"/>
          <p:cNvGrpSpPr/>
          <p:nvPr/>
        </p:nvGrpSpPr>
        <p:grpSpPr>
          <a:xfrm rot="20172303">
            <a:off x="117564" y="1347392"/>
            <a:ext cx="1130424" cy="288032"/>
            <a:chOff x="251520" y="2067694"/>
            <a:chExt cx="1130424" cy="288032"/>
          </a:xfrm>
        </p:grpSpPr>
        <p:sp>
          <p:nvSpPr>
            <p:cNvPr id="5" name="Rechteck 4"/>
            <p:cNvSpPr/>
            <p:nvPr/>
          </p:nvSpPr>
          <p:spPr>
            <a:xfrm>
              <a:off x="251520" y="2067694"/>
              <a:ext cx="1130424" cy="2880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Discussion</a:t>
              </a:r>
            </a:p>
          </p:txBody>
        </p:sp>
        <p:cxnSp>
          <p:nvCxnSpPr>
            <p:cNvPr id="6" name="Gerade Verbindung 5"/>
            <p:cNvCxnSpPr/>
            <p:nvPr/>
          </p:nvCxnSpPr>
          <p:spPr>
            <a:xfrm>
              <a:off x="251520" y="2067694"/>
              <a:ext cx="113042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6"/>
            <p:cNvCxnSpPr/>
            <p:nvPr/>
          </p:nvCxnSpPr>
          <p:spPr>
            <a:xfrm>
              <a:off x="251520" y="2355726"/>
              <a:ext cx="113042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hteck 7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rafik 20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90"/>
            <a:ext cx="7084605" cy="379793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>
          <a:xfrm>
            <a:off x="6292572" y="3951875"/>
            <a:ext cx="1368152" cy="8640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feld 17"/>
          <p:cNvSpPr txBox="1"/>
          <p:nvPr/>
        </p:nvSpPr>
        <p:spPr>
          <a:xfrm>
            <a:off x="7686848" y="4560609"/>
            <a:ext cx="3866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A</a:t>
            </a:r>
            <a:r>
              <a:rPr lang="en-US" sz="1400" baseline="30000" dirty="0">
                <a:solidFill>
                  <a:srgbClr val="C00000"/>
                </a:solidFill>
              </a:rPr>
              <a:t>-1</a:t>
            </a:r>
          </a:p>
        </p:txBody>
      </p:sp>
      <p:sp>
        <p:nvSpPr>
          <p:cNvPr id="15" name="Rechteck 14"/>
          <p:cNvSpPr/>
          <p:nvPr/>
        </p:nvSpPr>
        <p:spPr>
          <a:xfrm>
            <a:off x="2707412" y="1522274"/>
            <a:ext cx="1008112" cy="8640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feld 15"/>
          <p:cNvSpPr txBox="1"/>
          <p:nvPr/>
        </p:nvSpPr>
        <p:spPr>
          <a:xfrm>
            <a:off x="2347372" y="2104717"/>
            <a:ext cx="288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A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 Exercise:</a:t>
            </a:r>
            <a:br>
              <a:rPr lang="en-US" dirty="0"/>
            </a:br>
            <a:r>
              <a:rPr lang="en-US" dirty="0"/>
              <a:t>Mid-Term preparation</a:t>
            </a:r>
          </a:p>
        </p:txBody>
      </p:sp>
      <p:sp>
        <p:nvSpPr>
          <p:cNvPr id="3" name="Rechteck 2"/>
          <p:cNvSpPr/>
          <p:nvPr/>
        </p:nvSpPr>
        <p:spPr>
          <a:xfrm>
            <a:off x="0" y="843558"/>
            <a:ext cx="179512" cy="429994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uppieren 24"/>
          <p:cNvGrpSpPr/>
          <p:nvPr/>
        </p:nvGrpSpPr>
        <p:grpSpPr>
          <a:xfrm rot="20172303">
            <a:off x="117564" y="1347392"/>
            <a:ext cx="1130424" cy="288032"/>
            <a:chOff x="251520" y="2067694"/>
            <a:chExt cx="1130424" cy="288032"/>
          </a:xfrm>
        </p:grpSpPr>
        <p:sp>
          <p:nvSpPr>
            <p:cNvPr id="5" name="Rechteck 4"/>
            <p:cNvSpPr/>
            <p:nvPr/>
          </p:nvSpPr>
          <p:spPr>
            <a:xfrm>
              <a:off x="251520" y="2067694"/>
              <a:ext cx="1130424" cy="2880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Discussion</a:t>
              </a:r>
            </a:p>
          </p:txBody>
        </p:sp>
        <p:cxnSp>
          <p:nvCxnSpPr>
            <p:cNvPr id="6" name="Gerade Verbindung 5"/>
            <p:cNvCxnSpPr/>
            <p:nvPr/>
          </p:nvCxnSpPr>
          <p:spPr>
            <a:xfrm>
              <a:off x="251520" y="2067694"/>
              <a:ext cx="113042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6"/>
            <p:cNvCxnSpPr/>
            <p:nvPr/>
          </p:nvCxnSpPr>
          <p:spPr>
            <a:xfrm>
              <a:off x="251520" y="2355726"/>
              <a:ext cx="113042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hteck 7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fik 1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91"/>
            <a:ext cx="6081692" cy="3517537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 Exercise:</a:t>
            </a:r>
            <a:br>
              <a:rPr lang="en-US" dirty="0"/>
            </a:br>
            <a:r>
              <a:rPr lang="en-US" dirty="0"/>
              <a:t>Mid-Term preparation</a:t>
            </a:r>
          </a:p>
        </p:txBody>
      </p:sp>
      <p:sp>
        <p:nvSpPr>
          <p:cNvPr id="3" name="Rechteck 2"/>
          <p:cNvSpPr/>
          <p:nvPr/>
        </p:nvSpPr>
        <p:spPr>
          <a:xfrm>
            <a:off x="0" y="843558"/>
            <a:ext cx="179512" cy="429994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uppieren 24"/>
          <p:cNvGrpSpPr/>
          <p:nvPr/>
        </p:nvGrpSpPr>
        <p:grpSpPr>
          <a:xfrm rot="20172303">
            <a:off x="117564" y="1347392"/>
            <a:ext cx="1130424" cy="288032"/>
            <a:chOff x="251520" y="2067694"/>
            <a:chExt cx="1130424" cy="288032"/>
          </a:xfrm>
        </p:grpSpPr>
        <p:sp>
          <p:nvSpPr>
            <p:cNvPr id="5" name="Rechteck 4"/>
            <p:cNvSpPr/>
            <p:nvPr/>
          </p:nvSpPr>
          <p:spPr>
            <a:xfrm>
              <a:off x="251520" y="2067694"/>
              <a:ext cx="1130424" cy="2880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Discussion</a:t>
              </a:r>
            </a:p>
          </p:txBody>
        </p:sp>
        <p:cxnSp>
          <p:nvCxnSpPr>
            <p:cNvPr id="6" name="Gerade Verbindung 5"/>
            <p:cNvCxnSpPr/>
            <p:nvPr/>
          </p:nvCxnSpPr>
          <p:spPr>
            <a:xfrm>
              <a:off x="251520" y="2067694"/>
              <a:ext cx="113042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6"/>
            <p:cNvCxnSpPr/>
            <p:nvPr/>
          </p:nvCxnSpPr>
          <p:spPr>
            <a:xfrm>
              <a:off x="251520" y="2355726"/>
              <a:ext cx="113042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hteck 7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Grafik 2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90"/>
            <a:ext cx="7094845" cy="3646073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 Exercise:</a:t>
            </a:r>
            <a:br>
              <a:rPr lang="en-US" dirty="0"/>
            </a:br>
            <a:r>
              <a:rPr lang="en-US" dirty="0"/>
              <a:t>Mid-Term preparation</a:t>
            </a:r>
          </a:p>
        </p:txBody>
      </p:sp>
      <p:sp>
        <p:nvSpPr>
          <p:cNvPr id="3" name="Rechteck 2"/>
          <p:cNvSpPr/>
          <p:nvPr/>
        </p:nvSpPr>
        <p:spPr>
          <a:xfrm>
            <a:off x="0" y="843558"/>
            <a:ext cx="179512" cy="429994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uppieren 24"/>
          <p:cNvGrpSpPr/>
          <p:nvPr/>
        </p:nvGrpSpPr>
        <p:grpSpPr>
          <a:xfrm rot="20172303">
            <a:off x="117564" y="1347392"/>
            <a:ext cx="1130424" cy="288032"/>
            <a:chOff x="251520" y="2067694"/>
            <a:chExt cx="1130424" cy="288032"/>
          </a:xfrm>
        </p:grpSpPr>
        <p:sp>
          <p:nvSpPr>
            <p:cNvPr id="5" name="Rechteck 4"/>
            <p:cNvSpPr/>
            <p:nvPr/>
          </p:nvSpPr>
          <p:spPr>
            <a:xfrm>
              <a:off x="251520" y="2067694"/>
              <a:ext cx="1130424" cy="2880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Discussion</a:t>
              </a:r>
            </a:p>
          </p:txBody>
        </p:sp>
        <p:cxnSp>
          <p:nvCxnSpPr>
            <p:cNvPr id="6" name="Gerade Verbindung 5"/>
            <p:cNvCxnSpPr/>
            <p:nvPr/>
          </p:nvCxnSpPr>
          <p:spPr>
            <a:xfrm>
              <a:off x="251520" y="2067694"/>
              <a:ext cx="113042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6"/>
            <p:cNvCxnSpPr/>
            <p:nvPr/>
          </p:nvCxnSpPr>
          <p:spPr>
            <a:xfrm>
              <a:off x="251520" y="2355726"/>
              <a:ext cx="113042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hteck 7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rafik 20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89"/>
            <a:ext cx="7104557" cy="343478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 Exercise:</a:t>
            </a:r>
            <a:br>
              <a:rPr lang="en-US" dirty="0"/>
            </a:br>
            <a:r>
              <a:rPr lang="en-US" dirty="0"/>
              <a:t>Mid-Term preparation</a:t>
            </a:r>
          </a:p>
        </p:txBody>
      </p:sp>
      <p:sp>
        <p:nvSpPr>
          <p:cNvPr id="3" name="Rechteck 2"/>
          <p:cNvSpPr/>
          <p:nvPr/>
        </p:nvSpPr>
        <p:spPr>
          <a:xfrm>
            <a:off x="0" y="843558"/>
            <a:ext cx="179512" cy="429994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uppieren 24"/>
          <p:cNvGrpSpPr/>
          <p:nvPr/>
        </p:nvGrpSpPr>
        <p:grpSpPr>
          <a:xfrm rot="20172303">
            <a:off x="117564" y="1347392"/>
            <a:ext cx="1130424" cy="288032"/>
            <a:chOff x="251520" y="2067694"/>
            <a:chExt cx="1130424" cy="288032"/>
          </a:xfrm>
        </p:grpSpPr>
        <p:sp>
          <p:nvSpPr>
            <p:cNvPr id="5" name="Rechteck 4"/>
            <p:cNvSpPr/>
            <p:nvPr/>
          </p:nvSpPr>
          <p:spPr>
            <a:xfrm>
              <a:off x="251520" y="2067694"/>
              <a:ext cx="1130424" cy="2880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Discussion</a:t>
              </a:r>
            </a:p>
          </p:txBody>
        </p:sp>
        <p:cxnSp>
          <p:nvCxnSpPr>
            <p:cNvPr id="6" name="Gerade Verbindung 5"/>
            <p:cNvCxnSpPr/>
            <p:nvPr/>
          </p:nvCxnSpPr>
          <p:spPr>
            <a:xfrm>
              <a:off x="251520" y="2067694"/>
              <a:ext cx="113042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6"/>
            <p:cNvCxnSpPr/>
            <p:nvPr/>
          </p:nvCxnSpPr>
          <p:spPr>
            <a:xfrm>
              <a:off x="251520" y="2355726"/>
              <a:ext cx="113042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hteck 7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fik 11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86"/>
            <a:ext cx="6909948" cy="2027889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 Exercise:</a:t>
            </a:r>
            <a:br>
              <a:rPr lang="en-US" dirty="0"/>
            </a:br>
            <a:r>
              <a:rPr lang="en-US" dirty="0"/>
              <a:t>Mid-Term preparation</a:t>
            </a:r>
          </a:p>
        </p:txBody>
      </p:sp>
      <p:sp>
        <p:nvSpPr>
          <p:cNvPr id="4" name="Rechteck 3"/>
          <p:cNvSpPr/>
          <p:nvPr/>
        </p:nvSpPr>
        <p:spPr>
          <a:xfrm>
            <a:off x="251520" y="1131590"/>
            <a:ext cx="1296144" cy="3888432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600"/>
              </a:spcAft>
            </a:pPr>
            <a:r>
              <a:rPr lang="en-US" sz="1200" b="1" dirty="0">
                <a:solidFill>
                  <a:schemeClr val="tx1"/>
                </a:solidFill>
              </a:rPr>
              <a:t>A Short Review of Integration Topics:</a:t>
            </a:r>
          </a:p>
          <a:p>
            <a:pPr algn="ctr">
              <a:spcAft>
                <a:spcPts val="600"/>
              </a:spcAft>
            </a:pPr>
            <a:endParaRPr lang="en-US" sz="1200" b="1" dirty="0">
              <a:solidFill>
                <a:schemeClr val="tx1"/>
              </a:solidFill>
            </a:endParaRPr>
          </a:p>
          <a:p>
            <a:pPr marL="176213" indent="-176213">
              <a:spcAft>
                <a:spcPts val="600"/>
              </a:spcAft>
              <a:buFont typeface="Arial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Linear ODEs</a:t>
            </a:r>
          </a:p>
          <a:p>
            <a:pPr marL="176213" indent="-176213">
              <a:spcAft>
                <a:spcPts val="600"/>
              </a:spcAft>
              <a:buFont typeface="Arial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Integration by Parts</a:t>
            </a:r>
          </a:p>
          <a:p>
            <a:pPr marL="176213" indent="-176213">
              <a:spcAft>
                <a:spcPts val="600"/>
              </a:spcAft>
              <a:buFont typeface="Arial" pitchFamily="34" charset="0"/>
              <a:buChar char="•"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Improper Integrals</a:t>
            </a:r>
          </a:p>
          <a:p>
            <a:pPr marL="176213" indent="-176213">
              <a:spcAft>
                <a:spcPts val="600"/>
              </a:spcAft>
              <a:buFont typeface="Arial" pitchFamily="34" charset="0"/>
              <a:buChar char="•"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Separable ODEs</a:t>
            </a:r>
          </a:p>
        </p:txBody>
      </p:sp>
      <p:sp>
        <p:nvSpPr>
          <p:cNvPr id="5" name="Gleichschenkliges Dreieck 4"/>
          <p:cNvSpPr/>
          <p:nvPr/>
        </p:nvSpPr>
        <p:spPr>
          <a:xfrm rot="10800000">
            <a:off x="467544" y="1851670"/>
            <a:ext cx="864096" cy="144016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hteck 8"/>
          <p:cNvSpPr/>
          <p:nvPr/>
        </p:nvSpPr>
        <p:spPr>
          <a:xfrm>
            <a:off x="0" y="843558"/>
            <a:ext cx="179512" cy="429994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hteck 10"/>
          <p:cNvSpPr/>
          <p:nvPr/>
        </p:nvSpPr>
        <p:spPr>
          <a:xfrm>
            <a:off x="1691680" y="1131590"/>
            <a:ext cx="7200800" cy="72008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fik 1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43219" y="1189899"/>
            <a:ext cx="4948603" cy="571711"/>
          </a:xfrm>
          <a:prstGeom prst="rect">
            <a:avLst/>
          </a:prstGeom>
          <a:noFill/>
          <a:ln/>
          <a:effectLst/>
        </p:spPr>
      </p:pic>
      <p:sp>
        <p:nvSpPr>
          <p:cNvPr id="13" name="Rechteck 12"/>
          <p:cNvSpPr/>
          <p:nvPr/>
        </p:nvSpPr>
        <p:spPr>
          <a:xfrm>
            <a:off x="1691680" y="1923678"/>
            <a:ext cx="7200800" cy="3096344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Grafik 23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43218" y="1981979"/>
            <a:ext cx="5322122" cy="256338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random variable assigns a numerical value to each outcome of a random experiment</a:t>
            </a:r>
          </a:p>
        </p:txBody>
      </p:sp>
      <p:sp>
        <p:nvSpPr>
          <p:cNvPr id="6" name="Rechteck 5"/>
          <p:cNvSpPr/>
          <p:nvPr/>
        </p:nvSpPr>
        <p:spPr>
          <a:xfrm>
            <a:off x="251520" y="1131590"/>
            <a:ext cx="2160240" cy="2880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Sample Space</a:t>
            </a:r>
          </a:p>
        </p:txBody>
      </p:sp>
      <p:sp>
        <p:nvSpPr>
          <p:cNvPr id="8" name="Rechteck 7"/>
          <p:cNvSpPr/>
          <p:nvPr/>
        </p:nvSpPr>
        <p:spPr>
          <a:xfrm>
            <a:off x="251520" y="1491630"/>
            <a:ext cx="2160240" cy="79208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Textfeld 8"/>
          <p:cNvSpPr txBox="1"/>
          <p:nvPr/>
        </p:nvSpPr>
        <p:spPr>
          <a:xfrm>
            <a:off x="251520" y="1491630"/>
            <a:ext cx="266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S</a:t>
            </a:r>
          </a:p>
        </p:txBody>
      </p:sp>
      <p:sp>
        <p:nvSpPr>
          <p:cNvPr id="10" name="Ellipse 9"/>
          <p:cNvSpPr/>
          <p:nvPr/>
        </p:nvSpPr>
        <p:spPr>
          <a:xfrm>
            <a:off x="1331640" y="1707654"/>
            <a:ext cx="936104" cy="50405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feld 10"/>
          <p:cNvSpPr txBox="1"/>
          <p:nvPr/>
        </p:nvSpPr>
        <p:spPr>
          <a:xfrm>
            <a:off x="1881413" y="1805786"/>
            <a:ext cx="2728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E</a:t>
            </a:r>
          </a:p>
        </p:txBody>
      </p:sp>
      <p:sp>
        <p:nvSpPr>
          <p:cNvPr id="12" name="Ellipse 11"/>
          <p:cNvSpPr/>
          <p:nvPr/>
        </p:nvSpPr>
        <p:spPr>
          <a:xfrm>
            <a:off x="611560" y="1635646"/>
            <a:ext cx="144016" cy="14401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llipse 12"/>
          <p:cNvSpPr/>
          <p:nvPr/>
        </p:nvSpPr>
        <p:spPr>
          <a:xfrm>
            <a:off x="611560" y="1923678"/>
            <a:ext cx="144016" cy="14401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llipse 13"/>
          <p:cNvSpPr/>
          <p:nvPr/>
        </p:nvSpPr>
        <p:spPr>
          <a:xfrm>
            <a:off x="971600" y="1923678"/>
            <a:ext cx="144016" cy="14401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Ellipse 14"/>
          <p:cNvSpPr/>
          <p:nvPr/>
        </p:nvSpPr>
        <p:spPr>
          <a:xfrm>
            <a:off x="971600" y="1635646"/>
            <a:ext cx="144016" cy="14401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Ellipse 15"/>
          <p:cNvSpPr/>
          <p:nvPr/>
        </p:nvSpPr>
        <p:spPr>
          <a:xfrm>
            <a:off x="1475656" y="1851670"/>
            <a:ext cx="144016" cy="14401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Ellipse 16"/>
          <p:cNvSpPr/>
          <p:nvPr/>
        </p:nvSpPr>
        <p:spPr>
          <a:xfrm>
            <a:off x="1691680" y="1995686"/>
            <a:ext cx="144016" cy="14401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hteck 27"/>
          <p:cNvSpPr/>
          <p:nvPr/>
        </p:nvSpPr>
        <p:spPr>
          <a:xfrm>
            <a:off x="3419872" y="1131590"/>
            <a:ext cx="5472608" cy="136815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Grafik 4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3472119" y="1203599"/>
            <a:ext cx="5364913" cy="1162258"/>
          </a:xfrm>
          <a:prstGeom prst="rect">
            <a:avLst/>
          </a:prstGeom>
          <a:noFill/>
          <a:ln/>
          <a:effectLst/>
        </p:spPr>
      </p:pic>
      <p:sp>
        <p:nvSpPr>
          <p:cNvPr id="31" name="Rechteck 30"/>
          <p:cNvSpPr/>
          <p:nvPr/>
        </p:nvSpPr>
        <p:spPr>
          <a:xfrm>
            <a:off x="251520" y="2499742"/>
            <a:ext cx="2160240" cy="288032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Cont. Random Variable</a:t>
            </a:r>
          </a:p>
        </p:txBody>
      </p:sp>
      <p:sp>
        <p:nvSpPr>
          <p:cNvPr id="32" name="Rechteck 31"/>
          <p:cNvSpPr/>
          <p:nvPr/>
        </p:nvSpPr>
        <p:spPr>
          <a:xfrm>
            <a:off x="251520" y="2859782"/>
            <a:ext cx="2160240" cy="7920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44" name="Grafik 43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359532" y="3003798"/>
            <a:ext cx="1944216" cy="494864"/>
          </a:xfrm>
          <a:prstGeom prst="rect">
            <a:avLst/>
          </a:prstGeom>
          <a:noFill/>
          <a:ln/>
          <a:effectLst/>
        </p:spPr>
      </p:pic>
      <p:sp>
        <p:nvSpPr>
          <p:cNvPr id="45" name="Rechteck 44"/>
          <p:cNvSpPr/>
          <p:nvPr/>
        </p:nvSpPr>
        <p:spPr>
          <a:xfrm>
            <a:off x="3419872" y="2787774"/>
            <a:ext cx="5472608" cy="223224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Grafik 47" descr="IguanaTex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3472119" y="2859782"/>
            <a:ext cx="5364020" cy="2033180"/>
          </a:xfrm>
          <a:prstGeom prst="rect">
            <a:avLst/>
          </a:prstGeom>
          <a:noFill/>
          <a:ln/>
          <a:effectLst/>
        </p:spPr>
      </p:pic>
      <p:sp>
        <p:nvSpPr>
          <p:cNvPr id="49" name="Gleichschenkliges Dreieck 48"/>
          <p:cNvSpPr/>
          <p:nvPr/>
        </p:nvSpPr>
        <p:spPr>
          <a:xfrm rot="10800000">
            <a:off x="827584" y="2355726"/>
            <a:ext cx="1008112" cy="7200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 Exercise:</a:t>
            </a:r>
            <a:br>
              <a:rPr lang="en-US" dirty="0"/>
            </a:br>
            <a:r>
              <a:rPr lang="en-US" dirty="0"/>
              <a:t>Mid-Term preparation</a:t>
            </a:r>
          </a:p>
        </p:txBody>
      </p:sp>
      <p:sp>
        <p:nvSpPr>
          <p:cNvPr id="3" name="Rechteck 2"/>
          <p:cNvSpPr/>
          <p:nvPr/>
        </p:nvSpPr>
        <p:spPr>
          <a:xfrm>
            <a:off x="0" y="843558"/>
            <a:ext cx="179512" cy="429994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uppieren 24"/>
          <p:cNvGrpSpPr/>
          <p:nvPr/>
        </p:nvGrpSpPr>
        <p:grpSpPr>
          <a:xfrm rot="20172303">
            <a:off x="117564" y="1347392"/>
            <a:ext cx="1130424" cy="288032"/>
            <a:chOff x="251520" y="2067694"/>
            <a:chExt cx="1130424" cy="288032"/>
          </a:xfrm>
        </p:grpSpPr>
        <p:sp>
          <p:nvSpPr>
            <p:cNvPr id="5" name="Rechteck 4"/>
            <p:cNvSpPr/>
            <p:nvPr/>
          </p:nvSpPr>
          <p:spPr>
            <a:xfrm>
              <a:off x="251520" y="2067694"/>
              <a:ext cx="1130424" cy="2880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Discussion</a:t>
              </a:r>
            </a:p>
          </p:txBody>
        </p:sp>
        <p:cxnSp>
          <p:nvCxnSpPr>
            <p:cNvPr id="6" name="Gerade Verbindung 5"/>
            <p:cNvCxnSpPr/>
            <p:nvPr/>
          </p:nvCxnSpPr>
          <p:spPr>
            <a:xfrm>
              <a:off x="251520" y="2067694"/>
              <a:ext cx="113042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6"/>
            <p:cNvCxnSpPr/>
            <p:nvPr/>
          </p:nvCxnSpPr>
          <p:spPr>
            <a:xfrm>
              <a:off x="251520" y="2355726"/>
              <a:ext cx="113042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hteck 7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fik 10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43218" y="1189892"/>
            <a:ext cx="7034750" cy="2890773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Calculus II for Management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probability assigns a likelihood between 0 and 1 to each outcome of a random experiment in the long run</a:t>
            </a:r>
          </a:p>
        </p:txBody>
      </p:sp>
      <p:sp>
        <p:nvSpPr>
          <p:cNvPr id="6" name="Rechteck 5"/>
          <p:cNvSpPr/>
          <p:nvPr/>
        </p:nvSpPr>
        <p:spPr>
          <a:xfrm>
            <a:off x="251520" y="1131590"/>
            <a:ext cx="2160240" cy="2880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Sample Space</a:t>
            </a:r>
          </a:p>
        </p:txBody>
      </p:sp>
      <p:sp>
        <p:nvSpPr>
          <p:cNvPr id="8" name="Rechteck 7"/>
          <p:cNvSpPr/>
          <p:nvPr/>
        </p:nvSpPr>
        <p:spPr>
          <a:xfrm>
            <a:off x="251520" y="1491630"/>
            <a:ext cx="2160240" cy="79208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Textfeld 8"/>
          <p:cNvSpPr txBox="1"/>
          <p:nvPr/>
        </p:nvSpPr>
        <p:spPr>
          <a:xfrm>
            <a:off x="251520" y="1491630"/>
            <a:ext cx="266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S</a:t>
            </a:r>
          </a:p>
        </p:txBody>
      </p:sp>
      <p:sp>
        <p:nvSpPr>
          <p:cNvPr id="10" name="Ellipse 9"/>
          <p:cNvSpPr/>
          <p:nvPr/>
        </p:nvSpPr>
        <p:spPr>
          <a:xfrm>
            <a:off x="1331640" y="1707654"/>
            <a:ext cx="936104" cy="50405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feld 10"/>
          <p:cNvSpPr txBox="1"/>
          <p:nvPr/>
        </p:nvSpPr>
        <p:spPr>
          <a:xfrm>
            <a:off x="1881413" y="1805786"/>
            <a:ext cx="2728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E</a:t>
            </a:r>
          </a:p>
        </p:txBody>
      </p:sp>
      <p:sp>
        <p:nvSpPr>
          <p:cNvPr id="12" name="Ellipse 11"/>
          <p:cNvSpPr/>
          <p:nvPr/>
        </p:nvSpPr>
        <p:spPr>
          <a:xfrm>
            <a:off x="611560" y="1635646"/>
            <a:ext cx="144016" cy="14401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llipse 12"/>
          <p:cNvSpPr/>
          <p:nvPr/>
        </p:nvSpPr>
        <p:spPr>
          <a:xfrm>
            <a:off x="611560" y="1923678"/>
            <a:ext cx="144016" cy="14401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llipse 13"/>
          <p:cNvSpPr/>
          <p:nvPr/>
        </p:nvSpPr>
        <p:spPr>
          <a:xfrm>
            <a:off x="971600" y="1923678"/>
            <a:ext cx="144016" cy="14401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Ellipse 14"/>
          <p:cNvSpPr/>
          <p:nvPr/>
        </p:nvSpPr>
        <p:spPr>
          <a:xfrm>
            <a:off x="971600" y="1635646"/>
            <a:ext cx="144016" cy="14401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Ellipse 15"/>
          <p:cNvSpPr/>
          <p:nvPr/>
        </p:nvSpPr>
        <p:spPr>
          <a:xfrm>
            <a:off x="1475656" y="1851670"/>
            <a:ext cx="144016" cy="14401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Ellipse 16"/>
          <p:cNvSpPr/>
          <p:nvPr/>
        </p:nvSpPr>
        <p:spPr>
          <a:xfrm>
            <a:off x="1691680" y="1995686"/>
            <a:ext cx="144016" cy="14401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hteck 27"/>
          <p:cNvSpPr/>
          <p:nvPr/>
        </p:nvSpPr>
        <p:spPr>
          <a:xfrm>
            <a:off x="3419872" y="1131590"/>
            <a:ext cx="5472608" cy="115212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Grafik 60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3472119" y="1203599"/>
            <a:ext cx="5365806" cy="959831"/>
          </a:xfrm>
          <a:prstGeom prst="rect">
            <a:avLst/>
          </a:prstGeom>
          <a:noFill/>
          <a:ln/>
          <a:effectLst/>
        </p:spPr>
      </p:pic>
      <p:sp>
        <p:nvSpPr>
          <p:cNvPr id="31" name="Rechteck 30"/>
          <p:cNvSpPr/>
          <p:nvPr/>
        </p:nvSpPr>
        <p:spPr>
          <a:xfrm>
            <a:off x="251520" y="2499742"/>
            <a:ext cx="2160240" cy="2880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Cont. Random Variable</a:t>
            </a:r>
          </a:p>
        </p:txBody>
      </p:sp>
      <p:sp>
        <p:nvSpPr>
          <p:cNvPr id="32" name="Rechteck 31"/>
          <p:cNvSpPr/>
          <p:nvPr/>
        </p:nvSpPr>
        <p:spPr>
          <a:xfrm>
            <a:off x="251520" y="2859782"/>
            <a:ext cx="2160240" cy="79208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44" name="Grafik 43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359532" y="3003798"/>
            <a:ext cx="1944216" cy="494864"/>
          </a:xfrm>
          <a:prstGeom prst="rect">
            <a:avLst/>
          </a:prstGeom>
          <a:noFill/>
          <a:ln/>
          <a:effectLst/>
        </p:spPr>
      </p:pic>
      <p:sp>
        <p:nvSpPr>
          <p:cNvPr id="45" name="Rechteck 44"/>
          <p:cNvSpPr/>
          <p:nvPr/>
        </p:nvSpPr>
        <p:spPr>
          <a:xfrm>
            <a:off x="3419872" y="2355726"/>
            <a:ext cx="5472608" cy="266429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Grafik 65" descr="IguanaTex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tretch>
            <a:fillRect/>
          </a:stretch>
        </p:blipFill>
        <p:spPr>
          <a:xfrm>
            <a:off x="3472119" y="2427734"/>
            <a:ext cx="5367369" cy="2480820"/>
          </a:xfrm>
          <a:prstGeom prst="rect">
            <a:avLst/>
          </a:prstGeom>
          <a:noFill/>
          <a:ln/>
          <a:effectLst/>
        </p:spPr>
      </p:pic>
      <p:sp>
        <p:nvSpPr>
          <p:cNvPr id="49" name="Gleichschenkliges Dreieck 48"/>
          <p:cNvSpPr/>
          <p:nvPr/>
        </p:nvSpPr>
        <p:spPr>
          <a:xfrm rot="10800000">
            <a:off x="827584" y="2355726"/>
            <a:ext cx="1008112" cy="72008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hteck 50"/>
          <p:cNvSpPr/>
          <p:nvPr/>
        </p:nvSpPr>
        <p:spPr>
          <a:xfrm>
            <a:off x="251520" y="3867894"/>
            <a:ext cx="2160240" cy="288032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Probability</a:t>
            </a:r>
          </a:p>
        </p:txBody>
      </p:sp>
      <p:sp>
        <p:nvSpPr>
          <p:cNvPr id="52" name="Rechteck 51"/>
          <p:cNvSpPr/>
          <p:nvPr/>
        </p:nvSpPr>
        <p:spPr>
          <a:xfrm>
            <a:off x="251520" y="4227934"/>
            <a:ext cx="2160240" cy="7920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62" name="Grafik 61" descr="IguanaTex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/>
          <a:stretch>
            <a:fillRect/>
          </a:stretch>
        </p:blipFill>
        <p:spPr>
          <a:xfrm>
            <a:off x="323528" y="4299942"/>
            <a:ext cx="2015665" cy="432048"/>
          </a:xfrm>
          <a:prstGeom prst="rect">
            <a:avLst/>
          </a:prstGeom>
          <a:noFill/>
          <a:ln/>
          <a:effectLst/>
        </p:spPr>
      </p:pic>
      <p:cxnSp>
        <p:nvCxnSpPr>
          <p:cNvPr id="56" name="Gerade Verbindung 55"/>
          <p:cNvCxnSpPr/>
          <p:nvPr/>
        </p:nvCxnSpPr>
        <p:spPr>
          <a:xfrm>
            <a:off x="2483768" y="1851670"/>
            <a:ext cx="288032" cy="0"/>
          </a:xfrm>
          <a:prstGeom prst="lin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8" name="Gerade Verbindung 57"/>
          <p:cNvCxnSpPr/>
          <p:nvPr/>
        </p:nvCxnSpPr>
        <p:spPr>
          <a:xfrm>
            <a:off x="2771800" y="1851670"/>
            <a:ext cx="0" cy="2736304"/>
          </a:xfrm>
          <a:prstGeom prst="lin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0" name="Gerade Verbindung 59"/>
          <p:cNvCxnSpPr/>
          <p:nvPr/>
        </p:nvCxnSpPr>
        <p:spPr>
          <a:xfrm flipH="1">
            <a:off x="2483768" y="4594505"/>
            <a:ext cx="288032" cy="0"/>
          </a:xfrm>
          <a:prstGeom prst="line">
            <a:avLst/>
          </a:prstGeom>
          <a:noFill/>
          <a:ln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64" name="Grafik 63" descr="IguanaTex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/>
          <a:stretch>
            <a:fillRect/>
          </a:stretch>
        </p:blipFill>
        <p:spPr>
          <a:xfrm>
            <a:off x="323528" y="4830122"/>
            <a:ext cx="1675768" cy="14506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/>
          <p:cNvGrpSpPr/>
          <p:nvPr/>
        </p:nvGrpSpPr>
        <p:grpSpPr>
          <a:xfrm>
            <a:off x="150731" y="1052736"/>
            <a:ext cx="6365485" cy="2815158"/>
            <a:chOff x="150731" y="1052736"/>
            <a:chExt cx="6365485" cy="2815158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0731" y="1052736"/>
              <a:ext cx="6365485" cy="28151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Ellipse 5"/>
            <p:cNvSpPr/>
            <p:nvPr/>
          </p:nvSpPr>
          <p:spPr>
            <a:xfrm>
              <a:off x="395536" y="1635646"/>
              <a:ext cx="216024" cy="2160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feld 4"/>
            <p:cNvSpPr txBox="1"/>
            <p:nvPr/>
          </p:nvSpPr>
          <p:spPr>
            <a:xfrm>
              <a:off x="323528" y="1517754"/>
              <a:ext cx="2551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/>
                <a:t>S</a:t>
              </a: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Intermediate Summary:</a:t>
            </a:r>
            <a:br>
              <a:rPr lang="en-US" dirty="0"/>
            </a:br>
            <a:r>
              <a:rPr lang="en-US" dirty="0"/>
              <a:t>Sample space, random variable, and probability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3131840" y="3579862"/>
            <a:ext cx="5760640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1400" b="1" dirty="0"/>
              <a:t>Probabilities</a:t>
            </a:r>
            <a:r>
              <a:rPr lang="en-US" sz="1400" i="1" dirty="0"/>
              <a:t> </a:t>
            </a:r>
            <a:r>
              <a:rPr lang="en-US" sz="1400" dirty="0"/>
              <a:t>are set-functions that assign a number between 0 and 1 to a set of points of the sample space S. Their domain is the set of events of a random experiment and their range is contained in the interval [0; 1].</a:t>
            </a:r>
          </a:p>
          <a:p>
            <a:pPr algn="just">
              <a:spcAft>
                <a:spcPts val="600"/>
              </a:spcAft>
            </a:pPr>
            <a:r>
              <a:rPr lang="en-US" sz="1400" dirty="0"/>
              <a:t>A </a:t>
            </a:r>
            <a:r>
              <a:rPr lang="en-US" sz="1400" b="1" dirty="0"/>
              <a:t>random variable </a:t>
            </a:r>
            <a:r>
              <a:rPr lang="en-US" sz="1400" dirty="0"/>
              <a:t>is also a function whose range is a set of real numbers, but whose domain is the set of sample points </a:t>
            </a:r>
            <a:r>
              <a:rPr lang="en-US" sz="1400" dirty="0">
                <a:latin typeface="cmmi10"/>
              </a:rPr>
              <a:t>!</a:t>
            </a:r>
            <a:r>
              <a:rPr lang="en-US" sz="1400" dirty="0"/>
              <a:t> </a:t>
            </a:r>
            <a:r>
              <a:rPr lang="en-US" sz="1400" dirty="0">
                <a:latin typeface="cmsy10"/>
              </a:rPr>
              <a:t>2</a:t>
            </a:r>
            <a:r>
              <a:rPr lang="en-US" sz="1400" dirty="0"/>
              <a:t> S making up the whole sample space S (not subsets of S).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 is common to describe stochastic phenomena by means of (probability) densities</a:t>
            </a:r>
          </a:p>
        </p:txBody>
      </p:sp>
      <p:pic>
        <p:nvPicPr>
          <p:cNvPr id="3" name="Picture 2" descr="http://www.mba.ac.uk/wp-content/uploads/2011/04/uk_tracks_kernel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87574"/>
            <a:ext cx="6214390" cy="4020432"/>
          </a:xfrm>
          <a:prstGeom prst="rect">
            <a:avLst/>
          </a:prstGeom>
          <a:noFill/>
        </p:spPr>
      </p:pic>
      <p:grpSp>
        <p:nvGrpSpPr>
          <p:cNvPr id="12" name="Gruppieren 11"/>
          <p:cNvGrpSpPr/>
          <p:nvPr/>
        </p:nvGrpSpPr>
        <p:grpSpPr>
          <a:xfrm>
            <a:off x="3563888" y="2408141"/>
            <a:ext cx="5328592" cy="1747785"/>
            <a:chOff x="3563888" y="2408141"/>
            <a:chExt cx="5328592" cy="1747785"/>
          </a:xfrm>
        </p:grpSpPr>
        <p:cxnSp>
          <p:nvCxnSpPr>
            <p:cNvPr id="8" name="Gerade Verbindung 7"/>
            <p:cNvCxnSpPr/>
            <p:nvPr/>
          </p:nvCxnSpPr>
          <p:spPr>
            <a:xfrm>
              <a:off x="3995936" y="2427734"/>
              <a:ext cx="2088232" cy="57606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1" name="Rechteck 10"/>
            <p:cNvSpPr/>
            <p:nvPr/>
          </p:nvSpPr>
          <p:spPr>
            <a:xfrm>
              <a:off x="6084168" y="2859782"/>
              <a:ext cx="2808312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Gerade Verbindung 5"/>
            <p:cNvCxnSpPr/>
            <p:nvPr/>
          </p:nvCxnSpPr>
          <p:spPr>
            <a:xfrm>
              <a:off x="3563888" y="2408141"/>
              <a:ext cx="792088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2015" t="3014" r="53647" b="36705"/>
            <a:stretch>
              <a:fillRect/>
            </a:stretch>
          </p:blipFill>
          <p:spPr bwMode="auto">
            <a:xfrm>
              <a:off x="6112971" y="2882694"/>
              <a:ext cx="2750706" cy="1250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Textfeld 8"/>
          <p:cNvSpPr txBox="1"/>
          <p:nvPr/>
        </p:nvSpPr>
        <p:spPr>
          <a:xfrm>
            <a:off x="6804248" y="1131590"/>
            <a:ext cx="20882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(probability) densities link random variables with probabilities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sBCPrLdUOGmmGtjuAVnA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9gNzT53jU6HzP9VqlC8Bw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16,723"/>
  <p:tag name="ORIGINALWIDTH" val="4491,189"/>
  <p:tag name="LATEXADDIN" val="\documentclass{article}\pagestyle{empty}&#10;\usepackage{amsmath}&#10;\usepackage{amsfonts}&#10;\usepackage{amssymb}&#10;\begin{document}&#10;\begin{minipage}{12.7 cm}&#10;{\sffamily{&#10;Moreover, we have&#10;{\small{&#10;\begin{eqnarray*}&#10;\underbrace{ \begin{pmatrix} 1 &amp; 0 &amp; 3 \\ 2 &amp; 4 &amp; 2 \\ 3 &amp; 0 &amp; 1 \end{pmatrix} }_{= \, A}&#10;\underbrace{ \begin{pmatrix} -\tfrac{1}{8} &amp; 0 &amp; \tfrac{3}{8} \\ -\tfrac{1}{8} &amp; \tfrac{1}{4} &amp; -\tfrac{1}{8} \\ \tfrac{3}{8} &amp; 0 &amp; -\tfrac{1}{8} \end{pmatrix} }_{= \, A^{-1}} &amp; = &amp;&#10;\begin{pmatrix} -\tfrac{1}{8} + \tfrac{9}{8} &amp; 0 &amp; \tfrac{3}{8}-\tfrac{3}{8} \\ -\tfrac{2}{8} -\tfrac{4}{8} + \tfrac{6}{8} &amp; 1 &amp; \tfrac{6}{8}-\tfrac{4}{8}-\tfrac{2}{8} \\ -\tfrac{3}{8}+\tfrac{3}{8} &amp; 0 &amp; \tfrac{9}{8} - \tfrac{1}{8} \end{pmatrix} \\&#10;&amp; = &amp;&#10;\begin{pmatrix} 1 &amp; 0 &amp; 0 \\ 0 &amp; 1 &amp; 0 \\ 0 &amp; 0 &amp; 1 \end{pmatrix}&#10;\end{eqnarray*}&#10;}}&#10;&#10;{\bf{e)}} To find all eigenvalues and their corresponding eigenvectors of $A$ we first set-up the characteristic polynomial&#10;{\small{&#10;$$&#10;\det \begin{pmatrix} 1-\lambda &amp; 0 &amp; 3 \\ 2 &amp; 4-\lambda &amp; 2 \\ 3 &amp; 0 &amp; 1-\lambda \end{pmatrix}&#10;\, = \, (1-\lambda)^2 (4-\lambda) - 9 (4-\lambda) \, = \,&#10;(4-\lambda) \left(\lambda^2 - 2 \lambda - 8 \right)&#10;$$&#10;}}&#10;}}&#10;\end{minipage}&#10;\end{document}"/>
  <p:tag name="IGUANATEXSIZE" val="20"/>
  <p:tag name="IGUANATEXCURSOR" val="110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76,49"/>
  <p:tag name="ORIGINALWIDTH" val="4491,939"/>
  <p:tag name="LATEXADDIN" val="\documentclass{article}\pagestyle{empty}&#10;\usepackage{amsmath}&#10;\usepackage{amsfonts}&#10;\usepackage{amssymb}&#10;\begin{document}&#10;\begin{minipage}{12.7 cm}&#10;{\sffamily{&#10;The roots of the characteristic polynomial are $\lambda_1 = 4$ and&#10;$$&#10;\lambda_{2,3} \, \, = \, \, \tfrac{1}{2} \left( 2 \pm \sqrt{4 + 4 \cdot 8} \right) \, \, = \, \, 1 \pm 3 \, \, = \, \left\{ \begin{array}{c} 4 \\ -2 \end{array} \right.&#10;$$&#10;For $\lambda_{1,2} = 4$ the corresponding eigenvector(s) are obtained via&#10;{\small{&#10;\begin{eqnarray*}&#10;\left( \begin{array}{c c c | c}&#10;1-4 &amp; 0 &amp; 3 &amp; 0 \\ 2 &amp; 4-4 &amp; 2 &amp; 0 \\ 3 &amp; 0 &amp; 1-4 &amp; 0&#10;\end{array} \right) &amp; \leadsto &amp;&#10;\left( \begin{array}{c c c | c}&#10;-3 &amp; 0 &amp; 3 &amp; 0 \\ 2 &amp; -2 &amp; 2 &amp; 0 \\ 0 &amp; 0 &amp; 0 &amp; 0&#10;\end{array} \right) \quad \leadsto \quad&#10;\left( \begin{array}{c c c | c}&#10;-1 &amp; 0 &amp; 1 &amp; 0 \\ 1 &amp; -1 &amp; 1 &amp; 0 \\ 0 &amp; 0 &amp; 0 &amp; 0&#10;\end{array} \right)&#10;\end{eqnarray*}&#10;}}&#10;&#10;Here, two linearly independent representative eigenvectors corresponding to $\lambda_{1,2}$ are $\vec{v}_1 = (1,0,1)^T$ and $\vec{v}_2 = (1,2,1)^T$ as well as&#10;$$&#10;\mathbb{L}_{1,2} \, \, = \, \, \left\{ t_1 \cdot \vec{v}_1 + t_2 \cdot \vec{v}_2 \, \in \, \mathbb{R}^3 \, : \, t_1 \, , \, t_2 \, \in \, \mathbb{R} \right\} \, .&#10;$$&#10;&#10;}}&#10;\end{minipage}&#10;\end{document}"/>
  <p:tag name="IGUANATEXSIZE" val="20"/>
  <p:tag name="IGUANATEXCURSOR" val="87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25,347"/>
  <p:tag name="ORIGINALWIDTH" val="4368,954"/>
  <p:tag name="LATEXADDIN" val="\documentclass{article}\pagestyle{empty}&#10;\usepackage{amsmath}&#10;\usepackage{amsfonts}&#10;\usepackage{amssymb}&#10;\begin{document}&#10;\begin{minipage}{12.7 cm}&#10;{\sffamily{&#10;Finally, for $\lambda_3 = -2$ the corresponding eigenvector are obtained via&#10;{\small{&#10;\begin{eqnarray*}&#10;\left( \begin{array}{c c c | c}&#10;1+2 &amp; 0 &amp; 3 &amp; 0 \\ 2 &amp; 4+2 &amp; 2 &amp; 0 \\ 3 &amp; 0 &amp; 1+2 &amp; 0&#10;\end{array} \right) &amp; \leadsto &amp;&#10;\left( \begin{array}{c c c | c}&#10;3 &amp; 0 &amp; 3 &amp; 0 \\ 2 &amp; 6 &amp; 2 &amp; 0 \\ 0 &amp; 0 &amp; 0 &amp; 0&#10;\end{array} \right) \quad \leadsto \quad&#10;\left( \begin{array}{c c c | c}&#10;1 &amp; 0 &amp; 1 &amp; 0 \\ 1 &amp; 3 &amp; 1 &amp; 0 \\ 0 &amp; 0 &amp; 0 &amp; 0&#10;\end{array} \right)&#10;\end{eqnarray*}&#10;}}&#10;&#10;Here, a representative eigenvector corresponding to $\lambda_3$ is $\vec{v}_3 = (1,0,-1)^T$ as well as&#10;$$&#10;\mathbb{L}_{3} \, \, = \, \, \left\{ t_3 \cdot \vec{v}_3 \, \in \, \mathbb{R}^3 \, : \, t_3 \, \in \, \mathbb{R} \right\} \, .&#10;$$&#10;&#10;}}&#10;\end{minipage}&#10;\end{document}"/>
  <p:tag name="IGUANATEXSIZE" val="20"/>
  <p:tag name="IGUANATEXCURSOR" val="82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2,2123"/>
  <p:tag name="ORIGINALWIDTH" val="3049,119"/>
  <p:tag name="LATEXADDIN" val="\documentclass{article}\pagestyle{empty}&#10;\usepackage{amsmath}&#10;\usepackage{amsfonts}&#10;\usepackage{amssymb}&#10;\begin{document}&#10;\begin{minipage}{12.3 cm}&#10;{\sffamily{&#10;{\bf{Example:}}\\[1mm]&#10;Solve the ordinary differential equation $xy' = y + x^3 \ln(x)$.&#10;}}&#10;\end{minipage}&#10;\end{document}"/>
  <p:tag name="IGUANATEXSIZE" val="20"/>
  <p:tag name="IGUANATEXCURSOR" val="23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3,082"/>
  <p:tag name="ORIGINALWIDTH" val="3266,592"/>
  <p:tag name="LATEXADDIN" val="\documentclass{article}\pagestyle{empty}&#10;\usepackage{amsmath}&#10;\usepackage{amsfonts}&#10;\usepackage{amssymb}&#10;\begin{document}&#10;\begin{minipage}{12.3 cm}&#10;{\sffamily{&#10;{\bf{Solution:}}\\[1mm]&#10;We have that&#10;$$&#10;y' \, - \, \underbrace{\tfrac{1}{x}}_{= \, P(x)} y \, \, = \, \, \underbrace{x^2 \ln(x)}_{Q(x)}&#10;$$&#10;is the standard form of the given linear equation.\\[2mm]&#10;Here, the integrating factor reads as&#10;$$&#10;{\rm{e}}^{\int P(x) \textrm{d} x} \, \, = \, \, {\rm{e}}^{\int -\frac{1}{x} \textrm{d} x} \, \, = \, \, {\rm{e}}^{-\ln(x)} \, \, = \, \, x^{-1}&#10;$$&#10;}}&#10;\end{minipage}&#10;\end{document}"/>
  <p:tag name="IGUANATEXSIZE" val="20"/>
  <p:tag name="IGUANATEXCURSOR" val="35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14,811"/>
  <p:tag name="ORIGINALWIDTH" val="4317,96"/>
  <p:tag name="LATEXADDIN" val="\documentclass{article}\pagestyle{empty}&#10;\usepackage{amsmath}&#10;\usepackage{amsfonts}&#10;\usepackage{amssymb}&#10;\begin{document}&#10;\begin{minipage}{12.3 cm}&#10;{\sffamily{&#10;Multiplying by the integrating factor $x^{-1}$ to both sides of $y' - \tfrac{1}{x} y = x^2 \ln(x)$ gives&#10;$$&#10;x^{-1} \cdot y' \, - x^{-2} y \, \, = \, \, x \ln(x) \qquad \Longrightarrow \qquad&#10;\left( x^{-1} \cdot y \right)' \, \, = \, \, x \ln(x)&#10;$$&#10;Therefore:&#10;$$&#10;x^{-1} \cdot y \, \, = \, \, \int \, x \ln(x) \, \textrm{d} x \, \, \stackrel{\text{(IP)}}{=} \, \,&#10;\tfrac{1}{2} x^2 \ln(x) - \tfrac{1}{2} \int \, x \, \textrm{d} x \, \, = \, \,&#10;\tfrac{1}{2} x^2 \ln(x) - \tfrac{1}{4} x^2  + C&#10;$$&#10;such that finally,&#10;$$&#10;y \, \, = \, \, \tfrac{1}{2} x^3 \ln(x) - \tfrac{1}{4} x^3  + C x&#10;$$&#10;}}&#10;\end{minipage}&#10;\end{document}"/>
  <p:tag name="IGUANATEXSIZE" val="20"/>
  <p:tag name="IGUANATEXCURSOR" val="73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5ULgxRsCUC2aETaaLLML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wayLLHUoUaSByAvs2zAN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wS88IkDwk2u2UXfeYk5sQ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QrG_PT1jUaZ5G6vt.PRt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IYaHeW61US7GVC_CvTlV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Y06EWmBMUKiWbxTgKZHj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AlQONa1hU24NWfOu_k0X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9gNzT53jU6HzP9VqlC8Bw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sBCPrLdUOGmmGtjuAVn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5ULgxRsCUC2aETaaLLML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5ULgxRsCUC2aETaaLLML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wayLLHUoUaSByAvs2zAN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wS88IkDwk2u2UXfeYk5s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QrG_PT1jUaZ5G6vt.PRt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IYaHeW61US7GVC_CvTlVA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Y06EWmBMUKiWbxTgKZHjQ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AlQONa1hU24NWfOu_k0X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9gNzT53jU6HzP9VqlC8B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V12iISWwkOOVDsSNsZR1w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00,338"/>
  <p:tag name="ORIGINALWIDTH" val="4387,702"/>
  <p:tag name="LATEXADDIN" val="\documentclass{article}\pagestyle{empty}&#10;\usepackage{amsmath}&#10;\usepackage{amsfonts}&#10;\usepackage{amssymb}&#10;\begin{document}&#10;\begin{minipage}{12.4 cm}&#10;{\sffamily{&#10;Uncertainty is a daily feature of every aspect of life. We cannot predict exactly what&#10;will happen when we flip a coin, when we make an investment, or when an insurance&#10;company underwrites a policy. The price we pay for a computer may be specified&#10;exactly, but the length of time the computer operates effectively before the hard&#10;drive crashes is uncertain, a random occurrence.\\[2mm]&#10;{\bf{Probability theory}} is the mathematical study of random behavior.\\[2mm]&#10;The primary goal of this lecture is to show how integration can be used to explore probability. We begin with some basic concepts&#10;and terminology.}}&#10;\end{minipage}&#10;\end{document}"/>
  <p:tag name="IGUANATEXSIZE" val="20"/>
  <p:tag name="IGUANATEXCURSOR" val="65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wayLLHUoUaSByAvs2zANw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98,013"/>
  <p:tag name="ORIGINALWIDTH" val="4386,202"/>
  <p:tag name="LATEXADDIN" val="\documentclass{article}\pagestyle{empty}&#10;\usepackage{amsmath}&#10;\usepackage{amsfonts}&#10;\usepackage{amssymb}&#10;\begin{document}&#10;\begin{minipage}{12.4 cm}&#10;{\sffamily{&#10;Mathematical modeling with probability involves the study of {\bf{random experiments}},&#10;that is, actions with various possible outcomes that can be observed and recorded.\\[2mm]&#10;Each repetition of a random experiment is called a {\bf{trial}}.\\[2mm]&#10;Here are a few examples of random experiments:&#10;\begin{enumerate}&#10;\item Sampling a randomly chosen production run and recording whether or not the&#10;item selected is defective&#10;\item Observing how long a customer must spend waiting in line at a certain bank&#10;\item Recording the time a patient with a certain kind of cancer survives after receiving&#10;radiation therapy.&#10;\end{enumerate}&#10;}}&#10;\end{minipage}&#10;\end{document}"/>
  <p:tag name="IGUANATEXSIZE" val="20"/>
  <p:tag name="IGUANATEXCURSOR" val="43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54,031"/>
  <p:tag name="ORIGINALWIDTH" val="3425,572"/>
  <p:tag name="LATEXADDIN" val="\documentclass{article}\pagestyle{empty}&#10;\usepackage{amsmath}&#10;\usepackage{amsfonts}&#10;\usepackage{amssymb}&#10;\begin{document}&#10;\begin{minipage}{9.7 cm}&#10;{\sffamily{&#10;{\bf{Outcome, Event, and Sample Space:}}&#10;\begin{itemize}&#10;\item For a particular experiment, an {\bf{outcome}} is a result of the experiment, and the {\bf{sample space}} $S$ is the collection of&#10;all possible outcomes.&#10;\item An {\bf{event}} is a subset $E$ of the sample space $S$, and the individual&#10;members of $S$ are called {\bf{simple events}} or {\bf{sample points}}.&#10;\item The sample space itself is called the {\bf{certain event}}, and the empty set $\emptyset$, the subset that contains&#10;no outcomes, is the {\bf{impossible event}}.&#10;\end{itemize}&#10;}}&#10;\end{minipage}&#10;\end{document}"/>
  <p:tag name="IGUANATEXSIZE" val="20"/>
  <p:tag name="IGUANATEXCURSOR" val="71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21,4099"/>
  <p:tag name="ORIGINALWIDTH" val="3431,571"/>
  <p:tag name="LATEXADDIN" val="\documentclass{article}\pagestyle{empty}&#10;\usepackage{amsmath}&#10;\usepackage{amsfonts}&#10;\usepackage{amssymb}&#10;\begin{document}&#10;\begin{minipage}{9.7 cm}&#10;{\sffamily{&#10;{\bf{Continuous Random Variable:}}\\[1mm]&#10;A {\bf{random variable}} is a function $X$ that assigns a numerical value to each outcome&#10;of a random experiment, and a {\bf{continuous random variable}} is a random variable that&#10;can take on any value in an interval.}}&#10;\end{minipage}&#10;\end{document}"/>
  <p:tag name="IGUANATEXSIZE" val="20"/>
  <p:tag name="IGUANATEXCURSOR" val="18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3,4533"/>
  <p:tag name="ORIGINALWIDTH" val="1510,311"/>
  <p:tag name="LATEXADDIN" val="\documentclass{article}\pagestyle{empty}&#10;\usepackage{amsmath}&#10;\usepackage{amsfonts}&#10;\usepackage{amssymb}&#10;\begin{document}&#10;\begin{minipage}{9.7 cm}&#10;{\sffamily{&#10;$$&#10;X \, \, : \, \left\{ \begin{array}{r c l}&#10;S &amp; \to &amp; \mathbb{R} \\[1mm]&#10;\omega &amp; \mapsto &amp; X(\omega) \, \, \in \, \, \mathbb{R}&#10;\end{array} \right.&#10;$$&#10;}}&#10;\end{minipage}&#10;\end{document}"/>
  <p:tag name="IGUANATEXSIZE" val="20"/>
  <p:tag name="IGUANATEXCURSOR" val="28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63,592"/>
  <p:tag name="ORIGINALWIDTH" val="3431,571"/>
  <p:tag name="LATEXADDIN" val="\documentclass{article}\pagestyle{empty}&#10;\usepackage{amsmath}&#10;\usepackage{amsfonts}&#10;\usepackage{amssymb}&#10;\begin{document}&#10;\begin{minipage}{9.7 cm}&#10;{\sffamily{&#10;{\bf{Example:}}\\[1mm]&#10;For instance, if a lightbulb is selected randomly&#10;from a manufacturer's stock, the life span $X$ of the bulb is a continuous random variable.\\[2mm]&#10;Other examples of continuous random variables include the time a randomly selected&#10;motorist spends waiting at a traffic light, the weight or height of a randomly selected&#10;person, or the time it takes a randomly selected student to learn a particular skill.}}&#10;\end{minipage}&#10;\end{document}"/>
  <p:tag name="IGUANATEXSIZE" val="20"/>
  <p:tag name="IGUANATEXCURSOR" val="18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95,4256"/>
  <p:tag name="ORIGINALWIDTH" val="3431,571"/>
  <p:tag name="LATEXADDIN" val="\documentclass{article}\pagestyle{empty}&#10;\usepackage{amsmath}&#10;\usepackage{amsfonts}&#10;\usepackage{amssymb}&#10;\begin{document}&#10;\begin{minipage}{9.7 cm}&#10;{\sffamily{&#10;{\bf{Probability:}}\\[1mm]&#10;The {\bf{probability}} of an event in a random experiment is a number between $0$ and&#10;$1$ that specifies the likelihood of the event occurring if the experiment were conducted&#10;repeatedly.}}&#10;\end{minipage}&#10;\end{document}"/>
  <p:tag name="IGUANATEXSIZE" val="20"/>
  <p:tag name="IGUANATEXCURSOR" val="27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3,4533"/>
  <p:tag name="ORIGINALWIDTH" val="1510,311"/>
  <p:tag name="LATEXADDIN" val="\documentclass{article}\pagestyle{empty}&#10;\usepackage{amsmath}&#10;\usepackage{amsfonts}&#10;\usepackage{amssymb}&#10;\begin{document}&#10;\begin{minipage}{9.7 cm}&#10;{\sffamily{&#10;$$&#10;X \, \, : \, \left\{ \begin{array}{r c l}&#10;S &amp; \to &amp; \mathbb{R} \\[1mm]&#10;\omega &amp; \mapsto &amp; X(\omega) \, \, \in \, \, \mathbb{R}&#10;\end{array} \right.&#10;$$&#10;}}&#10;\end{minipage}&#10;\end{document}"/>
  <p:tag name="IGUANATEXSIZE" val="20"/>
  <p:tag name="IGUANATEXCURSOR" val="28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40,308"/>
  <p:tag name="ORIGINALWIDTH" val="3433,071"/>
  <p:tag name="LATEXADDIN" val="\documentclass{article}\pagestyle{empty}&#10;\usepackage{amsmath}&#10;\usepackage{amsfonts}&#10;\usepackage{amssymb}&#10;\begin{document}&#10;\begin{minipage}{9.7 cm}&#10;{\sffamily{&#10;{\bf{Example:}}\\[1mm]&#10;When a fair coin is tossed, the probability of 'heads' is clearly $\tfrac{1}{2}$, but&#10;what probability would you assign to the event that exactly $4.31$ cm of rain falls&#10;in Las Vegas during a particular day?\\[1mm]&#10;Such a question is unreasonable because the&#10;continuous random variable that measures the rainfall can assume any value between,&#10;say, $0$ cm (no rain) and 30 cm (flash flood), so its probability assignment cannot&#10;possibly be given as a list.\\[1mm]&#10;It makes more sense to ask for the probability that the&#10;observed rainfall lies between $4$ and $5$ inches or that it is less than $6$ inches.}}&#10;\end{minipage}&#10;\end{document}"/>
  <p:tag name="IGUANATEXSIZE" val="20"/>
  <p:tag name="IGUANATEXCURSOR" val="64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3,4533"/>
  <p:tag name="ORIGINALWIDTH" val="1795,276"/>
  <p:tag name="LATEXADDIN" val="\documentclass{article}\pagestyle{empty}&#10;\usepackage{amsmath}&#10;\usepackage{amsfonts}&#10;\usepackage{amssymb}&#10;\begin{document}&#10;\begin{minipage}{9.7 cm}&#10;{\sffamily{&#10;$$&#10;\mathbb{P} \, \, : \, \left\{ \begin{array}{r c l}&#10;\mathcal{P}(S) &amp; \to &amp; [0,1] \\[1mm]&#10;E &amp; \mapsto &amp; \mathbb{P}(E) \, \, \in \, \, [0,1]&#10;\end{array} \right.&#10;$$&#10;}}&#10;\end{minipage}&#10;\end{document}"/>
  <p:tag name="IGUANATEXSIZE" val="20"/>
  <p:tag name="IGUANATEXCURSOR" val="29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492,314"/>
  <p:tag name="LATEXADDIN" val="\documentclass{article}\pagestyle{empty}&#10;\usepackage{amsmath}&#10;\usepackage{amsfonts}&#10;\usepackage{amssymb}&#10;\begin{document}&#10;\begin{minipage}{9.7 cm}&#10;{\sffamily{&#10;$\mathcal{P}(S)$: set of all subsets of $S$&#10;}}&#10;\end{minipage}&#10;\end{document}"/>
  <p:tag name="IGUANATEXSIZE" val="20"/>
  <p:tag name="IGUANATEXCURSOR" val="20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wS88IkDwk2u2UXfeYk5sQ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39,708"/>
  <p:tag name="ORIGINALWIDTH" val="3432,321"/>
  <p:tag name="LATEXADDIN" val="\documentclass{article}\pagestyle{empty}&#10;\usepackage{amsmath}&#10;\usepackage{amsfonts}&#10;\usepackage{amssymb}&#10;\begin{document}&#10;\begin{minipage}{9.7 cm}&#10;{\sffamily{&#10;To obtain the probability assignment for a particular continuous random variable $X$,&#10;we can partition the domain of $X$ into subintervals and construct on each a 'bar' representing&#10;the probability that $X$ assumes a value in that subinterval. This creates a&#10;graphical representation of the data, called a {\bf{histogram}}, see figure (a).\\[2mm]&#10;If we take smaller and smaller subintervals, the top boundary of the histogram suggests a&#10;curve, the graph of a function $f(x)$ called the {\bf{probability density function}} for $X$.\\[2mm]&#10;We then define the probability that $X$ lies between any two numbers $a$ and $b$ in its range&#10;as the area under the graph of the probability density function $f(x)$ over the interval&#10;$a \leq x \leq b$. That is, as indicated in figure (b),&#10;$$&#10;\mathbb{P}( a \leq X \leq b) \, \, = \, \,&#10;\left( \begin{array}{c} \text{area under the graph of $y = f(x)$} \\ \text{over $a \leq x \leq b$} \end{array} \right) \, .&#10;$$&#10;}}&#10;\end{minipage}&#10;\end{document}"/>
  <p:tag name="IGUANATEXSIZE" val="20"/>
  <p:tag name="IGUANATEXCURSOR" val="110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3,4533"/>
  <p:tag name="ORIGINALWIDTH" val="1510,311"/>
  <p:tag name="LATEXADDIN" val="\documentclass{article}\pagestyle{empty}&#10;\usepackage{amsmath}&#10;\usepackage{amsfonts}&#10;\usepackage{amssymb}&#10;\begin{document}&#10;\begin{minipage}{9.7 cm}&#10;{\sffamily{&#10;$$&#10;X \, \, : \, \left\{ \begin{array}{r c l}&#10;S &amp; \to &amp; \mathbb{R} \\[1mm]&#10;\omega &amp; \mapsto &amp; X(\omega) \, \, \in \, \, \mathbb{R}&#10;\end{array} \right.&#10;$$&#10;}}&#10;\end{minipage}&#10;\end{document}"/>
  <p:tag name="IGUANATEXSIZE" val="20"/>
  <p:tag name="IGUANATEXCURSOR" val="28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0,596"/>
  <p:tag name="ORIGINALWIDTH" val="3431,571"/>
  <p:tag name="LATEXADDIN" val="\documentclass{article}\pagestyle{empty}&#10;\usepackage{amsmath}&#10;\usepackage{amsfonts}&#10;\usepackage{amssymb}&#10;\begin{document}&#10;\begin{minipage}{9.7 cm}&#10;{\sffamily{&#10;Finding a formula for the most suitable probability density function for a particular&#10;continuous random variable is a matter for a course in probability and statistics.\\[2mm]&#10;However, once this determination has been made, the area that yields the probability&#10;is computed by integration, specifically,&#10;$$&#10;\mathbb{P}( a \leq X \leq b ) \, \, = \, \, \int^b_a \, f(x) \, \textrm{d} x \, .&#10;$$&#10;}}&#10;\end{minipage}&#10;\end{document}"/>
  <p:tag name="IGUANATEXSIZE" val="20"/>
  <p:tag name="IGUANATEXCURSOR" val="33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3,4609"/>
  <p:tag name="ORIGINALWIDTH" val="1557,555"/>
  <p:tag name="LATEXADDIN" val="\documentclass{article}\pagestyle{empty}&#10;\usepackage{amsmath}&#10;\usepackage{amsfonts}&#10;\usepackage{amssymb}&#10;\begin{document}&#10;\begin{minipage}{9.7 cm}&#10;{\sffamily{&#10;$$&#10;\mathbb{P}( a \leq X \leq b ) \, = \, \int^b_a \, f(x) \, \textrm{d} x&#10;$$&#10;}}&#10;\end{minipage}&#10;\end{document}"/>
  <p:tag name="IGUANATEXSIZE" val="20"/>
  <p:tag name="IGUANATEXCURSOR" val="19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51,519"/>
  <p:tag name="ORIGINALWIDTH" val="3430,072"/>
  <p:tag name="LATEXADDIN" val="\documentclass{article}\pagestyle{empty}&#10;\usepackage{amsmath}&#10;\usepackage{amsfonts}&#10;\usepackage{amssymb}&#10;\begin{document}&#10;\begin{minipage}{9.7 cm}&#10;{\sffamily{&#10;{\bf{Example:}}\\[1mm]&#10;The figure shows the graph of a possible probability density function&#10;$f(x)$ for the random variable $X$ that measures the life span of a lightbulb selected&#10;randomly from a manufacturer's stock. Its shape reflects the fact the most bulbs burn&#10;out relatively quickly.\\[2mm]&#10;The probability $\mathbb{P}(0 \leq X \leq 40)$ that a bulb will fail within the&#10;first $40$ hours is given by the (shaded) area under the curve between $x = 0$ and $x = 40$&#10;and is computed by the definite integral of $f(x)$ over the interval $0 \leq x \leq 40$:&#10;$$&#10;\mathbb{P}( 0 \leq X \leq 40) \, \, = \, \, \int^{40}_0 \, f(x) \, \textrm{d} x \, .&#10;$$&#10;}}&#10;\end{minipage}&#10;\end{document}"/>
  <p:tag name="IGUANATEXSIZE" val="20"/>
  <p:tag name="IGUANATEXCURSOR" val="18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7,1429"/>
  <p:tag name="ORIGINALWIDTH" val="3439,07"/>
  <p:tag name="LATEXADDIN" val="\documentclass{article}\pagestyle{empty}&#10;\usepackage{amsmath}&#10;\usepackage{amsfonts}&#10;\usepackage{amssymb}&#10;\begin{document}&#10;\begin{minipage}{9.7 cm}&#10;{\sffamily{&#10;The smaller area on the right in the figure represents the probability that the selected&#10;bulb fails between the $80$th and $120$th hours of use and is given by the integral&#10;$$&#10;\mathbb{P}( 80 \leq X \leq 120) \, \, = \, \, \int^{120}_{80} \, f(x) \, \textrm{d} x \, .&#10;$$&#10;}}&#10;\end{minipage}&#10;\end{document}"/>
  <p:tag name="IGUANATEXSIZE" val="20"/>
  <p:tag name="IGUANATEXCURSOR" val="39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60,293"/>
  <p:tag name="ORIGINALWIDTH" val="4384,702"/>
  <p:tag name="LATEXADDIN" val="\documentclass{article}\pagestyle{empty}&#10;\usepackage{amsmath}&#10;\usepackage{amsfonts}&#10;\usepackage{amssymb}&#10;\begin{document}&#10;\begin{minipage}{12.4 cm}&#10;{\sffamily{&#10;{\bf{Continuous Probability Density Function;}}\\[1mm]&#10;A probability density function for the continuous random variable $X$ is a function $f$ that satisfies the&#10;following three conditions:&#10;\begin{enumerate}&#10;\item Non-Negativity: $f(x) \geq 0$ for all $x$&#10;\item Normalization: $\int^{+\infty}_{-\infty} f(x) \, \textrm{d} x \, = \, 1$&#10;\item The probability that $X$ lies in the interval $a \leq X \leq b$ is given by the integral&#10;$$&#10;\mathbb{P}(a \leq X \leq b) \, \, = \, \, \int^b_a \, f(x) \, \textrm{d} x \, .&#10;$$&#10;\end{enumerate}&#10;}}&#10;\end{minipage}&#10;\end{document}"/>
  <p:tag name="IGUANATEXSIZE" val="20"/>
  <p:tag name="IGUANATEXCURSOR" val="67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50,769"/>
  <p:tag name="ORIGINALWIDTH" val="4386,202"/>
  <p:tag name="LATEXADDIN" val="\documentclass{article}\pagestyle{empty}&#10;\usepackage{amsmath}&#10;\usepackage{amsfonts}&#10;\usepackage{amssymb}&#10;\begin{document}&#10;\begin{minipage}{12.4 cm}&#10;{\sffamily{&#10;The values of $a$ and $b$ in this formula need not be finite, and if either is infinite,&#10;the corresponding probability is given by an improper integral. For example, the probability&#10;that $X \geq a$ is&#10;$$&#10;\mathbb{P}( X \geq a) \, \, = \, \, \mathbb{P}( a \leq X &lt; +\infty) \, \, = \, \, \int^{+\infty}_a \, f(x) \, \textrm{d} x \, .&#10;$$&#10;The second condition in the definition of a probability density function expresses&#10;the fact that since $X$ must have some value, the event $-\infty &lt; X &lt; +\infty$ is certain to&#10;occur. Thus, we have $\mathbb{P}( -\infty &lt; X &lt; +\infty ) = 1$, which means that&#10;$$&#10;\int^{+\infty}_{-\infty} \, f(x) \, \textrm{d} x \, \, = \, \, 1 \, .&#10;$$&#10;}}&#10;\end{minipage}&#10;\end{document}"/>
  <p:tag name="IGUANATEXSIZE" val="20"/>
  <p:tag name="IGUANATEXCURSOR" val="82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35,508"/>
  <p:tag name="ORIGINALWIDTH" val="4386,952"/>
  <p:tag name="LATEXADDIN" val="\documentclass{article}\pagestyle{empty}&#10;\usepackage{amsmath}&#10;\usepackage{amsfonts}&#10;\usepackage{amssymb}&#10;\begin{document}&#10;\begin{minipage}{12.4 cm}&#10;{\sffamily{&#10;As usual, the improper integral&#10;$$&#10;\int^{+\infty}_{-\infty} \, f(x) \, \textrm{d} x&#10;$$&#10;on the left is defined as&#10;$$&#10;\int^{+\infty}_{-\infty} \, f(x) \, \textrm{d} x \, \, = \, \,&#10;\lim_{N \to +\infty} \, \int^0_{-N} \, f(x) \, \textrm{d} x \, + \, \lim_{N \to +\infty} \, \int^N_0 \, f(x) \, \textrm{d} x&#10;$$&#10;and converges only when both limits exist.\\[4mm]&#10;The next example illustrates how to determine&#10;whether a given function is a probability density function.&#10;}}&#10;\end{minipage}&#10;\end{document}"/>
  <p:tag name="IGUANATEXSIZE" val="20"/>
  <p:tag name="IGUANATEXCURSOR" val="53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49,007"/>
  <p:tag name="ORIGINALWIDTH" val="4377,953"/>
  <p:tag name="LATEXADDIN" val="\documentclass{article}\pagestyle{empty}&#10;\usepackage{amsmath}&#10;\usepackage{amsfonts}&#10;\usepackage{amssymb}&#10;\begin{document}&#10;\begin{minipage}{12.4 cm}&#10;{\sffamily{&#10;{\bf{Example:}}&#10;Determine whether the following function is a probability density function:&#10;$$&#10;f(x) \, \, = \, \left\{ \begin{array}{c c l}&#10;\tfrac{3}{2} \, x \, (x-1) \, , &amp; &amp; \text{for $0 \leq x \leq 2$} \\[1mm]&#10;0 \, , &amp; &amp; \text{otherwise} &#10;\end{array} \right. \, .&#10;$$&#10;&#10;{\bf{Solution:}}&#10;We find that&#10;\begin{eqnarray*}&#10;\int^{\infty}_{-\infty} \, f(x) \, \textrm{d} x &amp; = &amp; \int^2_0 \, \tfrac{3}{2} (x^2 - x) \, \textrm{d} x \, \, = \, \,&#10;\tfrac{3}{2} \, \Big[ \tfrac{1}{3} x^3 - \tfrac{1}{2} x^2 \Big]^2_0\\[1mm]&#10;&amp; = &amp;&#10;\tfrac{3}{2} \left( \tfrac{1}{3} \cdot 2^3 - \tfrac{1}{2} \cdot 2^2 \right) - \tfrac{3}{2} \left( 0 - 0 \right)&#10;\, \, = \, \, 1 \, .&#10;\end{eqnarray*}&#10;However, the condition $f(x) \geq 0$ for all $x$ is not satisfied ($f(x) &lt; 0$ for $0 &lt; x &lt; 1$),&#10;so $f(x)$ is not a probability density function.}}&#10;\end{minipage}&#10;\end{document}"/>
  <p:tag name="IGUANATEXSIZE" val="20"/>
  <p:tag name="IGUANATEXCURSOR" val="54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QrG_PT1jUaZ5G6vt.PRtg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35,246"/>
  <p:tag name="ORIGINALWIDTH" val="4380,953"/>
  <p:tag name="LATEXADDIN" val="\documentclass{article}\pagestyle{empty}&#10;\usepackage{amsmath}&#10;\usepackage{amsfonts}&#10;\usepackage{amssymb}&#10;\begin{document}&#10;\begin{minipage}{12.4 cm}&#10;{\sffamily{&#10;{\bf{Example:}}&#10;Either find a number $k$ such that the following function $f(x)$ is a probability density&#10;function or explain why no such number exists:\\[-2mm]&#10;$$&#10;f(x) \, \, = \, \left\{ \begin{array}{c c l}&#10;k \left( x^3 + x + 1 \right) \, , &amp; &amp; \text{for $1 \leq x \leq 3$} \\[1mm]&#10;0 \, , &amp; &amp; \text{otherwise} &#10;\end{array} \right. \, .&#10;$$&#10;&#10;{\bf{Solution:}}&#10;First, note that if $k &gt; 0$, then $f(x)$ is positive on the interval $1 \leq x \leq 3$, which means&#10;$f(x) \geq 0$ for all $x$. Next, we find that&#10;\begin{eqnarray*}&#10;\int^{\infty}_{-\infty} \, f(x) \, \textrm{d} x &amp; = &amp; \int^3_1 \, \tfrac{3}{2} k \left( x^3 + x + 1 \right) \, \textrm{d} x \, \, = \, \,&#10;k \, \Big[ \tfrac{1}{4} x^4 + \tfrac{1}{2} x^2 + x \Big]^3_1\\[1mm]&#10;&amp; = &amp;&#10;k \left( \left( \tfrac{1}{4} \cdot 3^4 + \tfrac{1}{2} \cdot 3^2 + 3 \right) - \tfrac{3}{2} \left( \tfrac{1}{4} \cdot 1^4 + \tfrac{1}{2} \cdot 1^2 + 1 \right) \right)&#10;\, \, = \, \, 26 \, k \, .&#10;\end{eqnarray*}&#10;Thus, $f(x)$ is a probability density function if $26 k = 1$, that is, if $k = \tfrac{1}{26}$.}}&#10;\end{minipage}&#10;\end{document}"/>
  <p:tag name="IGUANATEXSIZE" val="20"/>
  <p:tag name="IGUANATEXCURSOR" val="104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99,063"/>
  <p:tag name="ORIGINALWIDTH" val="3433,071"/>
  <p:tag name="LATEXADDIN" val="\documentclass{article}\pagestyle{empty}&#10;\usepackage{amsmath}&#10;\usepackage{amsfonts}&#10;\usepackage{amssymb}&#10;\begin{document}&#10;\begin{minipage}{9.7 cm}&#10;{\sffamily{&#10;A {\bf{uniform probability density function}} (see the figure) is constant over a bounded&#10;interval $a \leq x \leq b$ and zero outside that interval. A random variable that has a uniform&#10;density function is said to be {\bf{uniformly distributed}}.\\[1mm]&#10;Roughly speaking, for a uniformly distributed random variable, all values in some bounded interval are&#10;'equally likely.'&#10;More precisely, a continuous random variable is uniformly distributed&#10;if the probability that its value will be in a particular subinterval of the bounded&#10;interval is equal to the probability that it will be in any other subinterval that has the&#10;same length.}}&#10;\end{minipage}&#10;\end{document}"/>
  <p:tag name="IGUANATEXSIZE" val="20"/>
  <p:tag name="IGUANATEXCURSOR" val="53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10,9112"/>
  <p:tag name="ORIGINALWIDTH" val="3431,571"/>
  <p:tag name="LATEXADDIN" val="\documentclass{article}\pagestyle{empty}&#10;\usepackage{amsmath}&#10;\usepackage{amsfonts}&#10;\usepackage{amssymb}&#10;\begin{document}&#10;\begin{minipage}{9.7 cm}&#10;{\sffamily{&#10;An example of a uniformly distributed random variable is the waiting&#10;time of a motorist at a traffic light that remains red for, say, $40$ seconds at a time.&#10;This random variable has a uniform distribution because all waiting times between $0$&#10;and $40$ seconds are equally likely.}}&#10;\end{minipage}&#10;\end{document}"/>
  <p:tag name="IGUANATEXSIZE" val="20"/>
  <p:tag name="IGUANATEXCURSOR" val="41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54,218"/>
  <p:tag name="ORIGINALWIDTH" val="3431,571"/>
  <p:tag name="LATEXADDIN" val="\documentclass{article}\pagestyle{empty}&#10;\usepackage{amsmath}&#10;\usepackage{amsfonts}&#10;\usepackage{amssymb}&#10;\begin{document}&#10;\begin{minipage}{9.7 cm}&#10;{\sffamily{&#10;If $k$ is the constant value of a uniform density function $f(x)$ on the interval&#10;$a \leq x \leq b$, its value may be determined using the requirement that the total area&#10;under the graph of $f$ must be equal to $1$.\\[1mm]&#10;In particular,\\[-6mm]&#10;\begin{eqnarray*}&#10;1 &amp; = &amp; \int^{\infty}_{-\infty} \, f(x) \, \textrm{d} x \, \, = \, \, \int^b_a \, f(x) \, \textrm{d} x \, \, = \, \, \int^b_a \, k \, \textrm{d} x \\&#10;&amp; = &amp;&#10;\Big[ k \, x \Big]^b_a \, \, = \, \, k \left( b - a \right) \, ,&#10;\end{eqnarray*}&#10;and so&#10;$$&#10;k \, \, = \, \, \frac{1}{b \, - \, a} \, .&#10;$$&#10;This observation leads to the following formula for a uniform density function.&#10;}}&#10;\end{minipage}&#10;\end{document}"/>
  <p:tag name="IGUANATEXSIZE" val="20"/>
  <p:tag name="IGUANATEXCURSOR" val="71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21,6724"/>
  <p:tag name="ORIGINALWIDTH" val="2577,428"/>
  <p:tag name="LATEXADDIN" val="\documentclass{article}\pagestyle{empty}&#10;\usepackage{amsmath}&#10;\usepackage{amsfonts}&#10;\usepackage{amssymb}&#10;\begin{document}&#10;\begin{minipage}{9.7 cm}&#10;{\sffamily{&#10;{\bf{Uniform Density Function:}}&#10;$$&#10;f(x) \, \, = \, \left\{ \begin{array}{c c l}&#10;\frac{1}{b \, - \, a} \, , &amp; &amp; \text{if $a \leq x \leq b$} \\[1mm]&#10;0 \, , &amp; &amp; \text{otherwise}&#10;\end{array} \right.&#10;$$&#10;}}&#10;\end{minipage}&#10;\end{document}"/>
  <p:tag name="IGUANATEXSIZE" val="20"/>
  <p:tag name="IGUANATEXCURSOR" val="31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2,4673"/>
  <p:tag name="ORIGINALWIDTH" val="3422,573"/>
  <p:tag name="LATEXADDIN" val="\documentclass{article}\pagestyle{empty}&#10;\usepackage{amsmath}&#10;\usepackage{amsfonts}&#10;\usepackage{amssymb}&#10;\begin{document}&#10;\begin{minipage}{9.7 cm}&#10;{\sffamily{&#10;The next example shows a typical application involving a uniform density function.}}&#10;\end{minipage}&#10;\end{document}"/>
  <p:tag name="IGUANATEXSIZE" val="20"/>
  <p:tag name="IGUANATEXCURSOR" val="17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72,6285"/>
  <p:tag name="ORIGINALWIDTH" val="3431,571"/>
  <p:tag name="LATEXADDIN" val="\documentclass{article}\pagestyle{empty}&#10;\usepackage{amsmath}&#10;\usepackage{amsfonts}&#10;\usepackage{amssymb}&#10;\begin{document}&#10;\begin{minipage}{9.7 cm}&#10;{\sffamily{&#10;{\bf{Example (Waiting Time at a Traffic Tight):}}\\[1mm]&#10;A certain traffic light remains red for $40$ seconds at a time.\\[1mm]&#10;Natia arrives (at random) at the light and finds it red.\\[1mm]&#10;Use an appropriate uniform density function to find the&#10;probability that she will have to wait at least 15 seconds for the light to turn green.&#10;}}&#10;\end{minipage}&#10;\end{document}"/>
  <p:tag name="IGUANATEXSIZE" val="20"/>
  <p:tag name="IGUANATEXCURSOR" val="35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91,001"/>
  <p:tag name="ORIGINALWIDTH" val="4380,953"/>
  <p:tag name="LATEXADDIN" val="\documentclass{article}\pagestyle{empty}&#10;\usepackage{amsmath}&#10;\usepackage{amsfonts}&#10;\usepackage{amssymb}&#10;\begin{document}&#10;\begin{minipage}{12.4 cm}&#10;{\sffamily{&#10;{\bf{Solution:}}&#10;Let $X$ denote the random variable that measures the time (in seconds) that Natia must&#10;wait.\\[1mm]&#10;Since all waiting times between $0$ and $40$ are equally likely, $X$ is uniformly distributed&#10;over the interval $0 \leq x \leq 40$.\\[1mm]&#10;The corresponding uniform density function is&#10;$$&#10;f(x) \, \, = \, \left\{ \begin{array}{c c l}&#10;\frac{1}{40} \, , &amp; &amp; \text{if $0 \leq x \leq 40$} \\[1mm]&#10;0 \, , &amp; &amp; \text{otherwise}&#10;\end{array} \right.&#10;$$&#10;and the desired proboability is&#10;$$&#10;\mathbb{P}(15 \leq X \leq 40) \, \, = \, \, \int^{40}_{15} \, \frac{1}{40} \, \textrm{d} x \, \, = \, \,&#10;\Big[ \frac{1}{40} \, x \Big]^{40}_0 \, \, = \, \, \frac{40-15}{40} \, \, = \, \, \tfrac{5}{8} \, \, = \, \, 0.625 \, .&#10;$$&#10;}}&#10;\end{minipage}&#10;\end{document}"/>
  <p:tag name="IGUANATEXSIZE" val="20"/>
  <p:tag name="IGUANATEXCURSOR" val="86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13,461"/>
  <p:tag name="ORIGINALWIDTH" val="3425,572"/>
  <p:tag name="LATEXADDIN" val="\documentclass{article}\pagestyle{empty}&#10;\usepackage{amsmath}&#10;\usepackage{amsfonts}&#10;\usepackage{amssymb}&#10;\begin{document}&#10;\begin{minipage}{9.7 cm}&#10;{\sffamily{&#10;An {\bf{exponential probability density function}} is a function $f(x)$ that is zero for $x &lt; 0$  and&#10;decreases exponentially for $x \geq 0$. That is,&#10;$$&#10;f(x) \, \, = \, \, \left\{ \begin{array}{c c l}&#10;A \, {\rm{e}}^{-\lambda x} \, , &amp; &amp; \text{for $x \geq 0$} \\&#10;0 \, , &amp; &amp; \text{for $x &lt; 0$}&#10;\end{array} \right.&#10;$$&#10;where $A$ and $\lambda$ are positive constants. \\[1mm]&#10;The value of $A$ is determined by the requirement that the total area under the&#10;graph of $f$ must be equal to $1$. Thus,&#10;\begin{eqnarray*}&#10;1 &amp; = &amp; \int^{+\infty}_{-\infty} f(x) \, \textrm{d} x \, \, = \, \, \int^{+\infty}_0 A \, {\rm{e}}^{-\lambda x} \, \textrm{d} x \\[-1mm]&#10;&amp; = &amp;&#10;\lim_{N \to +\infty} \, \int^N_0 \, A \, {\rm{e}}^{-\lambda x} \, \textrm{d} x \, \, = \, \,&#10;\lim_{N \to +\infty} \Big[ -\tfrac{A}{\lambda} \, {\rm{e}}^{-\lambda x} \Big]^N_0 \\[1mm]&#10;&amp; = &amp;&#10;\lim_{N \to +\infty} \left( -\tfrac{A}{\lambda} \, {\rm{e}}^{-\lambda N} + \tfrac{A}{\lambda} \right) \, \, = \, \, \tfrac{A}{\lambda}&#10;\quad \Longrightarrow \quad A \, \, = \, \, \lambda \, .&#10;\end{eqnarray*}&#10;}}&#10;\end{minipage}&#10;\end{document}"/>
  <p:tag name="IGUANATEXSIZE" val="20"/>
  <p:tag name="IGUANATEXCURSOR" val="99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2,4673"/>
  <p:tag name="ORIGINALWIDTH" val="3424,822"/>
  <p:tag name="LATEXADDIN" val="\documentclass{article}\pagestyle{empty}&#10;\usepackage{amsmath}&#10;\usepackage{amsfonts}&#10;\usepackage{amssymb}&#10;\begin{document}&#10;\begin{minipage}{9.7 cm}&#10;{\sffamily{&#10;The calculation leads to the following general formula for an exponential density&#10;function.&#10;}}&#10;\end{minipage}&#10;\end{document}"/>
  <p:tag name="IGUANATEXSIZE" val="20"/>
  <p:tag name="IGUANATEXCURSOR" val="15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IYaHeW61US7GVC_CvTlVA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20,9224"/>
  <p:tag name="ORIGINALWIDTH" val="2525,685"/>
  <p:tag name="LATEXADDIN" val="\documentclass{article}\pagestyle{empty}&#10;\usepackage{amsmath}&#10;\usepackage{amsfonts}&#10;\usepackage{amssymb}&#10;\begin{document}&#10;\begin{minipage}{9.7 cm}&#10;{\sffamily{&#10;{\bf{Exponential Density Function:}}&#10;$$&#10;f(x) \, \, = \, \left\{ \begin{array}{c c l}&#10;\lambda \, {\rm{e}}^{-\lambda \, x} \, , &amp; &amp; \text{if $y \geq 0$} \\[1mm]&#10;0 \, , &amp; &amp; \text{if $x &lt; 0$}&#10;\end{array} \right.&#10;$$&#10;}}&#10;\end{minipage}&#10;\end{document}"/>
  <p:tag name="IGUANATEXSIZE" val="20"/>
  <p:tag name="IGUANATEXCURSOR" val="34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9,115"/>
  <p:tag name="ORIGINALWIDTH" val="3430,822"/>
  <p:tag name="LATEXADDIN" val="\documentclass{article}\pagestyle{empty}&#10;\usepackage{amsmath}&#10;\usepackage{amsfonts}&#10;\usepackage{amssymb}&#10;\begin{document}&#10;\begin{minipage}{9.7 cm}&#10;{\sffamily{&#10;A random variable that has an exponential density function is said to be {\bf{exponentially&#10;distributed}}.\\[1mm]&#10;As you can see from its graph the value of an&#10;exponentially distributed random variable is much more likely to be small than large.\\[1mm]&#10;Such random variables include the life span of electronic components and the interval&#10;between the arrivals of successive planes at an airport.}}&#10;\end{minipage}&#10;\end{document}"/>
  <p:tag name="IGUANATEXSIZE" val="20"/>
  <p:tag name="IGUANATEXCURSOR" val="27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2,4673"/>
  <p:tag name="ORIGINALWIDTH" val="4384,702"/>
  <p:tag name="LATEXADDIN" val="\documentclass{article}\pagestyle{empty}&#10;\usepackage{amsmath}&#10;\usepackage{amsfonts}&#10;\usepackage{amssymb}&#10;\begin{document}&#10;\begin{minipage}{12.4 cm}&#10;{\sffamily{&#10;The next example shows how&#10;to use an exponential density function to determine the probability of the duration of&#10;a telephone call.}}&#10;\end{minipage}&#10;\end{document}"/>
  <p:tag name="IGUANATEXSIZE" val="20"/>
  <p:tag name="IGUANATEXCURSOR" val="29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56,806"/>
  <p:tag name="ORIGINALWIDTH" val="4388,452"/>
  <p:tag name="LATEXADDIN" val="\documentclass{article}\pagestyle{empty}&#10;\usepackage{amsmath}&#10;\usepackage{amsfonts}&#10;\usepackage{amssymb}&#10;\begin{document}&#10;\begin{minipage}{12.4 cm}&#10;{\sffamily{&#10;{\bf{Example:}} Let $X$ be a random variable that measures the duration of cell phone calls in a certain&#10;city and assume that $X$ has an exponential distribution with density function&#10;$$&#10;f(t) \, \, = \, \left\{ \begin{array}{c c l}&#10;0.5 \, {\rm{e}}^{-0.5 \, t} \, , &amp; &amp; \text{if $t \geq 0$} \\&#10;0 \, , &amp; &amp; \text{if $t &lt; 0$}&#10;\end{array} \right.&#10;$$&#10;where $t$ denotes the duration (in minutes) of a randomly selected call.&#10;\begin{enumerate}&#10;\item[\bf{a)}] Find the probability that a randomly selected call will last between $2$ and $3$ minutes.&#10;\item[\bf{b)}] Find the probability that a randomly selected call will last at least $2$ minutes.&#10;\end{enumerate}&#10;}}&#10;\end{minipage}&#10;\end{document}"/>
  <p:tag name="IGUANATEXSIZE" val="20"/>
  <p:tag name="IGUANATEXCURSOR" val="48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10,499"/>
  <p:tag name="ORIGINALWIDTH" val="4377,953"/>
  <p:tag name="LATEXADDIN" val="\documentclass{article}\pagestyle{empty}&#10;\usepackage{amsmath}&#10;\usepackage{amsfonts}&#10;\usepackage{amssymb}&#10;\begin{document}&#10;\begin{minipage}{12.4 cm}&#10;{\sffamily{&#10;{\bf{Solution:}}\\[1mm]&#10;{\bf{a)}}\\[-4mm]&#10;$$&#10;\mathbb{P}(2 \leq X \leq 3) \, = \, \int^3_2 \, 0.5 \, {\rm{e}}^{-0.5 \, t} \, \textrm{d} t \, = \, \Big[ -{\rm{e}}^{-0.5 \, t} \Big]^3_2 \, = \,&#10;-{\rm{e}}^{-1.5} + {\rm{e}}^{-1} \, \approx \, 0.1447 \, .&#10;$$&#10;{\bf{b)}} There are two ways to compute the probability that a randomly selected call will last at least $2$ minutes. The first method is to evaluate&#10;an improper integral.&#10;\begin{eqnarray*}&#10;\mathbb{P}(X \geq 2) &amp; = &amp; \mathbb{P}(2 \leq X &lt; +\infty) \, \, = \, \, \int^{+\infty}_2 0.5 \, {\rm{e}}^{-0.5 \, t} \, \textrm{d} t \\[-1mm]&#10;&amp; = &amp;&#10;\lim_{N \to +\infty} \int^N_2 \, 0.5 \, {\rm{e}}^{-0.5 \, t} \, \textrm{d} t \, \, = \, \, \lim_{N \to +\infty} \Big[ -{\rm{e}}^{-0.5 \, t} \Big]^N_2 \\[1mm]&#10;&amp; = &amp;&#10;\lim_{N \to +\infty} \left( -{\rm{e}}^{-0.5 \, N} + {\rm{e}}^{-1} \right) \, \, = \, \, {\rm{e}}^{-1} \, \, \approx \, \, 0.3679 \, .&#10;\end{eqnarray*}&#10;}}&#10;\end{minipage}&#10;\end{document}"/>
  <p:tag name="IGUANATEXSIZE" val="20"/>
  <p:tag name="IGUANATEXCURSOR" val="101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2,846"/>
  <p:tag name="ORIGINALWIDTH" val="4385,452"/>
  <p:tag name="LATEXADDIN" val="\documentclass{article}\pagestyle{empty}&#10;\usepackage{amsmath}&#10;\usepackage{amsfonts}&#10;\usepackage{amssymb}&#10;\begin{document}&#10;\begin{minipage}{12.4 cm}&#10;{\sffamily{&#10;The second method is to compute $1$ minus the probability that $X$ is less than $2$.&#10;That is,&#10;\begin{eqnarray*}&#10;\mathbb{P}(X \geq 2) &amp; = &amp; 1 \, - \, \mathbb{P}(X &lt; 2) \, \, = \, \, 1 \, - \, \int^2_0 0.5 \, {\rm{e}}^{-0.5 \, t} \, \textrm{d} t \\[1mm]&#10;&amp; = &amp;&#10;1 \, - \, \Big[ -{\rm{e}}^{-0.5 \, t} \Big]^2_0 \, \, = \, \, 1 \, - \, \left( -{\rm{e}}^{-1} + 1 \right) \\[1mm]&#10;&amp; = &amp;&#10;{\rm{e}}^{-1} \, \, \approx \, \, 0.3679 \, .&#10;\end{eqnarray*}&#10;}}&#10;\end{minipage}&#10;\end{document}"/>
  <p:tag name="IGUANATEXSIZE" val="20"/>
  <p:tag name="IGUANATEXCURSOR" val="40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52,1561"/>
  <p:tag name="ORIGINALWIDTH" val="4350,957"/>
  <p:tag name="LATEXADDIN" val="\documentclass{article}\pagestyle{empty}&#10;\usepackage{amsmath}&#10;\usepackage{amsfonts}&#10;\usepackage{amssymb}&#10;\begin{document}&#10;\begin{minipage}{12.3 cm}&#10;{\sffamily{&#10;A useful characteristic of a random variable $X$ is its {\bf{expected value}} or {\bf{mean}}, denoted by $\mathbb{E}(X)$ or simply $\mu$.\\[1mm]&#10;If a random experiment is performed repeatedly and the results are recorded, then the&#10;arithmetic average of the recorded results will approach the expected value, so in this&#10;sense, $\mathbb{E}(X)$ can be thought of as the average of the random variable $X$.}}&#10;\end{minipage}&#10;\end{document}"/>
  <p:tag name="IGUANATEXSIZE" val="20"/>
  <p:tag name="IGUANATEXCURSOR" val="29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4,1433"/>
  <p:tag name="ORIGINALWIDTH" val="3737,533"/>
  <p:tag name="LATEXADDIN" val="\documentclass{article}\pagestyle{empty}&#10;\usepackage{amsmath}&#10;\usepackage{amsfonts}&#10;\usepackage{amssymb}&#10;\begin{document}&#10;\begin{minipage}{12.3 cm}&#10;{\sffamily{&#10;{\bf{Example:}}\\[1mm]&#10;Familiar expected values of random variables include\\[-6mm]&#10;\begin{itemize}&#10;\item the average highway mileage for a particular car model,\\[-6mm]&#10;\item the average waiting time to clear security at a certain airport, and\\[-6mm]&#10;\item the average life span of a particular appliance.&#10;\end{itemize}&#10;}}&#10;\end{minipage}&#10;\end{document}"/>
  <p:tag name="IGUANATEXSIZE" val="20"/>
  <p:tag name="IGUANATEXCURSOR" val="24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2,4673"/>
  <p:tag name="ORIGINALWIDTH" val="4351,707"/>
  <p:tag name="LATEXADDIN" val="\documentclass{article}\pagestyle{empty}&#10;\usepackage{amsmath}&#10;\usepackage{amsfonts}&#10;\usepackage{amssymb}&#10;\begin{document}&#10;\begin{minipage}{12.3 cm}&#10;{\sffamily{&#10;Here is a formula for the expected&#10;value of a continuous random variable $X$ in terms of an integral involving its probability&#10;density function.}}&#10;\end{minipage}&#10;\end{document}"/>
  <p:tag name="IGUANATEXSIZE" val="20"/>
  <p:tag name="IGUANATEXCURSOR" val="14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95,3881"/>
  <p:tag name="ORIGINALWIDTH" val="4345,707"/>
  <p:tag name="LATEXADDIN" val="\documentclass{article}\pagestyle{empty}&#10;\usepackage{amsmath}&#10;\usepackage{amsfonts}&#10;\usepackage{amssymb}&#10;\begin{document}&#10;\begin{minipage}{12.3 cm}&#10;{\sffamily{&#10;{\bf{Expected Value:}}\\[1mm]&#10;If $X$ is a continuous random variable with probability&#10;density function $f$, the expected value (or mean) of $X$ is&#10;$$&#10;\mathbb{E}(X) \, \, = \, \, \int^{+\infty}_{-\infty} \, x \, f(x) \, \textrm{d} x \, .&#10;$$&#10;}}&#10;\end{minipage}&#10;\end{document}"/>
  <p:tag name="IGUANATEXSIZE" val="20"/>
  <p:tag name="IGUANATEXCURSOR" val="18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Y06EWmBMUKiWbxTgKZHjQ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94,6757"/>
  <p:tag name="ORIGINALWIDTH" val="4349,457"/>
  <p:tag name="LATEXADDIN" val="\documentclass{article}\pagestyle{empty}&#10;\usepackage{amsmath}&#10;\usepackage{amsfonts}&#10;\usepackage{amssymb}&#10;\begin{document}&#10;\begin{minipage}{12.3 cm}&#10;{\sffamily{&#10;{\bf{Geometric Interpretation of Expected Value:}}\\[1mm]&#10;It may help to think of the probability density function for the random variable $X$ as describing the distribution&#10;of mass on a beam lying along the $x$-axis. Then the expected value of&#10;$X$ is the point at which the beam will balance.}}&#10;\end{minipage}&#10;\end{document}"/>
  <p:tag name="IGUANATEXSIZE" val="20"/>
  <p:tag name="IGUANATEXCURSOR" val="40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2,4673"/>
  <p:tag name="ORIGINALWIDTH" val="4343,458"/>
  <p:tag name="LATEXADDIN" val="\documentclass{article}\pagestyle{empty}&#10;\usepackage{amsmath}&#10;\usepackage{amsfonts}&#10;\usepackage{amssymb}&#10;\begin{document}&#10;\begin{minipage}{12.3 cm}&#10;{\sffamily{&#10;The next examples illustrate how the integral formula for the expected&#10;value of a continuous random variable may be used.}}&#10;\end{minipage}&#10;\end{document}"/>
  <p:tag name="IGUANATEXSIZE" val="20"/>
  <p:tag name="IGUANATEXCURSOR" val="17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79,753"/>
  <p:tag name="ORIGINALWIDTH" val="4350,957"/>
  <p:tag name="LATEXADDIN" val="\documentclass{article}\pagestyle{empty}&#10;\usepackage{amsmath}&#10;\usepackage{amsfonts}&#10;\usepackage{amssymb}&#10;\begin{document}&#10;\begin{minipage}{12.3 cm}&#10;{\sffamily{&#10;{\bf{Example:}}\\[1mm]&#10;A certain traffic light remains red for $40$ seconds at a time. How long should Beth expect to wait for the traffic light to turn&#10;green?&#10;$$&#10;f(x) \, \, = \, \left\{ \begin{array}{c c l}&#10;\frac{1}{40} \, , &amp; &amp; \text{if $0 \leq x \leq 40$} \\[1mm]&#10;0 \, , &amp; &amp; \text{otherwise}&#10;\end{array} \right.&#10;$$\\[-8mm]&#10;&#10;{\bf{Solution:}}&#10;$$&#10;\mathbb{E}(X) \, \, = \, \, \int^{+\infty}_{-\infty} \, x \, f(x) \, \textrm{d} x \, \, = \, \, \int^{40}_{0} \, \frac{x}{40} \, \textrm{d} x \, \, = \, \,&#10;\Big[ \frac{x^2}{80} \Big]^{40}_0 \, \, = \, \, \frac{1600}{80} \, \, = \, \, 20 \, .&#10;$$&#10;I.e., the average waiting time at the red light is $20$ seconds. This comes as no surprise since the random&#10;variable is \underline{uniformly} distributed between $0$ and $40$.&#10;}}&#10;\end{minipage}&#10;\end{document}"/>
  <p:tag name="IGUANATEXSIZE" val="20"/>
  <p:tag name="IGUANATEXCURSOR" val="38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50,769"/>
  <p:tag name="ORIGINALWIDTH" val="4344,957"/>
  <p:tag name="LATEXADDIN" val="\documentclass{article}\pagestyle{empty}&#10;\usepackage{amsmath}&#10;\usepackage{amsfonts}&#10;\usepackage{amssymb}&#10;\begin{document}&#10;\begin{minipage}{12.3 cm}&#10;{\sffamily{&#10;{\bf{Example:}}\\[1mm]&#10;Find the expected duration of a cell phone call using the probability density function&#10;given as&#10;$$&#10;f(x) \, \, = \, \left\{ \begin{array}{c c l}&#10;0.5 \, {\rm{e}}^{-0.5 \, x} \, , &amp; &amp; \text{if $x \geq 0$} \\[1mm]&#10;0 \, , &amp; &amp; \text{if $x &lt; 0$}&#10;\end{array} \right.&#10;$$\\[-8mm]&#10;&#10;{\bf{Solution:}}&#10;\begin{eqnarray*}&#10;\mathbb{E}(X) &amp; = &amp; \int^{+\infty}_{-\infty} x \, f(x) \, \textrm{d} x \, = \,&#10;\int^{+\infty}_{0} 0.5 x {\rm{e}}^{-0.5 \, x} \, \textrm{d} x \, = \,&#10;\lim_{N \to +\infty} \, \int^{N}_{0} \, 0.5 x {\rm{e}}^{-0.5 \, x} \, \textrm{d} x \\[1mm]&#10;&amp; = &amp;&#10;\lim_{N \to +\infty} \left( \Big[ -x {\rm{e}}^{-0.5 \, x} \Big]^N_0 + \int^{N}_{0} \, 0.5 {\rm{e}}^{-0.5 \, x} \, \textrm{d} x \right)&#10;\end{eqnarray*}&#10;}}&#10;\end{minipage}&#10;\end{document}"/>
  <p:tag name="IGUANATEXSIZE" val="20"/>
  <p:tag name="IGUANATEXCURSOR" val="86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42,82"/>
  <p:tag name="ORIGINALWIDTH" val="4344,207"/>
  <p:tag name="LATEXADDIN" val="\documentclass{article}\pagestyle{empty}&#10;\usepackage{amsmath}&#10;\usepackage{amsfonts}&#10;\usepackage{amssymb}&#10;\begin{document}&#10;\begin{minipage}{12.3 cm}&#10;{\sffamily{&#10;\begin{eqnarray*}&#10;\mathbb{E}(X) &amp; = &amp; \dots \, \, = \, \,&#10;\lim_{N \to +\infty} \left( \Big[ -x {\rm{e}}^{-0.5 \, x} \Big]^N_0 + \int^{N}_{0} \, 0.5 {\rm{e}}^{-0.5 \, x} \, \textrm{d} x \right)\\[1mm]&#10;&amp; = &amp;&#10;\lim_{N \to +\infty} \Big[ -x {\rm{e}}^{-0.5 \, x} - 2 {\rm{e}}^{-0.5 \, x} \Big]^N_0\\[2mm]&#10;&amp; = &amp;&#10;\lim_{N \to +\infty}\left( -N {\rm{e}}^{-0.5 \, N} - 2 {\rm{e}}^{-0.5 \, N} + 2 \right) \, \, = \, \, 2 \, .&#10;\end{eqnarray*}&#10;That is, the average duration of cell phone calls w.r.t. to the given density function is $2$ minutes.&#10;}}&#10;\end{minipage}&#10;\end{document}"/>
  <p:tag name="IGUANATEXSIZE" val="20"/>
  <p:tag name="IGUANATEXCURSOR" val="45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60,855"/>
  <p:tag name="ORIGINALWIDTH" val="4387,702"/>
  <p:tag name="LATEXADDIN" val="\documentclass{article}\pagestyle{empty}&#10;\usepackage{amsmath}&#10;\usepackage{amsfonts}&#10;\usepackage{amssymb}&#10;\begin{document}&#10;\begin{minipage}{12.4 cm}&#10;{\sffamily{&#10;Many important random phenomena -- such as test scores on aptitude tests, heights and&#10;weights of individuals from a homogeneous population, annual rainfall in a given location --&#10;are modeled by a {\bf{normal distribution}}.\\[1mm]&#10;This means that the probability density function of the random variable $X$ is a member of the family of functions&#10;$$&#10;f(x) \, \, = \, \, \frac{1}{\sigma \cdot \sqrt{2 \pi}} \, {\rm{e}}^{-(x-\mu)^2/(2 \sigma^2)} \, .&#10;$$&#10;}}&#10;\end{minipage}&#10;\end{document}"/>
  <p:tag name="IGUANATEXSIZE" val="20"/>
  <p:tag name="IGUANATEXCURSOR" val="61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22,1598"/>
  <p:tag name="ORIGINALWIDTH" val="2475,441"/>
  <p:tag name="LATEXADDIN" val="\documentclass{article}\pagestyle{empty}&#10;\usepackage{amsmath}&#10;\usepackage{amsfonts}&#10;\usepackage{amssymb}&#10;\begin{document}&#10;\begin{minipage}{7 cm}&#10;{\sffamily{&#10;We can verify that the {\bf{expected value}} for this function is $\mu$.\\[1mm]&#10;The positive constant $\sigma$ is called&#10;the {\bf{standard deviation}}; it measures how spread out the values of $X$ are.&#10;}}&#10;\end{minipage}&#10;\end{document}"/>
  <p:tag name="IGUANATEXSIZE" val="20"/>
  <p:tag name="IGUANATEXCURSOR" val="23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83,277"/>
  <p:tag name="ORIGINALWIDTH" val="3430,822"/>
  <p:tag name="LATEXADDIN" val="\documentclass{article}\pagestyle{empty}&#10;\usepackage{amsmath}&#10;\usepackage{amsfonts}&#10;\usepackage{amssymb}&#10;\begin{document}&#10;\begin{minipage}{9.7 cm}&#10;{\sffamily{&#10;From the bell-shaped graphs of members of the family in the figure, we see that for small values of $\sigma$&#10;the values of $X$ are clustered about the expected value, whereas for larger values of $\sigma$ the values&#10;of $X$ are more spread out.\\[1mm]&#10;Statisticians have methods for using sets of data to estimate $\mu$ and $\sigma$.\\[1mm]&#10;The factor $(\sigma \sqrt{2 \pi})^{-1}$ is needed to make $f$ a probability density function. In fact, it&#10;can be verified using the methods of multivariable calculus that&#10;$$&#10;\int^{\infty}_{-\infty} \, \frac{1}{\sigma \cdot \sqrt{2 \pi}} \, {\rm{e}}^{-(x-\mu)^2/(2 \sigma^2)} \, \textrm{d} x \, \, = \, \, 1 \, .&#10;$$&#10;}}&#10;\end{minipage}&#10;\end{document}"/>
  <p:tag name="IGUANATEXSIZE" val="20"/>
  <p:tag name="IGUANATEXCURSOR" val="22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22,61"/>
  <p:tag name="ORIGINALWIDTH" val="3388,077"/>
  <p:tag name="LATEXADDIN" val="\documentclass{article}\pagestyle{empty}&#10;\usepackage{amsmath}&#10;\usepackage{amsfonts}&#10;\usepackage{amssymb}&#10;\begin{document}&#10;\begin{minipage}{9.6 cm}&#10;{\sffamily{&#10;{\bf{Example:}}\\[1mm]&#10;Intelligence Quotient (IQ) scores are distributed normally with mean&#10;$100$ and standard deviation $15$. (The figure on the left-hand side shows the corresponding probability density&#10;function.)\\[-6mm]&#10;\begin{enumerate}&#10;\item[{\bf{a)}}] What percentage of the population has an IQ score between $85$ and $115$?\\[-6mm]&#10;\item[{\bf{b)}}] What percentage of the population has an IQ above 140?&#10;\end{enumerate}&#10;}}&#10;\end{minipage}&#10;\end{document}"/>
  <p:tag name="IGUANATEXSIZE" val="20"/>
  <p:tag name="IGUANATEXCURSOR" val="31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93,1384"/>
  <p:tag name="ORIGINALWIDTH" val="3394,826"/>
  <p:tag name="LATEXADDIN" val="\documentclass{article}\pagestyle{empty}&#10;\usepackage{amsmath}&#10;\usepackage{amsfonts}&#10;\usepackage{amssymb}&#10;\begin{document}&#10;\begin{minipage}{9.6 cm}&#10;{\sffamily{&#10;{\bf{Solution:}}\\[1mm]&#10;{\bf{a)}} Since IQ scores are normally distributed, we use the probability density function&#10;with $\mu = 100$ and $\sigma = 15$:&#10;$$&#10;\mathbb{P}(85 \leq X \leq 115) \, \, = \, \, \int^{115}_{85} \, \frac{1}{15 \sqrt{2 \pi}} \, {\rm{e}}^{-(x-100)^2/(2 \cdot 15^2)} \, \textrm{d} x \, .&#10;$$&#10;}}&#10;\end{minipage}&#10;\end{document}"/>
  <p:tag name="IGUANATEXSIZE" val="20"/>
  <p:tag name="IGUANATEXCURSOR" val="44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AlQONa1hU24NWfOu_k0Xw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60,742"/>
  <p:tag name="ORIGINALWIDTH" val="4386,202"/>
  <p:tag name="LATEXADDIN" val="\documentclass{article}\pagestyle{empty}&#10;\usepackage{amsmath}&#10;\usepackage{amsfonts}&#10;\usepackage{amssymb}&#10;\begin{document}&#10;\begin{minipage}{12.4 cm}&#10;{\sffamily{&#10;We already know that the function $y = {\rm{e}}^{-x^2}$ doesn't have an elementary antiderivative,&#10;so we can't evaluate the integral exactly.\\[1mm]&#10;But we can use tables or the numerical integration capability of a calculator or computer (a topic we discuss next time) to estimate the integral.&#10;Doing so, we find that&#10;$$&#10;\mathbb{P}(85 \leq X \leq 115) \, \, \approx \, \, 0.68 \, .&#10;$$&#10;So about $68$ \% of the population has an IQ score between $85$ and $115$, that is, within one&#10;standard deviation of the mean.\\[5mm]&#10;{\bf{b)}} The probability that the IQ score of a person chosen at random is more than $140$ is&#10;$$&#10;\mathbb{P}(X &gt; 140) \, \, = \, \, \int^{\infty}_{140} \, \frac{1}{15 \sqrt{2 \pi}} \, {\rm{e}}^{-(x-100)^2/450} \, \textrm{d} x \, .&#10;$$&#10;&#10;}}&#10;\end{minipage}&#10;\end{document}"/>
  <p:tag name="IGUANATEXSIZE" val="20"/>
  <p:tag name="IGUANATEXCURSOR" val="67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49,3814"/>
  <p:tag name="ORIGINALWIDTH" val="4384,702"/>
  <p:tag name="LATEXADDIN" val="\documentclass{article}\pagestyle{empty}&#10;\usepackage{amsmath}&#10;\usepackage{amsfonts}&#10;\usepackage{amssymb}&#10;\begin{document}&#10;\begin{minipage}{12.4 cm}&#10;{\sffamily{&#10;To avoid the improper integral we could approximate it by the integral from $140$ to $200$.&#10;(It's quite safe to say that people with an IQ over $200$ are extremely rare.)\\[1mm]&#10;Then&#10;$$&#10;\mathbb{P}(X &gt; 140) \, \, \approx \, \, \int^{200}_{140} \, \frac{1}{15 \sqrt{2 \pi}} \, {\rm{e}}^{-(x-100)^2/450} \, \textrm{d} x&#10;\, \, \approx \, \, 0.0038 \, .&#10;$$&#10;Therefore about $0.4$ \% of the population has an IQ score over $140$.&#10;}}&#10;\end{minipage}&#10;\end{document}"/>
  <p:tag name="IGUANATEXSIZE" val="20"/>
  <p:tag name="IGUANATEXCURSOR" val="58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59,73"/>
  <p:tag name="ORIGINALWIDTH" val="3432,321"/>
  <p:tag name="LATEXADDIN" val="\documentclass{article}\pagestyle{empty}&#10;\usepackage{amsmath}&#10;\usepackage{amsfonts}&#10;\usepackage{amssymb}&#10;\begin{document}&#10;\begin{minipage}{9.7 cm}&#10;{\sffamily{&#10;Traditionally, mean and standard deviation played a crucial role in the study of densities and the everyday 'normal' events they describe.\\[1mm]&#10;Nowadays, more and more focus is given to the behaviour of the {\bf{tails}} of the distibution that describe 'rare events'. This is especially crucial if the occurance of a rare event has a huge impact.\\[1mm]&#10;In economics this is attributed as the {\bf{black swan theory}}. Just by the increasingly huge number of events (transactions, encounters, \dots) these black swan events are to be considered in economics and future economic theories must evolve to a point that is black swan robust.\\[1mm]&#10;Prominent examples for black swan events comprise the 2007 subprime crisis, the COVID-19 pandemic, the one week March 2021 blockage of the Suez channel, \dots&#10;}}&#10;\end{minipage}&#10;\end{document}"/>
  <p:tag name="IGUANATEXSIZE" val="20"/>
  <p:tag name="IGUANATEXCURSOR" val="65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00,15"/>
  <p:tag name="ORIGINALWIDTH" val="4369,704"/>
  <p:tag name="LATEXADDIN" val="\documentclass{article}\pagestyle{empty}&#10;\usepackage{amsmath}&#10;\usepackage{amsfonts}&#10;\usepackage{amssymb}&#10;\begin{document}&#10;\begin{minipage}{12.4 cm}&#10;{\sffamily{&#10;{\bf{Exercise:}}\\[1mm]&#10;Let $f(x) = 0.006 \cdot x \cdot (1-x)$ for $0 \leq x \leq 10$ and $f(x) = 0$ for all other&#10;values of $x$.&#10;\begin{enumerate}&#10;\item[{\bf{a)}}] Verify that $f$ is a probability density function.&#10;\item[{\bf{b)}}] Find $\mathbb{P}(4 \leq X \leq 8)$.&#10;\end{enumerate}&#10;}}&#10;\end{minipage}&#10;\end{document}"/>
  <p:tag name="IGUANATEXSIZE" val="20"/>
  <p:tag name="IGUANATEXCURSOR" val="25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99,1376"/>
  <p:tag name="ORIGINALWIDTH" val="4349,457"/>
  <p:tag name="LATEXADDIN" val="\documentclass{article}\pagestyle{empty}&#10;\usepackage{amsmath}&#10;\usepackage{amsfonts}&#10;\usepackage{amssymb}&#10;\begin{document}&#10;\begin{minipage}{12.3 cm}&#10;{\sffamily{&#10;{\bf{Solution:}}\\[1mm]&#10;{\bf{a)}} Non-negativity holds, as for $0 \leq x \leq 10$ we have $0.006 \cdot x \cdot(10-x) \geq 0$, so $f(x) \geq 0$ for all $x \in \mathbb{R}$. We next need&#10;to check the normalization property:&#10;\begin{eqnarray*}&#10;\int^{\infty}_{-\infty} \, f(x) \, \textrm{d} x &amp; = &amp;&#10;\int^{10}_0 \left( 0.006 \cdot x \cdot (10-x) \right) \textrm{d} x&#10;\, \, = \, \,&#10;0.006 \int^{10}_0 \left( 10 x - x^2 \right) \textrm{d} x&#10;\end{eqnarray*}&#10;}}&#10;\end{minipage}&#10;\end{document}"/>
  <p:tag name="IGUANATEXSIZE" val="20"/>
  <p:tag name="IGUANATEXCURSOR" val="14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44,02"/>
  <p:tag name="ORIGINALWIDTH" val="4086,24"/>
  <p:tag name="LATEXADDIN" val="\documentclass{article}\pagestyle{empty}&#10;\usepackage{amsmath}&#10;\usepackage{amsfonts}&#10;\usepackage{amssymb}&#10;\usepackage{multicol}&#10;\begin{document}&#10;\begin{minipage}{12.3 cm}&#10;{\sffamily{&#10;\begin{eqnarray*}&#10;\int^{\infty}_{-\infty} \, f(x) \, \textrm{d} x &amp; = &amp; \dots \, \, = \, \,&#10;0.006 \int^{10}_0 \left( 10 x - x^2 \right) \textrm{d} x \\[2mm]&#10;&amp; = &amp;&#10;0.006 \cdot \big[ 5 x^2 - \tfrac{1}{3} x^3 \big]^{10}_0 \, \, = \, \, 0.006 \cdot \left( 500 - \tfrac{1000}{3} \right) \, \, = \, \, 1 \, .&#10;\end{eqnarray*}&#10;Therefore $f$ is a probability density function.\\[2mm]&#10;{\bf{b)}} The probability that $X$ lies between $4$ and $8$ is&#10;\begin{eqnarray*}&#10;\mathbb{P}(4 \leq X \leq 8) &amp; = &amp; \int^8_4 \, f(x) \, \textrm{d} x \, \, = \, \, 0.006 \int^{8}_4 \left( 10 x - x^2 \right) \textrm{d} x \\[2mm]&#10;&amp; = &amp;&#10;0.006 \cdot \big[ 5 x^2 - \tfrac{1}{3} x^3 \big]^{8}_4 \, \, = \, \, 0.544 \, .&#10;\end{eqnarray*}&#10;}}&#10;\end{minipage}&#10;\end{document}"/>
  <p:tag name="IGUANATEXSIZE" val="20"/>
  <p:tag name="IGUANATEXCURSOR" val="86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26,9216"/>
  <p:tag name="ORIGINALWIDTH" val="4351,707"/>
  <p:tag name="LATEXADDIN" val="\documentclass{article}\pagestyle{empty}&#10;\usepackage{amsmath}&#10;\usepackage{amsfonts}&#10;\usepackage{amssymb}&#10;\begin{document}&#10;\begin{minipage}{12.3 cm}&#10;{\sffamily{&#10;{\bf{Exercise:}}&#10;Find a number $k$ such that the given function is a probability density function or explain why no such number exists:\\[-2mm]&#10;$$&#10;f(x) \, \, = \, \left\{ \begin{array}{c c l}&#10;k - 3x \, , &amp; &amp; \text{for $0 \leq x \leq 1$} \\&#10;0 \, , &amp; &amp; \text{otherwise}&#10;\end{array} \right.&#10;$$&#10;}}&#10;\end{minipage}&#10;\end{document}"/>
  <p:tag name="IGUANATEXSIZE" val="20"/>
  <p:tag name="IGUANATEXCURSOR" val="41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98,613"/>
  <p:tag name="ORIGINALWIDTH" val="4344,957"/>
  <p:tag name="LATEXADDIN" val="\documentclass{article}\pagestyle{empty}&#10;\usepackage{amsmath}&#10;\usepackage{amsfonts}&#10;\usepackage{amssymb}&#10;\begin{document}&#10;\begin{minipage}{12.3 cm}&#10;{\sffamily{&#10;{\bf{Solution:}}\\[1mm]&#10;First, non-negativity holds only if $k \geq 3$. Second, by virtue of the normalization property we get\\[-6mm]&#10;\begin{eqnarray*}&#10;\int^{\infty}_{-\infty} \, f(x) \, \textrm{d} x &amp; = &amp;&#10;\int^1_0 \left( k - 3 x \right) \textrm{d} x&#10;\, \, = \, \,&#10;\big[ kx - \tfrac{3}{2} x^2 \big]^1_0 \, \, = \, \, k - \tfrac{3}{2} \, \, \stackrel{!}{=} \, \, 1&#10;\end{eqnarray*}&#10;such that $k = \tfrac{5}{2}$ which contradicts $k \geq 3$. I.e. there is no appropriate value for $k$.&#10;}}&#10;\end{minipage}&#10;\end{document}"/>
  <p:tag name="IGUANATEXSIZE" val="20"/>
  <p:tag name="IGUANATEXCURSOR" val="59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77,6903"/>
  <p:tag name="ORIGINALWIDTH" val="3863,517"/>
  <p:tag name="LATEXADDIN" val="\documentclass{article}\pagestyle{empty}&#10;\usepackage{amsmath}&#10;\usepackage{amsfonts}&#10;\usepackage{amssymb}&#10;\begin{document}&#10;\begin{minipage}{12.4 cm}&#10;{\sffamily{&#10;{\bf{Exercise:}} Find the expected value of the general exponential distribution\\[-2mm]&#10;$$&#10;f(t) \, \, = \, \left\{ \begin{array}{c c l}&#10;0 \, , &amp; &amp; \text{if $t &lt; 0$}\\&#10;c \, {\rm{e}}^{-ct} \, , &amp; &amp; \text{if $t \geq 0$}&#10;\end{array} \right.&#10;$$&#10;}}&#10;\end{minipage}&#10;\end{document}"/>
  <p:tag name="IGUANATEXSIZE" val="20"/>
  <p:tag name="IGUANATEXCURSOR" val="24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9,61"/>
  <p:tag name="ORIGINALWIDTH" val="4377,203"/>
  <p:tag name="LATEXADDIN" val="\documentclass{article}\pagestyle{empty}&#10;\usepackage{amsmath}&#10;\usepackage{amsfonts}&#10;\usepackage{amssymb}&#10;\begin{document}&#10;\begin{minipage}{12.4 cm}&#10;{\sffamily{&#10;{\bf{Solution:}}\\[1mm]&#10;According to the definition of the expected value, we have&#10;$$&#10;\mathbb{E}(X) \, \, = \, \, \mu \, \, = \, \, \int^{\infty}_{-\infty} \, t \cdot f(t) \, \textrm{d} t \, \, = \, \,&#10;\int^{\infty}_0 \, t \cdot c \, {\rm{e}}^{-c \, t} \, \textrm{d} t &#10;$$&#10;To evaluate this integral we use integration by parts, with $u = t$ and $\textrm{d} v = c \, {\rm{e}}^{-c \, t} \, \textrm{d} t$, so&#10;$\textrm{d} u = \textrm{d} t$ and $v = -{\rm{e}}^{-c \, t}$.&#10;}}&#10;\end{minipage}&#10;\end{document}"/>
  <p:tag name="IGUANATEXSIZE" val="20"/>
  <p:tag name="IGUANATEXCURSOR" val="24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9gNzT53jU6HzP9VqlC8Bw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35,771"/>
  <p:tag name="ORIGINALWIDTH" val="4272,216"/>
  <p:tag name="LATEXADDIN" val="\documentclass{article}\pagestyle{empty}&#10;\usepackage{amsmath}&#10;\usepackage{amsfonts}&#10;\usepackage{amssymb}&#10;\usepackage{multicol}&#10;\begin{document}&#10;\begin{minipage}{12.3 cm}&#10;{\sffamily{&#10;Thus\\[-6mm]&#10;\begin{eqnarray*}&#10;\mu &amp; = &amp; \int^{\infty}_0 \, t \cdot c \, {\rm{e}}^{-c \, t} \, \textrm{d} t \, \, = \, \,&#10;\lim_{x \to \infty} \int^x_0 \, t \cdot c \, {\rm{e}}^{-c \, t} \, \textrm{d} t \\[1mm]&#10;&amp; = &amp;&#10;\lim_{x \to \infty} \left( \big[ - t {\rm{e}}^{-c t} \big]^x_0 \, + \, \int^x_0 \, {\rm{e}}^{-c t} \, \textrm{d} t \right) \\[1mm]&#10;&amp; = &amp;&#10;\lim_{x \to \infty} \left( -x {\rm{e}}^{-cx} + \tfrac{1}{c} - \tfrac{1}{c} {\rm{e}}^{-cx} \right) \, \, = \, \, \tfrac{1}{c} \, .&#10;\end{eqnarray*}&#10;The expected value is $\mu = \tfrac{1}{c}$, so we can rewrite the probability density function as&#10;$$&#10;f(t) \, \, = \, \left\{ \begin{array}{c c l}&#10;0 \, , &amp; &amp; \text{if $t &lt; 0$}\\&#10;\mu^{-1} \, {\rm{e}}^{-t/ \mu} \, , &amp; &amp; \text{if $t \geq 0$}&#10;\end{array} \right.&#10;$$&#10;}}&#10;\end{minipage}&#10;\end{document}"/>
  <p:tag name="IGUANATEXSIZE" val="20"/>
  <p:tag name="IGUANATEXCURSOR" val="88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10,3863"/>
  <p:tag name="ORIGINALWIDTH" val="4351,707"/>
  <p:tag name="LATEXADDIN" val="\documentclass{article}\pagestyle{empty}&#10;\usepackage{amsmath}&#10;\usepackage{amsfonts}&#10;\usepackage{amssymb}&#10;\begin{document}&#10;\begin{minipage}{12.3 cm}&#10;{\sffamily{&#10;{\bf{Exercise:}} Suppose the average waiting time for a customer's call to be answered&#10;by a company representative is five minutes.\\[-6mm]&#10;\begin{enumerate}&#10;\item[{\bf{a)}}] Find the probability that a call is answered during the first minute, assuming that an&#10;exponential distribution is appropriate.\\[-6mm]&#10;\item[{\bf{b)}}] Find the probability that a customer waits more than five minutes to be answered.&#10;\end{enumerate}&#10;}}&#10;\end{minipage}&#10;\end{document}"/>
  <p:tag name="IGUANATEXSIZE" val="20"/>
  <p:tag name="IGUANATEXCURSOR" val="14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63,6296"/>
  <p:tag name="ORIGINALWIDTH" val="4349,457"/>
  <p:tag name="LATEXADDIN" val="\documentclass{article}\pagestyle{empty}&#10;\usepackage{amsmath}&#10;\usepackage{amsfonts}&#10;\usepackage{amssymb}&#10;\begin{document}&#10;\begin{minipage}{12.3 cm}&#10;{\sffamily{&#10;{\bf{Solution:}}\\[1mm]&#10;{\bf{a)}} Let time $t$ be measured in minutes. We are given that the expected value of the exponential distribution is $\mu = 5$ and so,&#10;from the result of the last exercise, we know that the probability density function is\\[-2mm]&#10;$$&#10;f(t) \, \, = \, \left\{ \begin{array}{c c l}&#10;0 \, , &amp; &amp; \text{if $t &lt; 0$}\\&#10;0.2 \, {\rm{e}}^{-t/ 5} \, , &amp; &amp; \text{if $t \geq 0$}&#10;\end{array} \right.&#10;$$&#10;}}&#10;\end{minipage}&#10;\end{document}"/>
  <p:tag name="IGUANATEXSIZE" val="20"/>
  <p:tag name="IGUANATEXCURSOR" val="41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8,361"/>
  <p:tag name="ORIGINALWIDTH" val="3913,761"/>
  <p:tag name="LATEXADDIN" val="\documentclass{article}\pagestyle{empty}&#10;\usepackage{amsmath}&#10;\usepackage{amsfonts}&#10;\usepackage{amssymb}&#10;\usepackage{multicol}&#10;\begin{document}&#10;\begin{minipage}{12.3 cm}&#10;{\sffamily{&#10;Thus the probability that a call is answered during the first minute is&#10;\begin{eqnarray*}&#10;\mathbb{P}( 0 \leq T \leq 1 ) &amp; = &amp; \int^1_0 \, f(t) \, \textrm{d} t \, \, = \, \,&#10;\int^1_0 \, 0.2 \, {\rm{e}}^{-t/5} \, \textrm{d} t \\[2mm]&#10;&amp; = &amp;&#10;\big[ 0.2 \cdot (-5) \cdot {\rm{e}}^{-t/5} \big]^1_0 \, \, = \, \, 1 - {\rm{e}}^{-1/5} \, \, \approx \, \, 0.1813 \, .&#10;\end{eqnarray*}&#10;So about $18$\% of customers' calls are answered during the first minute.&#10;}}&#10;\end{minipage}&#10;\end{document}"/>
  <p:tag name="IGUANATEXSIZE" val="20"/>
  <p:tag name="IGUANATEXCURSOR" val="53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71,316"/>
  <p:tag name="ORIGINALWIDTH" val="4290,214"/>
  <p:tag name="LATEXADDIN" val="\documentclass{article}\pagestyle{empty}&#10;\usepackage{amsmath}&#10;\usepackage{amsfonts}&#10;\usepackage{amssymb}&#10;\usepackage{multicol}&#10;\begin{document}&#10;\begin{minipage}{12.3 cm}&#10;{\sffamily{&#10;{\bf{b)}} The probability that a customer waits more than five minutes is&#10;\begin{eqnarray*}&#10;\mathbb{P}( T &gt; 5 ) &amp; = &amp; \int^{\infty}_5 \, f(t) \, \textrm{d} t \, \, = \, \,&#10;\int^{\infty}_5 \, 0.2 \, {\rm{e}}^{-t/5} \, \textrm{d} t \\[2mm]&#10;&amp; = &amp;&#10;\lim_{x \to \infty} \int^x_5 \, {\rm{e}}^{-t/5} \, \textrm{d} t \, \, = \, \, \lim_{x \to \infty} \left( {\rm{e}}^{-1} - {\rm{e}}^{-x/5} \right) \\[2mm]&#10;&amp; = &amp;&#10;{\rm{e}}^{-1} - 0 \, \, \approx \, \, 0.368 \, .&#10;\end{eqnarray*}&#10;About $37$\% of customers wait more than five minutes before their calls are answered.&#10;}}&#10;\end{minipage}&#10;\end{document}"/>
  <p:tag name="IGUANATEXSIZE" val="20"/>
  <p:tag name="IGUANATEXCURSOR" val="62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31,1587"/>
  <p:tag name="ORIGINALWIDTH" val="4299,963"/>
  <p:tag name="LATEXADDIN" val="\documentclass{article}\pagestyle{empty}&#10;\usepackage{amsmath}&#10;\usepackage{amsfonts}&#10;\usepackage{amssymb}&#10;\begin{document}&#10;\begin{minipage}{12.4 cm}&#10;{\sffamily{&#10;{\bf{Exercise:}}\\[1mm]&#10;Find the expected value for the random variable with the density function given by&#10;$$&#10;f(x) \, \, = \, \left\{ \begin{array}{c c l}&#10;\tfrac{1}{3} \, , &amp; &amp; \text{for $2 \leq x \leq 5$} \\&#10;0 \, , &amp; &amp; \text{otherwise}&#10;\end{array} \right.&#10;$$&#10;}}&#10;\end{minipage}&#10;\end{document}"/>
  <p:tag name="IGUANATEXSIZE" val="20"/>
  <p:tag name="IGUANATEXCURSOR" val="37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28,871"/>
  <p:tag name="ORIGINALWIDTH" val="2907,387"/>
  <p:tag name="LATEXADDIN" val="\documentclass{article}\pagestyle{empty}&#10;\usepackage{amsmath}&#10;\usepackage{amsfonts}&#10;\usepackage{amssymb}&#10;\begin{document}&#10;\begin{minipage}{9 cm}&#10;{\sffamily{&#10;{\bf{Solution:}}\\[1mm]&#10;We have&#10;\begin{eqnarray*}&#10;\mathbb{E}(X) &amp; = &amp; \int^{\infty}_{-\infty} \, x \, f(x) \, \textrm{d} x \, \, = \, \, \int^5_2 \, \tfrac{1}{3} \, x \, \textrm{d} x  \\[2mm]&#10;&amp; = &amp;&#10;\big[ \tfrac{1}{6} x^2 \big]^5_2&#10;\, \, = \, \,&#10;\tfrac{1}{6} \cdot (25-4) \, \, = \, \, \tfrac{7}{2} \, \, = \, \, 3.5 \, .&#10;\end{eqnarray*}&#10;}}&#10;\end{minipage}&#10;\end{document}"/>
  <p:tag name="IGUANATEXSIZE" val="20"/>
  <p:tag name="IGUANATEXCURSOR" val="33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52,756"/>
  <p:tag name="ORIGINALWIDTH" val="4255,718"/>
  <p:tag name="LATEXADDIN" val="\documentclass{article}\pagestyle{empty}&#10;\usepackage{amsmath}&#10;\usepackage{amsfonts}&#10;\usepackage{amssymb}&#10;\begin{document}&#10;\begin{minipage}{12.7 cm}&#10;{\sffamily{&#10;{\bf{Exercise:}}&#10;Given&#10;$$&#10;\vec{v}_1 \, \, \begin{pmatrix} 1 \\ 2 \\ 3 \end{pmatrix} \, , \quad&#10;\vec{v}_2 \, \, \begin{pmatrix} 0 \\ 4 \\ 0 \end{pmatrix} \, , \quad \text{and} \quad&#10;\vec{v}_3 \, \, \begin{pmatrix} 3 \\ 2 \\ 1 \end{pmatrix} \, , \quad \text{as well as} \quad&#10;A \, \, = \, \, \begin{pmatrix} 1 &amp; 0 &amp; 3 \\ 2 &amp; 4 &amp; 2 \\ 3 &amp; 0 &amp; 1 \end{pmatrix} \, .&#10;$$&#10;\begin{enumerate}&#10;\item[{\bf{a)}}] Find the values $\lambda_1, \lambda_2, \lambda_3 \in \mathbb{R}$ such that&#10;$\lambda_1 \vec{v}_1 + \lambda_2 \vec{v}_2 + \lambda_3 \vec{v}_3 = \vec{0}$&#10;\item[{\bf{b)}}] Is $\mathcal{B} = \{ \vec{v}_1, \vec{v}_2, \vec{v}_3 \}$ a basis of $\mathbb{R}$. Justify your answer.&#10;\item[{\bf{c)}}] Compute the value of $\det(A)$.&#10;\item[{\bf{d)}}] Determine $A^{-1}$ and check your result by computing $A A^{-1}$.&#10;\item[{\bf{e)}}] Find all eigenvalues and their corresponding eigenvectors of $A$.&#10;\end{enumerate}&#10;}}&#10;\end{minipage}&#10;\end{document}"/>
  <p:tag name="IGUANATEXSIZE" val="20"/>
  <p:tag name="IGUANATEXCURSOR" val="100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28,459"/>
  <p:tag name="ORIGINALWIDTH" val="4493,438"/>
  <p:tag name="LATEXADDIN" val="\documentclass{article}\pagestyle{empty}&#10;\usepackage{amsmath}&#10;\usepackage{amsfonts}&#10;\usepackage{amssymb}&#10;\begin{document}&#10;\begin{minipage}{12.7 cm}&#10;{\sffamily{&#10;{\bf{Solution:}}\\[1mm]&#10;{\bf{a)}} Finding values $\lambda_1, \lambda_2, \lambda_3 \in \mathbb{R}$ such that $\lambda_1 \vec{v}_1 + \lambda_2 \vec{v}_2 + \lambda_3 \vec{v}_3 = \vec{0}$ leads to the following augmented homogeneous system that can be solved by application of Gaussian elimination:&#10;{\small{&#10;\begin{eqnarray*}&#10;\left( \begin{array}{c c c | c}&#10;1 &amp; 0 &amp; 3 &amp; 0 \\ 2 &amp; 4 &amp; 2 &amp; 0 \\ 3 &amp; 0 &amp; 1 &amp; 0&#10;\end{array} \right) &amp; \leadsto &amp;&#10;\left( \begin{array}{c c c | c}&#10;1 &amp; 0 &amp; 3 &amp; 0 \\ 0 &amp; 4 &amp; -4 &amp; 0 \\ 0 &amp; 0 &amp; -8 &amp; 0&#10;\end{array} \right) \quad \leadsto \quad&#10;\left( \begin{array}{c c c | c}&#10;1 &amp; 0 &amp; 3 &amp; 0 \\ 0 &amp; 1 &amp; -1 &amp; 0 \\ 0 &amp; 0 &amp; 1 &amp; 0&#10;\end{array} \right)&#10;\end{eqnarray*}&#10;}}\\[-5mm]&#10;&#10;Hence, $\lambda_1 = \lambda_2 = \lambda_3 = 0$.\\[2mm]&#10;{\bf{b)}} From part {\bf{a)}} we know, that the three vectors $\vec{v}_1, \vec{v}_2, \vec{v}_3 \in \mathbb{R}^3$ are linearly independent (unique representation of the neutral element). Hence, they form a basis of $\mathbb{R}^3$.\\[2mm]&#10;{\bf{c)}} Applying the rule of Sarrus leads to\\[-2mm]&#10;{\small{&#10;$$&#10;\det \begin{pmatrix} 1 &amp; 0 &amp; 3 \\ 2 &amp; 4 &amp; 2 \\ 3 &amp; 0 &amp; 1 \end{pmatrix} \, \, = \, \, 4 + 0 + 0 - 36 - 0 - 0 \, \, = \, \, -32 \, .&#10;$$&#10;}}&#10;}}&#10;\end{minipage}&#10;\end{document}"/>
  <p:tag name="IGUANATEXSIZE" val="20"/>
  <p:tag name="IGUANATEXCURSOR" val="133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50,731"/>
  <p:tag name="ORIGINALWIDTH" val="3856,018"/>
  <p:tag name="LATEXADDIN" val="\documentclass{article}\pagestyle{empty}&#10;\usepackage{amsmath}&#10;\usepackage{amsfonts}&#10;\usepackage{amssymb}&#10;\begin{document}&#10;\begin{minipage}{12.7 cm}&#10;{\sffamily{&#10;{\bf{d)}} To determine $A^{-1}$, we apply our method $(A | \mathbb{I}_3) \leadsto (\mathbb{I}_3 | A^{-1})$:&#10;{\small{&#10;\begin{eqnarray*}&#10;\left( \begin{array}{c c c | c c c}&#10;1 &amp; 0 &amp; 3 &amp; 1 &amp; 0 &amp; 0 \\ 2 &amp; 4 &amp; 2 &amp; 0 &amp; 1 &amp; 0 \\ 3 &amp; 0 &amp; 1 &amp; 0 &amp; 0 &amp; 1&#10;\end{array} \right) &amp; \leadsto &amp;&#10;\left( \begin{array}{c c c | c c c}&#10;1 &amp; 0 &amp; 3 &amp; 1 &amp; 0 &amp; 0 \\ 0 &amp; 4 &amp; -4 &amp; -2 &amp; 1 &amp; 0 \\ 0 &amp; 0 &amp; -8 &amp; -3 &amp; 0 &amp; 1&#10;\end{array} \right) \\[1mm]&#10; &amp; \leadsto &amp;&#10;\left( \begin{array}{c c c | c c c}&#10;1 &amp; 0 &amp; 3 &amp; 1 &amp; 0 &amp; 0 \\ 0 &amp; 1 &amp; -1 &amp; -\tfrac{1}{2} &amp; \tfrac{1}{4} &amp; 0 \\ 0 &amp; 0 &amp; 1 &amp; \tfrac{3}{8} &amp; 0 &amp; -\tfrac{1}{8}&#10;\end{array} \right) \\[1mm]&#10; &amp; \leadsto &amp;&#10;\left( \begin{array}{c c c | c c c}&#10;1 &amp; 0 &amp; 0 &amp; 1-\tfrac{9}{8} &amp; 0 &amp; \tfrac{3}{8} \\ 0 &amp; 1 &amp; 0 &amp; \tfrac{3}{8}-\tfrac{4}{8} &amp; \tfrac{1}{4} &amp; -\tfrac{1}{8} \\ 0 &amp; 0 &amp; 1 &amp; \tfrac{3}{8} &amp; 0 &amp; -\tfrac{1}{8}&#10;\end{array} \right) \\[1mm]&#10; &amp; \leadsto &amp;&#10;\left( \begin{array}{c c c | c c c}&#10;1 &amp; 0 &amp; 0 &amp; -\tfrac{1}{8} &amp; 0 &amp; \tfrac{3}{8} \\ 0 &amp; 1 &amp; 0 &amp; -\tfrac{1}{8} &amp; \tfrac{1}{4} &amp; -\tfrac{1}{8} \\ 0 &amp; 0 &amp; 1 &amp; \tfrac{3}{8} &amp; 0 &amp; -\tfrac{1}{8}&#10;\end{array} \right) &#10;\end{eqnarray*}&#10;}}&#10;&#10;}}&#10;\end{minipage}&#10;\end{document}"/>
  <p:tag name="IGUANATEXSIZE" val="20"/>
  <p:tag name="IGUANATEXCURSOR" val="108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A09DE658B00534EA46EE6CB1BB5A234" ma:contentTypeVersion="8" ma:contentTypeDescription="Ein neues Dokument erstellen." ma:contentTypeScope="" ma:versionID="b4df611cc40aa34a26ab0f43b8484bb3">
  <xsd:schema xmlns:xsd="http://www.w3.org/2001/XMLSchema" xmlns:xs="http://www.w3.org/2001/XMLSchema" xmlns:p="http://schemas.microsoft.com/office/2006/metadata/properties" xmlns:ns2="03d62945-afa6-4921-b2fc-b678c5fe7cbd" targetNamespace="http://schemas.microsoft.com/office/2006/metadata/properties" ma:root="true" ma:fieldsID="d27d3a734dab1284aaaebce5b5d22930" ns2:_="">
    <xsd:import namespace="03d62945-afa6-4921-b2fc-b678c5fe7cb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d62945-afa6-4921-b2fc-b678c5fe7c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D8207FF-FB31-414D-AA85-705BBF348B35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B4BEA17A-A840-4990-A3ED-808E7ED98B1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3d62945-afa6-4921-b2fc-b678c5fe7cb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1540D52-EC68-4D30-83CE-D65CD78008C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856</Words>
  <Application>Microsoft Office PowerPoint</Application>
  <PresentationFormat>Bildschirmpräsentation (16:9)</PresentationFormat>
  <Paragraphs>182</Paragraphs>
  <Slides>61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61</vt:i4>
      </vt:variant>
    </vt:vector>
  </HeadingPairs>
  <TitlesOfParts>
    <vt:vector size="62" baseType="lpstr">
      <vt:lpstr>Larissa-Design</vt:lpstr>
      <vt:lpstr>Calculus II for Management</vt:lpstr>
      <vt:lpstr>Folie 2</vt:lpstr>
      <vt:lpstr>The primary goal of this lecture is to show how integration can be used to explore probability</vt:lpstr>
      <vt:lpstr>Mathematical modeling with probability involves the study of random experiments, …</vt:lpstr>
      <vt:lpstr>… which is based on the discussion of sub-sets of the sample space (i.e. the collection of all possible outcomes)</vt:lpstr>
      <vt:lpstr>A random variable assigns a numerical value to each outcome of a random experiment</vt:lpstr>
      <vt:lpstr>The probability assigns a likelihood between 0 and 1 to each outcome of a random experiment in the long run</vt:lpstr>
      <vt:lpstr>Intermediate Summary: Sample space, random variable, and probability</vt:lpstr>
      <vt:lpstr>It is common to describe stochastic phenomena by means of (probability) densities</vt:lpstr>
      <vt:lpstr>Probability density functions are the limits of histograms of the corresponding random variable for infinitesimal refined subintervals</vt:lpstr>
      <vt:lpstr>A probability can be represented as an integral of the probability density function of the corresponding random variable</vt:lpstr>
      <vt:lpstr>Example: Probability density function and probability</vt:lpstr>
      <vt:lpstr>Example: Probability density function and probability</vt:lpstr>
      <vt:lpstr>Definition of the probability density function in terms of the integrals required to compute the areas representing probability (1/ 3)</vt:lpstr>
      <vt:lpstr>Definition of the probability density function in terms of the integrals required to compute the areas representing probability (2/ 3)</vt:lpstr>
      <vt:lpstr>Definition of the probability density function in terms of the integrals required to compute the areas representing probability (3/ 3)</vt:lpstr>
      <vt:lpstr>Example: Recognizing a probability density function</vt:lpstr>
      <vt:lpstr>Example: Forming a probability density function</vt:lpstr>
      <vt:lpstr>Folie 19</vt:lpstr>
      <vt:lpstr>A uniform probability density function is constant over abounded interval and zero outside (1/ 3)</vt:lpstr>
      <vt:lpstr>A uniform probability density function is constant over abounded interval and zero outside (2/ 3)</vt:lpstr>
      <vt:lpstr>A uniform probability density function is constant over abounded interval and zero outside (3/ 3)</vt:lpstr>
      <vt:lpstr>Example: Waiting time at a traffic light</vt:lpstr>
      <vt:lpstr>Folie 24</vt:lpstr>
      <vt:lpstr>An exponential probability density function is exponentially decreasing for non-negative numbers and zero elsewhere (1/ 2)</vt:lpstr>
      <vt:lpstr>An exponential probability density function is exponentially decreasing for non-negative numbers and zero elsewhere (2/ 2)</vt:lpstr>
      <vt:lpstr>Example: Duration of a telephone call</vt:lpstr>
      <vt:lpstr>Example: Duration of a telephone call</vt:lpstr>
      <vt:lpstr>Example: Duration of a telephone call</vt:lpstr>
      <vt:lpstr>The expected value or mean of a random variable can be thought of as the average of this random variable</vt:lpstr>
      <vt:lpstr>The expected value of a continuous random variable is computed as an integral of x times the random variable’s density function …</vt:lpstr>
      <vt:lpstr>… and can be interpreted as the point of balance under the given density distribution </vt:lpstr>
      <vt:lpstr>Example: Expected waiting time at a traffic light</vt:lpstr>
      <vt:lpstr>Example: Expected duration of a telephone call</vt:lpstr>
      <vt:lpstr>Example: Expected duration of a telephone call</vt:lpstr>
      <vt:lpstr>Folie 36</vt:lpstr>
      <vt:lpstr>The normal probability density function is characterized by the expected value and the standard deviation (1/ 2)</vt:lpstr>
      <vt:lpstr>The normal probability density function is characterized by the expected value and the standard deviation (2/ 2)</vt:lpstr>
      <vt:lpstr>Example: The normal distribution of IQ scores</vt:lpstr>
      <vt:lpstr>Example: The normal distribution of IQ scores</vt:lpstr>
      <vt:lpstr>Example: The normal distribution of IQ scores</vt:lpstr>
      <vt:lpstr>Especially in todays fast-paced and optimally scheduled economy, the impact of the highly improbable is not to be overlooked (black swans)</vt:lpstr>
      <vt:lpstr>Folie 43</vt:lpstr>
      <vt:lpstr>Exercise</vt:lpstr>
      <vt:lpstr>Exercise</vt:lpstr>
      <vt:lpstr>Exercise</vt:lpstr>
      <vt:lpstr>Exercise</vt:lpstr>
      <vt:lpstr>Exercise</vt:lpstr>
      <vt:lpstr>Exercise</vt:lpstr>
      <vt:lpstr>Exercise</vt:lpstr>
      <vt:lpstr>Exercise</vt:lpstr>
      <vt:lpstr>Exercise</vt:lpstr>
      <vt:lpstr>Recap Exercise: Mid-Term preparation</vt:lpstr>
      <vt:lpstr>Recap Exercise: Mid-Term preparation</vt:lpstr>
      <vt:lpstr>Recap Exercise: Mid-Term preparation</vt:lpstr>
      <vt:lpstr>Recap Exercise: Mid-Term preparation</vt:lpstr>
      <vt:lpstr>Recap Exercise: Mid-Term preparation</vt:lpstr>
      <vt:lpstr>Recap Exercise: Mid-Term preparation</vt:lpstr>
      <vt:lpstr>Recap Exercise: Mid-Term preparation</vt:lpstr>
      <vt:lpstr>Recap Exercise: Mid-Term preparation</vt:lpstr>
      <vt:lpstr>Calculus II for Management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Florian</dc:creator>
  <cp:lastModifiedBy>Florian Rupp</cp:lastModifiedBy>
  <cp:revision>174</cp:revision>
  <dcterms:created xsi:type="dcterms:W3CDTF">2020-04-04T18:50:50Z</dcterms:created>
  <dcterms:modified xsi:type="dcterms:W3CDTF">2023-02-17T16:28:25Z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0x0101004A09DE658B00534EA46EE6CB1BB5A234</vt:lpwstr>
  </property>
</Properties>
</file>