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tags/tag140.xml" ContentType="application/vnd.openxmlformats-officedocument.presentationml.tags+xml"/>
  <Override PartName="/ppt/tags/tag151.xml" ContentType="application/vnd.openxmlformats-officedocument.presentationml.tags+xml"/>
  <Override PartName="/ppt/slides/slide36.xml" ContentType="application/vnd.openxmlformats-officedocument.presentationml.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tags/tag41.xml" ContentType="application/vnd.openxmlformats-officedocument.presentationml.tags+xml"/>
  <Override PartName="/ppt/tags/tag145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tags/tag134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tags/tag141.xml" ContentType="application/vnd.openxmlformats-officedocument.presentationml.tag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tags/tag130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Default Extension="gif" ContentType="image/gif"/>
  <Override PartName="/ppt/tags/tag128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slides/slide49.xml" ContentType="application/vnd.openxmlformats-officedocument.presentationml.slide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ppt/tags/tag124.xml" ContentType="application/vnd.openxmlformats-officedocument.presentationml.tags+xml"/>
  <Override PartName="/ppt/tags/tag142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31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47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36.xml" ContentType="application/vnd.openxmlformats-officedocument.presentationml.tags+xml"/>
  <Override PartName="/ppt/slides/slide7.xml" ContentType="application/vnd.openxmlformats-officedocument.presentationml.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43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tags/tag132.xml" ContentType="application/vnd.openxmlformats-officedocument.presentationml.tags+xml"/>
  <Override PartName="/ppt/tags/tag150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392" r:id="rId3"/>
    <p:sldId id="363" r:id="rId4"/>
    <p:sldId id="364" r:id="rId5"/>
    <p:sldId id="365" r:id="rId6"/>
    <p:sldId id="366" r:id="rId7"/>
    <p:sldId id="379" r:id="rId8"/>
    <p:sldId id="384" r:id="rId9"/>
    <p:sldId id="367" r:id="rId10"/>
    <p:sldId id="325" r:id="rId11"/>
    <p:sldId id="329" r:id="rId12"/>
    <p:sldId id="317" r:id="rId13"/>
    <p:sldId id="330" r:id="rId14"/>
    <p:sldId id="335" r:id="rId15"/>
    <p:sldId id="332" r:id="rId16"/>
    <p:sldId id="337" r:id="rId17"/>
    <p:sldId id="331" r:id="rId18"/>
    <p:sldId id="334" r:id="rId19"/>
    <p:sldId id="340" r:id="rId20"/>
    <p:sldId id="333" r:id="rId21"/>
    <p:sldId id="342" r:id="rId22"/>
    <p:sldId id="327" r:id="rId23"/>
    <p:sldId id="338" r:id="rId24"/>
    <p:sldId id="315" r:id="rId25"/>
    <p:sldId id="341" r:id="rId26"/>
    <p:sldId id="320" r:id="rId27"/>
    <p:sldId id="391" r:id="rId28"/>
    <p:sldId id="345" r:id="rId29"/>
    <p:sldId id="339" r:id="rId30"/>
    <p:sldId id="321" r:id="rId31"/>
    <p:sldId id="344" r:id="rId32"/>
    <p:sldId id="322" r:id="rId33"/>
    <p:sldId id="348" r:id="rId34"/>
    <p:sldId id="347" r:id="rId35"/>
    <p:sldId id="323" r:id="rId36"/>
    <p:sldId id="378" r:id="rId37"/>
    <p:sldId id="349" r:id="rId38"/>
    <p:sldId id="350" r:id="rId39"/>
    <p:sldId id="355" r:id="rId40"/>
    <p:sldId id="356" r:id="rId41"/>
    <p:sldId id="358" r:id="rId42"/>
    <p:sldId id="359" r:id="rId43"/>
    <p:sldId id="357" r:id="rId44"/>
    <p:sldId id="387" r:id="rId45"/>
    <p:sldId id="388" r:id="rId46"/>
    <p:sldId id="389" r:id="rId47"/>
    <p:sldId id="390" r:id="rId48"/>
    <p:sldId id="362" r:id="rId49"/>
    <p:sldId id="361" r:id="rId50"/>
    <p:sldId id="360" r:id="rId51"/>
    <p:sldId id="368" r:id="rId52"/>
    <p:sldId id="381" r:id="rId53"/>
    <p:sldId id="318" r:id="rId54"/>
    <p:sldId id="375" r:id="rId55"/>
    <p:sldId id="336" r:id="rId56"/>
    <p:sldId id="376" r:id="rId57"/>
    <p:sldId id="377" r:id="rId58"/>
    <p:sldId id="371" r:id="rId59"/>
    <p:sldId id="382" r:id="rId60"/>
    <p:sldId id="319" r:id="rId61"/>
    <p:sldId id="380" r:id="rId62"/>
    <p:sldId id="385" r:id="rId63"/>
    <p:sldId id="386" r:id="rId64"/>
    <p:sldId id="314" r:id="rId65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017" autoAdjust="0"/>
    <p:restoredTop sz="97356" autoAdjust="0"/>
  </p:normalViewPr>
  <p:slideViewPr>
    <p:cSldViewPr>
      <p:cViewPr>
        <p:scale>
          <a:sx n="140" d="100"/>
          <a:sy n="140" d="100"/>
        </p:scale>
        <p:origin x="-156" y="-1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12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jpeg"/><Relationship Id="rId2" Type="http://schemas.openxmlformats.org/officeDocument/2006/relationships/tags" Target="../tags/tag2.xml"/><Relationship Id="rId16" Type="http://schemas.openxmlformats.org/officeDocument/2006/relationships/image" Target="../media/image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jpeg"/><Relationship Id="rId5" Type="http://schemas.openxmlformats.org/officeDocument/2006/relationships/tags" Target="../tags/tag5.xml"/><Relationship Id="rId15" Type="http://schemas.openxmlformats.org/officeDocument/2006/relationships/image" Target="../media/image6.jpeg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9.jpe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8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7.jpeg"/><Relationship Id="rId5" Type="http://schemas.openxmlformats.org/officeDocument/2006/relationships/tags" Target="../tags/tag14.xml"/><Relationship Id="rId15" Type="http://schemas.openxmlformats.org/officeDocument/2006/relationships/image" Target="../media/image11.jpeg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10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3.jpeg"/><Relationship Id="rId18" Type="http://schemas.openxmlformats.org/officeDocument/2006/relationships/image" Target="../media/image12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2.jpeg"/><Relationship Id="rId17" Type="http://schemas.openxmlformats.org/officeDocument/2006/relationships/image" Target="../media/image1.png"/><Relationship Id="rId2" Type="http://schemas.openxmlformats.org/officeDocument/2006/relationships/tags" Target="../tags/tag20.xml"/><Relationship Id="rId16" Type="http://schemas.openxmlformats.org/officeDocument/2006/relationships/image" Target="../media/image6.jpe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15" Type="http://schemas.openxmlformats.org/officeDocument/2006/relationships/image" Target="../media/image5.jpe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8" name="Gruppieren 27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10244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7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10242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23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26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47614"/>
            <a:ext cx="7772400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371600" y="235572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feld 12"/>
          <p:cNvSpPr txBox="1"/>
          <p:nvPr userDrawn="1"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Freihandform 13"/>
          <p:cNvSpPr/>
          <p:nvPr userDrawn="1"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 userDrawn="1"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 userDrawn="1"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arallelogramm 16"/>
          <p:cNvSpPr/>
          <p:nvPr userDrawn="1"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arallelogramm 17"/>
          <p:cNvSpPr/>
          <p:nvPr userDrawn="1"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ihandform 18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ihandform 19"/>
          <p:cNvSpPr/>
          <p:nvPr userDrawn="1"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hteck 20"/>
          <p:cNvSpPr/>
          <p:nvPr userDrawn="1">
            <p:custDataLst>
              <p:tags r:id="rId9"/>
            </p:custDataLst>
          </p:nvPr>
        </p:nvSpPr>
        <p:spPr>
          <a:xfrm>
            <a:off x="795" y="648469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 userDrawn="1"/>
        </p:nvSpPr>
        <p:spPr bwMode="auto">
          <a:xfrm>
            <a:off x="845840" y="4240838"/>
            <a:ext cx="7452320" cy="8511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latin typeface="+mn-lt"/>
              </a:rPr>
              <a:t>Prof. Dr</a:t>
            </a: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Giorgi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Chelidze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Prof. Dr.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Malkhaz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Shashiashvili</a:t>
            </a:r>
            <a:r>
              <a:rPr lang="en-US" sz="1400" b="1" kern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Prof. </a:t>
            </a:r>
            <a:r>
              <a:rPr lang="en-US" sz="1400" b="1" kern="0" dirty="0" smtClean="0">
                <a:latin typeface="+mn-lt"/>
              </a:rPr>
              <a:t>Dr. Dr. </a:t>
            </a:r>
            <a:r>
              <a:rPr lang="en-US" sz="1400" b="1" kern="0" dirty="0" err="1" smtClean="0">
                <a:latin typeface="+mn-lt"/>
              </a:rPr>
              <a:t>h.c</a:t>
            </a:r>
            <a:r>
              <a:rPr lang="en-US" sz="1400" b="1" kern="0" dirty="0" smtClean="0">
                <a:latin typeface="+mn-lt"/>
              </a:rPr>
              <a:t>. Florian Rupp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500" dirty="0" smtClean="0"/>
          </a:p>
          <a:p>
            <a:pPr algn="ctr" eaLnBrk="1" hangingPunct="1"/>
            <a:r>
              <a:rPr lang="en-US" sz="1400" dirty="0" smtClean="0"/>
              <a:t>Kutaisi International</a:t>
            </a:r>
            <a:r>
              <a:rPr lang="en-US" sz="1400" baseline="0" dirty="0" smtClean="0"/>
              <a:t> University</a:t>
            </a:r>
            <a:endParaRPr lang="en-US" sz="1400" dirty="0" smtClean="0"/>
          </a:p>
        </p:txBody>
      </p:sp>
      <p:pic>
        <p:nvPicPr>
          <p:cNvPr id="24" name="Grafik 23" descr="index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179513" y="4437868"/>
            <a:ext cx="1872207" cy="5821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>
          <a:xfrm>
            <a:off x="6084168" y="0"/>
            <a:ext cx="3059832" cy="810000"/>
          </a:xfrm>
          <a:prstGeom prst="rect">
            <a:avLst/>
          </a:pr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1"/>
            </p:custDataLst>
          </p:nvPr>
        </p:nvSpPr>
        <p:spPr>
          <a:xfrm>
            <a:off x="560" y="456093"/>
            <a:ext cx="9143440" cy="354739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uppieren 42"/>
          <p:cNvGrpSpPr/>
          <p:nvPr userDrawn="1"/>
        </p:nvGrpSpPr>
        <p:grpSpPr>
          <a:xfrm>
            <a:off x="0" y="0"/>
            <a:ext cx="6444207" cy="811112"/>
            <a:chOff x="0" y="0"/>
            <a:chExt cx="9156701" cy="1152525"/>
          </a:xfrm>
        </p:grpSpPr>
        <p:pic>
          <p:nvPicPr>
            <p:cNvPr id="28" name="Picture 8" descr="https://cdn.pixabay.com/photo/2016/04/13/19/23/binary-1327501_960_720.jpg"/>
            <p:cNvPicPr>
              <a:picLocks noChangeAspect="1" noChangeArrowheads="1"/>
            </p:cNvPicPr>
            <p:nvPr userDrawn="1"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5536" y="0"/>
              <a:ext cx="2828754" cy="1152128"/>
            </a:xfrm>
            <a:prstGeom prst="rect">
              <a:avLst/>
            </a:prstGeom>
            <a:noFill/>
          </p:spPr>
        </p:pic>
        <p:grpSp>
          <p:nvGrpSpPr>
            <p:cNvPr id="29" name="Gruppieren 28"/>
            <p:cNvGrpSpPr/>
            <p:nvPr userDrawn="1"/>
          </p:nvGrpSpPr>
          <p:grpSpPr>
            <a:xfrm>
              <a:off x="3059832" y="0"/>
              <a:ext cx="3312368" cy="1152525"/>
              <a:chOff x="3059832" y="0"/>
              <a:chExt cx="3312368" cy="1152525"/>
            </a:xfrm>
          </p:grpSpPr>
          <p:pic>
            <p:nvPicPr>
              <p:cNvPr id="30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  <p:cNvPicPr>
                <a:picLocks noChangeAspect="1" noChangeArrowheads="1"/>
              </p:cNvPicPr>
              <p:nvPr userDrawn="1"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059832" y="0"/>
                <a:ext cx="1728192" cy="1152128"/>
              </a:xfrm>
              <a:prstGeom prst="rect">
                <a:avLst/>
              </a:prstGeom>
              <a:noFill/>
            </p:spPr>
          </p:pic>
          <p:grpSp>
            <p:nvGrpSpPr>
              <p:cNvPr id="31" name="Gruppieren 26"/>
              <p:cNvGrpSpPr/>
              <p:nvPr userDrawn="1"/>
            </p:nvGrpSpPr>
            <p:grpSpPr>
              <a:xfrm>
                <a:off x="4427984" y="0"/>
                <a:ext cx="1944216" cy="1152525"/>
                <a:chOff x="4427984" y="0"/>
                <a:chExt cx="1944216" cy="1152525"/>
              </a:xfrm>
            </p:grpSpPr>
            <p:pic>
              <p:nvPicPr>
                <p:cNvPr id="32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427984" y="0"/>
                  <a:ext cx="1944216" cy="26749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4572000" y="267494"/>
                  <a:ext cx="1656184" cy="43204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4716016" y="689073"/>
                  <a:ext cx="1368152" cy="463452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35" name="Freihandform 34"/>
            <p:cNvSpPr/>
            <p:nvPr userDrawn="1">
              <p:custDataLst>
                <p:tags r:id="rId2"/>
              </p:custDataLst>
            </p:nvPr>
          </p:nvSpPr>
          <p:spPr>
            <a:xfrm flipH="1">
              <a:off x="6024860" y="447"/>
              <a:ext cx="313184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1955800"/>
                <a:gd name="connsiteY0" fmla="*/ 0 h 1143000"/>
                <a:gd name="connsiteX1" fmla="*/ 1641023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641023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Parallelogramm 35"/>
            <p:cNvSpPr/>
            <p:nvPr userDrawn="1">
              <p:custDataLst>
                <p:tags r:id="rId3"/>
              </p:custDataLst>
            </p:nvPr>
          </p:nvSpPr>
          <p:spPr>
            <a:xfrm>
              <a:off x="5808836" y="1"/>
              <a:ext cx="792088" cy="1152128"/>
            </a:xfrm>
            <a:prstGeom prst="parallelogram">
              <a:avLst>
                <a:gd name="adj" fmla="val 63481"/>
              </a:avLst>
            </a:pr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Parallelogramm 36"/>
            <p:cNvSpPr/>
            <p:nvPr userDrawn="1">
              <p:custDataLst>
                <p:tags r:id="rId4"/>
              </p:custDataLst>
            </p:nvPr>
          </p:nvSpPr>
          <p:spPr>
            <a:xfrm>
              <a:off x="2568476" y="1"/>
              <a:ext cx="1152128" cy="1152128"/>
            </a:xfrm>
            <a:prstGeom prst="parallelogram">
              <a:avLst>
                <a:gd name="adj" fmla="val 52628"/>
              </a:avLst>
            </a:prstGeom>
            <a:solidFill>
              <a:srgbClr val="1F497D">
                <a:lumMod val="60000"/>
                <a:lumOff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Parallelogramm 37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4296668" y="1"/>
              <a:ext cx="648072" cy="1152128"/>
            </a:xfrm>
            <a:prstGeom prst="parallelogram">
              <a:avLst>
                <a:gd name="adj" fmla="val 68305"/>
              </a:avLst>
            </a:prstGeom>
            <a:solidFill>
              <a:srgbClr val="F79646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Parallelogramm 38"/>
            <p:cNvSpPr/>
            <p:nvPr userDrawn="1">
              <p:custDataLst>
                <p:tags r:id="rId6"/>
              </p:custDataLst>
            </p:nvPr>
          </p:nvSpPr>
          <p:spPr>
            <a:xfrm>
              <a:off x="2568476" y="1"/>
              <a:ext cx="1008112" cy="1152128"/>
            </a:xfrm>
            <a:prstGeom prst="parallelogram">
              <a:avLst>
                <a:gd name="adj" fmla="val 88390"/>
              </a:avLst>
            </a:prstGeom>
            <a:solidFill>
              <a:srgbClr val="4F81BD">
                <a:lumMod val="20000"/>
                <a:lumOff val="8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ihandform 39"/>
            <p:cNvSpPr/>
            <p:nvPr userDrawn="1">
              <p:custDataLst>
                <p:tags r:id="rId7"/>
              </p:custDataLst>
            </p:nvPr>
          </p:nvSpPr>
          <p:spPr>
            <a:xfrm>
              <a:off x="0" y="0"/>
              <a:ext cx="195580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485900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ihandform 40"/>
            <p:cNvSpPr/>
            <p:nvPr userDrawn="1">
              <p:custDataLst>
                <p:tags r:id="rId8"/>
              </p:custDataLst>
            </p:nvPr>
          </p:nvSpPr>
          <p:spPr>
            <a:xfrm>
              <a:off x="2580060" y="1"/>
              <a:ext cx="92452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0 w 2880320"/>
                <a:gd name="connsiteY4" fmla="*/ 0 h 1143000"/>
                <a:gd name="connsiteX0" fmla="*/ 216024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2160240 w 28803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132432 w 924520"/>
                <a:gd name="connsiteY3" fmla="*/ 643436 h 1143000"/>
                <a:gd name="connsiteX4" fmla="*/ 204440 w 9245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204440 w 924520"/>
                <a:gd name="connsiteY4" fmla="*/ 0 h 1143000"/>
                <a:gd name="connsiteX0" fmla="*/ 348456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348456 w 924520"/>
                <a:gd name="connsiteY4" fmla="*/ 0 h 1143000"/>
                <a:gd name="connsiteX0" fmla="*/ 348456 w 924520"/>
                <a:gd name="connsiteY0" fmla="*/ 571943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0" fmla="*/ 420464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420464 w 924520"/>
                <a:gd name="connsiteY3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4520" h="1143000">
                  <a:moveTo>
                    <a:pt x="420464" y="0"/>
                  </a:moveTo>
                  <a:lnTo>
                    <a:pt x="924520" y="0"/>
                  </a:lnTo>
                  <a:lnTo>
                    <a:pt x="0" y="1143000"/>
                  </a:lnTo>
                  <a:lnTo>
                    <a:pt x="420464" y="0"/>
                  </a:ln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hteck 41"/>
            <p:cNvSpPr/>
            <p:nvPr userDrawn="1">
              <p:custDataLst>
                <p:tags r:id="rId9"/>
              </p:custDataLst>
            </p:nvPr>
          </p:nvSpPr>
          <p:spPr>
            <a:xfrm>
              <a:off x="795" y="648072"/>
              <a:ext cx="9155906" cy="504056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6" name="Gruppieren 25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27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8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29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30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31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4" name="Rechteck 23"/>
          <p:cNvSpPr/>
          <p:nvPr userDrawn="1"/>
        </p:nvSpPr>
        <p:spPr>
          <a:xfrm>
            <a:off x="179512" y="1275606"/>
            <a:ext cx="3240360" cy="37444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Freihandform 11"/>
          <p:cNvSpPr/>
          <p:nvPr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arallelogramm 12"/>
          <p:cNvSpPr/>
          <p:nvPr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Parallelogramm 13"/>
          <p:cNvSpPr/>
          <p:nvPr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ihandform 16"/>
          <p:cNvSpPr/>
          <p:nvPr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ihandform 17"/>
          <p:cNvSpPr/>
          <p:nvPr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9"/>
            </p:custDataLst>
          </p:nvPr>
        </p:nvSpPr>
        <p:spPr>
          <a:xfrm>
            <a:off x="795" y="648072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el 1"/>
          <p:cNvSpPr>
            <a:spLocks noGrp="1"/>
          </p:cNvSpPr>
          <p:nvPr userDrawn="1">
            <p:ph type="ctrTitle"/>
          </p:nvPr>
        </p:nvSpPr>
        <p:spPr>
          <a:xfrm>
            <a:off x="3851920" y="1275606"/>
            <a:ext cx="5112568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3" name="Rectangle 5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4752020" y="4299942"/>
            <a:ext cx="32403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</a:pPr>
            <a:endParaRPr lang="en-US" sz="1400" dirty="0" smtClean="0"/>
          </a:p>
        </p:txBody>
      </p:sp>
      <p:sp>
        <p:nvSpPr>
          <p:cNvPr id="25" name="Textfeld 24"/>
          <p:cNvSpPr txBox="1"/>
          <p:nvPr userDrawn="1"/>
        </p:nvSpPr>
        <p:spPr>
          <a:xfrm>
            <a:off x="3851920" y="2355726"/>
            <a:ext cx="5040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Questions &amp; Remarks?</a:t>
            </a:r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Thank You Very Much</a:t>
            </a:r>
            <a:endParaRPr lang="en-US" sz="2000" dirty="0"/>
          </a:p>
        </p:txBody>
      </p:sp>
      <p:pic>
        <p:nvPicPr>
          <p:cNvPr id="22" name="Grafik 21" descr="index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3798963" y="4578133"/>
            <a:ext cx="1421109" cy="4418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9512" y="1678889"/>
            <a:ext cx="3240360" cy="293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>
            <a:off x="0" y="1"/>
            <a:ext cx="9144000" cy="81502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Abgerundetes Rechteck 8"/>
          <p:cNvSpPr/>
          <p:nvPr userDrawn="1"/>
        </p:nvSpPr>
        <p:spPr>
          <a:xfrm>
            <a:off x="118693" y="105507"/>
            <a:ext cx="667317" cy="598738"/>
          </a:xfrm>
          <a:prstGeom prst="roundRect">
            <a:avLst>
              <a:gd name="adj" fmla="val 91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pic>
        <p:nvPicPr>
          <p:cNvPr id="12" name="Grafik 11" descr="index.png"/>
          <p:cNvPicPr>
            <a:picLocks noChangeAspect="1"/>
          </p:cNvPicPr>
          <p:nvPr userDrawn="1"/>
        </p:nvPicPr>
        <p:blipFill>
          <a:blip r:embed="rId6" cstate="print"/>
          <a:srcRect r="69566"/>
          <a:stretch>
            <a:fillRect/>
          </a:stretch>
        </p:blipFill>
        <p:spPr>
          <a:xfrm>
            <a:off x="166812" y="110777"/>
            <a:ext cx="576064" cy="5885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7" Type="http://schemas.openxmlformats.org/officeDocument/2006/relationships/image" Target="../media/image32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Relationship Id="rId5" Type="http://schemas.openxmlformats.org/officeDocument/2006/relationships/image" Target="../media/image42.jpeg"/><Relationship Id="rId4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46.png"/><Relationship Id="rId5" Type="http://schemas.openxmlformats.org/officeDocument/2006/relationships/image" Target="../media/image44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3.png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image" Target="../media/image62.png"/><Relationship Id="rId2" Type="http://schemas.openxmlformats.org/officeDocument/2006/relationships/tags" Target="../tags/tag102.xml"/><Relationship Id="rId16" Type="http://schemas.openxmlformats.org/officeDocument/2006/relationships/image" Target="../media/image66.png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image" Target="../media/image61.png"/><Relationship Id="rId5" Type="http://schemas.openxmlformats.org/officeDocument/2006/relationships/tags" Target="../tags/tag105.xml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tags" Target="../tags/tag104.xml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tags" Target="../tags/tag41.xml"/><Relationship Id="rId18" Type="http://schemas.openxmlformats.org/officeDocument/2006/relationships/tags" Target="../tags/tag46.xml"/><Relationship Id="rId26" Type="http://schemas.openxmlformats.org/officeDocument/2006/relationships/image" Target="../media/image13.png"/><Relationship Id="rId3" Type="http://schemas.openxmlformats.org/officeDocument/2006/relationships/tags" Target="../tags/tag31.xml"/><Relationship Id="rId21" Type="http://schemas.openxmlformats.org/officeDocument/2006/relationships/tags" Target="../tags/tag49.xml"/><Relationship Id="rId7" Type="http://schemas.openxmlformats.org/officeDocument/2006/relationships/tags" Target="../tags/tag35.xml"/><Relationship Id="rId12" Type="http://schemas.openxmlformats.org/officeDocument/2006/relationships/tags" Target="../tags/tag40.xml"/><Relationship Id="rId17" Type="http://schemas.openxmlformats.org/officeDocument/2006/relationships/tags" Target="../tags/tag45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6" Type="http://schemas.openxmlformats.org/officeDocument/2006/relationships/tags" Target="../tags/tag44.xml"/><Relationship Id="rId20" Type="http://schemas.openxmlformats.org/officeDocument/2006/relationships/tags" Target="../tags/tag48.xml"/><Relationship Id="rId29" Type="http://schemas.openxmlformats.org/officeDocument/2006/relationships/image" Target="../media/image16.png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24" Type="http://schemas.openxmlformats.org/officeDocument/2006/relationships/tags" Target="../tags/tag52.xml"/><Relationship Id="rId5" Type="http://schemas.openxmlformats.org/officeDocument/2006/relationships/tags" Target="../tags/tag33.xml"/><Relationship Id="rId15" Type="http://schemas.openxmlformats.org/officeDocument/2006/relationships/tags" Target="../tags/tag43.xml"/><Relationship Id="rId23" Type="http://schemas.openxmlformats.org/officeDocument/2006/relationships/tags" Target="../tags/tag51.xml"/><Relationship Id="rId28" Type="http://schemas.openxmlformats.org/officeDocument/2006/relationships/image" Target="../media/image15.png"/><Relationship Id="rId10" Type="http://schemas.openxmlformats.org/officeDocument/2006/relationships/tags" Target="../tags/tag38.xml"/><Relationship Id="rId19" Type="http://schemas.openxmlformats.org/officeDocument/2006/relationships/tags" Target="../tags/tag47.xml"/><Relationship Id="rId31" Type="http://schemas.openxmlformats.org/officeDocument/2006/relationships/image" Target="../media/image18.png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tags" Target="../tags/tag42.xml"/><Relationship Id="rId22" Type="http://schemas.openxmlformats.org/officeDocument/2006/relationships/tags" Target="../tags/tag50.xml"/><Relationship Id="rId27" Type="http://schemas.openxmlformats.org/officeDocument/2006/relationships/image" Target="../media/image14.png"/><Relationship Id="rId30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Relationship Id="rId4" Type="http://schemas.openxmlformats.org/officeDocument/2006/relationships/image" Target="../media/image8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9.xml"/><Relationship Id="rId4" Type="http://schemas.openxmlformats.org/officeDocument/2006/relationships/image" Target="../media/image9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0.xml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1.xml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tags" Target="../tags/tag66.xml"/><Relationship Id="rId18" Type="http://schemas.openxmlformats.org/officeDocument/2006/relationships/tags" Target="../tags/tag71.xml"/><Relationship Id="rId26" Type="http://schemas.openxmlformats.org/officeDocument/2006/relationships/image" Target="../media/image13.png"/><Relationship Id="rId3" Type="http://schemas.openxmlformats.org/officeDocument/2006/relationships/tags" Target="../tags/tag56.xml"/><Relationship Id="rId21" Type="http://schemas.openxmlformats.org/officeDocument/2006/relationships/tags" Target="../tags/tag74.xml"/><Relationship Id="rId7" Type="http://schemas.openxmlformats.org/officeDocument/2006/relationships/tags" Target="../tags/tag60.xml"/><Relationship Id="rId12" Type="http://schemas.openxmlformats.org/officeDocument/2006/relationships/tags" Target="../tags/tag65.xml"/><Relationship Id="rId17" Type="http://schemas.openxmlformats.org/officeDocument/2006/relationships/tags" Target="../tags/tag70.xml"/><Relationship Id="rId25" Type="http://schemas.openxmlformats.org/officeDocument/2006/relationships/slideLayout" Target="../slideLayouts/slideLayout2.xml"/><Relationship Id="rId33" Type="http://schemas.openxmlformats.org/officeDocument/2006/relationships/image" Target="../media/image23.png"/><Relationship Id="rId2" Type="http://schemas.openxmlformats.org/officeDocument/2006/relationships/tags" Target="../tags/tag55.xml"/><Relationship Id="rId16" Type="http://schemas.openxmlformats.org/officeDocument/2006/relationships/tags" Target="../tags/tag69.xml"/><Relationship Id="rId20" Type="http://schemas.openxmlformats.org/officeDocument/2006/relationships/tags" Target="../tags/tag73.xml"/><Relationship Id="rId29" Type="http://schemas.openxmlformats.org/officeDocument/2006/relationships/image" Target="../media/image15.png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tags" Target="../tags/tag64.xml"/><Relationship Id="rId24" Type="http://schemas.openxmlformats.org/officeDocument/2006/relationships/tags" Target="../tags/tag77.xml"/><Relationship Id="rId32" Type="http://schemas.openxmlformats.org/officeDocument/2006/relationships/image" Target="../media/image22.png"/><Relationship Id="rId5" Type="http://schemas.openxmlformats.org/officeDocument/2006/relationships/tags" Target="../tags/tag58.xml"/><Relationship Id="rId15" Type="http://schemas.openxmlformats.org/officeDocument/2006/relationships/tags" Target="../tags/tag68.xml"/><Relationship Id="rId23" Type="http://schemas.openxmlformats.org/officeDocument/2006/relationships/tags" Target="../tags/tag76.xml"/><Relationship Id="rId28" Type="http://schemas.openxmlformats.org/officeDocument/2006/relationships/image" Target="../media/image20.png"/><Relationship Id="rId10" Type="http://schemas.openxmlformats.org/officeDocument/2006/relationships/tags" Target="../tags/tag63.xml"/><Relationship Id="rId19" Type="http://schemas.openxmlformats.org/officeDocument/2006/relationships/tags" Target="../tags/tag72.xml"/><Relationship Id="rId31" Type="http://schemas.openxmlformats.org/officeDocument/2006/relationships/image" Target="../media/image21.png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tags" Target="../tags/tag67.xml"/><Relationship Id="rId22" Type="http://schemas.openxmlformats.org/officeDocument/2006/relationships/tags" Target="../tags/tag75.xml"/><Relationship Id="rId27" Type="http://schemas.openxmlformats.org/officeDocument/2006/relationships/image" Target="../media/image14.png"/><Relationship Id="rId30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8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2.pn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7" Type="http://schemas.openxmlformats.org/officeDocument/2006/relationships/image" Target="../media/image131.png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5" Type="http://schemas.openxmlformats.org/officeDocument/2006/relationships/image" Target="../media/image131.png"/><Relationship Id="rId4" Type="http://schemas.openxmlformats.org/officeDocument/2006/relationships/image" Target="../media/image1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Calculus II for Management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Functions in Several Variables</a:t>
            </a:r>
          </a:p>
          <a:p>
            <a:r>
              <a:rPr lang="en-US" dirty="0" smtClean="0"/>
              <a:t>week 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Vector algebra revisited</a:t>
            </a:r>
          </a:p>
          <a:p>
            <a:pPr marL="92075" lvl="1" indent="-92075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Functions in several variables &amp; their applications</a:t>
            </a:r>
          </a:p>
          <a:p>
            <a:pPr marL="92075" lvl="1" indent="-92075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Graphs of functions of two variables</a:t>
            </a:r>
          </a:p>
          <a:p>
            <a:pPr marL="92075" lvl="1" indent="-92075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Level curves &amp; their use in economics</a:t>
            </a:r>
          </a:p>
          <a:p>
            <a:pPr marL="92075" lvl="1" indent="-92075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Partial derivatives</a:t>
            </a:r>
          </a:p>
          <a:p>
            <a:pPr marL="92075" lvl="1" indent="-92075"/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Lecture 9</a:t>
            </a:r>
            <a:endParaRPr lang="en-US" sz="1400" dirty="0"/>
          </a:p>
        </p:txBody>
      </p:sp>
      <p:sp>
        <p:nvSpPr>
          <p:cNvPr id="6" name="Rechteck 5"/>
          <p:cNvSpPr/>
          <p:nvPr/>
        </p:nvSpPr>
        <p:spPr>
          <a:xfrm>
            <a:off x="251520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604448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116842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466048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Vector Algebra Revisited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Functions in Several Variables &amp; Their Applications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Graphs of Functions of Two Variables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Level Curves &amp; Their Use in Economics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Partial Derivatives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concept of a function in two variables is a straightforward extension of that for functions in one variable (1/ 2)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65618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1203590"/>
            <a:ext cx="7046921" cy="1507437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2931790"/>
            <a:ext cx="7200800" cy="11521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91" y="3003791"/>
            <a:ext cx="7033113" cy="974898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1691680" y="4227934"/>
            <a:ext cx="7200800" cy="57606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763691" y="4299935"/>
            <a:ext cx="7032815" cy="43329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concept of a function in two variables is a straightforward extension of that for functions in one variable (2/ 2)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1"/>
            <a:ext cx="3600400" cy="182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4283968" y="1131590"/>
            <a:ext cx="4608512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4352708" y="1195967"/>
            <a:ext cx="4442559" cy="246054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function of two variables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48600" cy="362183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function of two variables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45662" cy="374751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– revenue as a function of two variables</a:t>
            </a:r>
            <a:endParaRPr lang="en-US" dirty="0"/>
          </a:p>
        </p:txBody>
      </p:sp>
      <p:pic>
        <p:nvPicPr>
          <p:cNvPr id="1026" name="Picture 2" descr="Tennisschläger | aktivspo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828" y="1092237"/>
            <a:ext cx="1279526" cy="1512168"/>
          </a:xfrm>
          <a:prstGeom prst="rect">
            <a:avLst/>
          </a:prstGeom>
          <a:noFill/>
        </p:spPr>
      </p:pic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0"/>
            <a:ext cx="7064588" cy="372685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– revenue as a function of two variables</a:t>
            </a:r>
            <a:endParaRPr lang="en-US" dirty="0"/>
          </a:p>
        </p:txBody>
      </p:sp>
      <p:pic>
        <p:nvPicPr>
          <p:cNvPr id="1026" name="Picture 2" descr="Tennisschläger | aktivspo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828" y="1092237"/>
            <a:ext cx="1279526" cy="1512168"/>
          </a:xfrm>
          <a:prstGeom prst="rect">
            <a:avLst/>
          </a:prstGeom>
          <a:noFill/>
        </p:spPr>
      </p:pic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0"/>
            <a:ext cx="6715460" cy="288353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Cobb-Douglas production function gives an output as a function of capital and labor forces with rational exponents summing to one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3419872" y="1131590"/>
            <a:ext cx="5472608" cy="288032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69019" y="1195967"/>
            <a:ext cx="5331035" cy="2359972"/>
          </a:xfrm>
          <a:prstGeom prst="rect">
            <a:avLst/>
          </a:prstGeom>
          <a:noFill/>
          <a:ln/>
          <a:effectLst/>
        </p:spPr>
      </p:pic>
      <p:pic>
        <p:nvPicPr>
          <p:cNvPr id="13314" name="Picture 2" descr="Substitutionale Produktionsfunktionen, Isoquant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147814"/>
            <a:ext cx="2934494" cy="1872208"/>
          </a:xfrm>
          <a:prstGeom prst="rect">
            <a:avLst/>
          </a:prstGeom>
          <a:noFill/>
        </p:spPr>
      </p:pic>
      <p:pic>
        <p:nvPicPr>
          <p:cNvPr id="13316" name="Picture 4" descr="Cobb Dougla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335" y="1131592"/>
            <a:ext cx="2759498" cy="1550838"/>
          </a:xfrm>
          <a:prstGeom prst="rect">
            <a:avLst/>
          </a:prstGeom>
          <a:noFill/>
        </p:spPr>
      </p:pic>
      <p:sp>
        <p:nvSpPr>
          <p:cNvPr id="13" name="Textfeld 12"/>
          <p:cNvSpPr txBox="1"/>
          <p:nvPr/>
        </p:nvSpPr>
        <p:spPr>
          <a:xfrm>
            <a:off x="251520" y="2715766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Charles W. Cobb &amp; Paul H. Douglas</a:t>
            </a:r>
            <a:endParaRPr lang="en-US" sz="1200" dirty="0"/>
          </a:p>
        </p:txBody>
      </p:sp>
      <p:sp>
        <p:nvSpPr>
          <p:cNvPr id="15" name="Freihandform 14"/>
          <p:cNvSpPr/>
          <p:nvPr/>
        </p:nvSpPr>
        <p:spPr>
          <a:xfrm>
            <a:off x="247650" y="1127125"/>
            <a:ext cx="651942" cy="1565275"/>
          </a:xfrm>
          <a:custGeom>
            <a:avLst/>
            <a:gdLst>
              <a:gd name="connsiteX0" fmla="*/ 6350 w 596900"/>
              <a:gd name="connsiteY0" fmla="*/ 0 h 1555750"/>
              <a:gd name="connsiteX1" fmla="*/ 0 w 596900"/>
              <a:gd name="connsiteY1" fmla="*/ 1552575 h 1555750"/>
              <a:gd name="connsiteX2" fmla="*/ 561975 w 596900"/>
              <a:gd name="connsiteY2" fmla="*/ 1555750 h 1555750"/>
              <a:gd name="connsiteX3" fmla="*/ 381000 w 596900"/>
              <a:gd name="connsiteY3" fmla="*/ 1397000 h 1555750"/>
              <a:gd name="connsiteX4" fmla="*/ 244475 w 596900"/>
              <a:gd name="connsiteY4" fmla="*/ 1162050 h 1555750"/>
              <a:gd name="connsiteX5" fmla="*/ 177800 w 596900"/>
              <a:gd name="connsiteY5" fmla="*/ 901700 h 1555750"/>
              <a:gd name="connsiteX6" fmla="*/ 171450 w 596900"/>
              <a:gd name="connsiteY6" fmla="*/ 590550 h 1555750"/>
              <a:gd name="connsiteX7" fmla="*/ 234950 w 596900"/>
              <a:gd name="connsiteY7" fmla="*/ 393700 h 1555750"/>
              <a:gd name="connsiteX8" fmla="*/ 349250 w 596900"/>
              <a:gd name="connsiteY8" fmla="*/ 168275 h 1555750"/>
              <a:gd name="connsiteX9" fmla="*/ 596900 w 596900"/>
              <a:gd name="connsiteY9" fmla="*/ 0 h 1555750"/>
              <a:gd name="connsiteX10" fmla="*/ 6350 w 596900"/>
              <a:gd name="connsiteY10" fmla="*/ 0 h 1555750"/>
              <a:gd name="connsiteX0" fmla="*/ 6350 w 651942"/>
              <a:gd name="connsiteY0" fmla="*/ 0 h 1555750"/>
              <a:gd name="connsiteX1" fmla="*/ 0 w 651942"/>
              <a:gd name="connsiteY1" fmla="*/ 1552575 h 1555750"/>
              <a:gd name="connsiteX2" fmla="*/ 561975 w 651942"/>
              <a:gd name="connsiteY2" fmla="*/ 1555750 h 1555750"/>
              <a:gd name="connsiteX3" fmla="*/ 381000 w 651942"/>
              <a:gd name="connsiteY3" fmla="*/ 1397000 h 1555750"/>
              <a:gd name="connsiteX4" fmla="*/ 244475 w 651942"/>
              <a:gd name="connsiteY4" fmla="*/ 1162050 h 1555750"/>
              <a:gd name="connsiteX5" fmla="*/ 177800 w 651942"/>
              <a:gd name="connsiteY5" fmla="*/ 901700 h 1555750"/>
              <a:gd name="connsiteX6" fmla="*/ 171450 w 651942"/>
              <a:gd name="connsiteY6" fmla="*/ 590550 h 1555750"/>
              <a:gd name="connsiteX7" fmla="*/ 234950 w 651942"/>
              <a:gd name="connsiteY7" fmla="*/ 393700 h 1555750"/>
              <a:gd name="connsiteX8" fmla="*/ 349250 w 651942"/>
              <a:gd name="connsiteY8" fmla="*/ 168275 h 1555750"/>
              <a:gd name="connsiteX9" fmla="*/ 651942 w 651942"/>
              <a:gd name="connsiteY9" fmla="*/ 4465 h 1555750"/>
              <a:gd name="connsiteX10" fmla="*/ 6350 w 651942"/>
              <a:gd name="connsiteY10" fmla="*/ 0 h 1555750"/>
              <a:gd name="connsiteX0" fmla="*/ 6350 w 651942"/>
              <a:gd name="connsiteY0" fmla="*/ 0 h 1565275"/>
              <a:gd name="connsiteX1" fmla="*/ 0 w 651942"/>
              <a:gd name="connsiteY1" fmla="*/ 1552575 h 1565275"/>
              <a:gd name="connsiteX2" fmla="*/ 622300 w 651942"/>
              <a:gd name="connsiteY2" fmla="*/ 1565275 h 1565275"/>
              <a:gd name="connsiteX3" fmla="*/ 381000 w 651942"/>
              <a:gd name="connsiteY3" fmla="*/ 1397000 h 1565275"/>
              <a:gd name="connsiteX4" fmla="*/ 244475 w 651942"/>
              <a:gd name="connsiteY4" fmla="*/ 1162050 h 1565275"/>
              <a:gd name="connsiteX5" fmla="*/ 177800 w 651942"/>
              <a:gd name="connsiteY5" fmla="*/ 901700 h 1565275"/>
              <a:gd name="connsiteX6" fmla="*/ 171450 w 651942"/>
              <a:gd name="connsiteY6" fmla="*/ 590550 h 1565275"/>
              <a:gd name="connsiteX7" fmla="*/ 234950 w 651942"/>
              <a:gd name="connsiteY7" fmla="*/ 393700 h 1565275"/>
              <a:gd name="connsiteX8" fmla="*/ 349250 w 651942"/>
              <a:gd name="connsiteY8" fmla="*/ 168275 h 1565275"/>
              <a:gd name="connsiteX9" fmla="*/ 651942 w 651942"/>
              <a:gd name="connsiteY9" fmla="*/ 4465 h 1565275"/>
              <a:gd name="connsiteX10" fmla="*/ 6350 w 651942"/>
              <a:gd name="connsiteY10" fmla="*/ 0 h 156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1942" h="1565275">
                <a:moveTo>
                  <a:pt x="6350" y="0"/>
                </a:moveTo>
                <a:cubicBezTo>
                  <a:pt x="4233" y="517525"/>
                  <a:pt x="2117" y="1035050"/>
                  <a:pt x="0" y="1552575"/>
                </a:cubicBezTo>
                <a:lnTo>
                  <a:pt x="622300" y="1565275"/>
                </a:lnTo>
                <a:lnTo>
                  <a:pt x="381000" y="1397000"/>
                </a:lnTo>
                <a:lnTo>
                  <a:pt x="244475" y="1162050"/>
                </a:lnTo>
                <a:lnTo>
                  <a:pt x="177800" y="901700"/>
                </a:lnTo>
                <a:lnTo>
                  <a:pt x="171450" y="590550"/>
                </a:lnTo>
                <a:lnTo>
                  <a:pt x="234950" y="393700"/>
                </a:lnTo>
                <a:lnTo>
                  <a:pt x="349250" y="168275"/>
                </a:lnTo>
                <a:lnTo>
                  <a:pt x="651942" y="4465"/>
                </a:lnTo>
                <a:lnTo>
                  <a:pt x="635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ihandform 15"/>
          <p:cNvSpPr/>
          <p:nvPr/>
        </p:nvSpPr>
        <p:spPr>
          <a:xfrm>
            <a:off x="1139825" y="1127125"/>
            <a:ext cx="1127919" cy="1565275"/>
          </a:xfrm>
          <a:custGeom>
            <a:avLst/>
            <a:gdLst>
              <a:gd name="connsiteX0" fmla="*/ 0 w 1108075"/>
              <a:gd name="connsiteY0" fmla="*/ 0 h 1558925"/>
              <a:gd name="connsiteX1" fmla="*/ 219075 w 1108075"/>
              <a:gd name="connsiteY1" fmla="*/ 155575 h 1558925"/>
              <a:gd name="connsiteX2" fmla="*/ 342900 w 1108075"/>
              <a:gd name="connsiteY2" fmla="*/ 339725 h 1558925"/>
              <a:gd name="connsiteX3" fmla="*/ 431800 w 1108075"/>
              <a:gd name="connsiteY3" fmla="*/ 596900 h 1558925"/>
              <a:gd name="connsiteX4" fmla="*/ 457200 w 1108075"/>
              <a:gd name="connsiteY4" fmla="*/ 838200 h 1558925"/>
              <a:gd name="connsiteX5" fmla="*/ 425450 w 1108075"/>
              <a:gd name="connsiteY5" fmla="*/ 1089025 h 1558925"/>
              <a:gd name="connsiteX6" fmla="*/ 333375 w 1108075"/>
              <a:gd name="connsiteY6" fmla="*/ 1289050 h 1558925"/>
              <a:gd name="connsiteX7" fmla="*/ 184150 w 1108075"/>
              <a:gd name="connsiteY7" fmla="*/ 1489075 h 1558925"/>
              <a:gd name="connsiteX8" fmla="*/ 63500 w 1108075"/>
              <a:gd name="connsiteY8" fmla="*/ 1558925 h 1558925"/>
              <a:gd name="connsiteX9" fmla="*/ 1108075 w 1108075"/>
              <a:gd name="connsiteY9" fmla="*/ 1555750 h 1558925"/>
              <a:gd name="connsiteX10" fmla="*/ 911225 w 1108075"/>
              <a:gd name="connsiteY10" fmla="*/ 1454150 h 1558925"/>
              <a:gd name="connsiteX11" fmla="*/ 774700 w 1108075"/>
              <a:gd name="connsiteY11" fmla="*/ 1282700 h 1558925"/>
              <a:gd name="connsiteX12" fmla="*/ 679450 w 1108075"/>
              <a:gd name="connsiteY12" fmla="*/ 1073150 h 1558925"/>
              <a:gd name="connsiteX13" fmla="*/ 635000 w 1108075"/>
              <a:gd name="connsiteY13" fmla="*/ 758825 h 1558925"/>
              <a:gd name="connsiteX14" fmla="*/ 647700 w 1108075"/>
              <a:gd name="connsiteY14" fmla="*/ 520700 h 1558925"/>
              <a:gd name="connsiteX15" fmla="*/ 739775 w 1108075"/>
              <a:gd name="connsiteY15" fmla="*/ 292100 h 1558925"/>
              <a:gd name="connsiteX16" fmla="*/ 854075 w 1108075"/>
              <a:gd name="connsiteY16" fmla="*/ 120650 h 1558925"/>
              <a:gd name="connsiteX17" fmla="*/ 1047750 w 1108075"/>
              <a:gd name="connsiteY17" fmla="*/ 6350 h 1558925"/>
              <a:gd name="connsiteX18" fmla="*/ 0 w 1108075"/>
              <a:gd name="connsiteY18" fmla="*/ 0 h 1558925"/>
              <a:gd name="connsiteX0" fmla="*/ 0 w 1124744"/>
              <a:gd name="connsiteY0" fmla="*/ 0 h 1558925"/>
              <a:gd name="connsiteX1" fmla="*/ 219075 w 1124744"/>
              <a:gd name="connsiteY1" fmla="*/ 155575 h 1558925"/>
              <a:gd name="connsiteX2" fmla="*/ 342900 w 1124744"/>
              <a:gd name="connsiteY2" fmla="*/ 339725 h 1558925"/>
              <a:gd name="connsiteX3" fmla="*/ 431800 w 1124744"/>
              <a:gd name="connsiteY3" fmla="*/ 596900 h 1558925"/>
              <a:gd name="connsiteX4" fmla="*/ 457200 w 1124744"/>
              <a:gd name="connsiteY4" fmla="*/ 838200 h 1558925"/>
              <a:gd name="connsiteX5" fmla="*/ 425450 w 1124744"/>
              <a:gd name="connsiteY5" fmla="*/ 1089025 h 1558925"/>
              <a:gd name="connsiteX6" fmla="*/ 333375 w 1124744"/>
              <a:gd name="connsiteY6" fmla="*/ 1289050 h 1558925"/>
              <a:gd name="connsiteX7" fmla="*/ 184150 w 1124744"/>
              <a:gd name="connsiteY7" fmla="*/ 1489075 h 1558925"/>
              <a:gd name="connsiteX8" fmla="*/ 63500 w 1124744"/>
              <a:gd name="connsiteY8" fmla="*/ 1558925 h 1558925"/>
              <a:gd name="connsiteX9" fmla="*/ 1108075 w 1124744"/>
              <a:gd name="connsiteY9" fmla="*/ 1555750 h 1558925"/>
              <a:gd name="connsiteX10" fmla="*/ 911225 w 1124744"/>
              <a:gd name="connsiteY10" fmla="*/ 1454150 h 1558925"/>
              <a:gd name="connsiteX11" fmla="*/ 774700 w 1124744"/>
              <a:gd name="connsiteY11" fmla="*/ 1282700 h 1558925"/>
              <a:gd name="connsiteX12" fmla="*/ 679450 w 1124744"/>
              <a:gd name="connsiteY12" fmla="*/ 1073150 h 1558925"/>
              <a:gd name="connsiteX13" fmla="*/ 635000 w 1124744"/>
              <a:gd name="connsiteY13" fmla="*/ 758825 h 1558925"/>
              <a:gd name="connsiteX14" fmla="*/ 647700 w 1124744"/>
              <a:gd name="connsiteY14" fmla="*/ 520700 h 1558925"/>
              <a:gd name="connsiteX15" fmla="*/ 739775 w 1124744"/>
              <a:gd name="connsiteY15" fmla="*/ 292100 h 1558925"/>
              <a:gd name="connsiteX16" fmla="*/ 854075 w 1124744"/>
              <a:gd name="connsiteY16" fmla="*/ 120650 h 1558925"/>
              <a:gd name="connsiteX17" fmla="*/ 1124744 w 1124744"/>
              <a:gd name="connsiteY17" fmla="*/ 4465 h 1558925"/>
              <a:gd name="connsiteX18" fmla="*/ 0 w 1124744"/>
              <a:gd name="connsiteY18" fmla="*/ 0 h 1558925"/>
              <a:gd name="connsiteX0" fmla="*/ 0 w 1124744"/>
              <a:gd name="connsiteY0" fmla="*/ 0 h 1558925"/>
              <a:gd name="connsiteX1" fmla="*/ 219075 w 1124744"/>
              <a:gd name="connsiteY1" fmla="*/ 155575 h 1558925"/>
              <a:gd name="connsiteX2" fmla="*/ 342900 w 1124744"/>
              <a:gd name="connsiteY2" fmla="*/ 339725 h 1558925"/>
              <a:gd name="connsiteX3" fmla="*/ 431800 w 1124744"/>
              <a:gd name="connsiteY3" fmla="*/ 596900 h 1558925"/>
              <a:gd name="connsiteX4" fmla="*/ 457200 w 1124744"/>
              <a:gd name="connsiteY4" fmla="*/ 838200 h 1558925"/>
              <a:gd name="connsiteX5" fmla="*/ 425450 w 1124744"/>
              <a:gd name="connsiteY5" fmla="*/ 1089025 h 1558925"/>
              <a:gd name="connsiteX6" fmla="*/ 333375 w 1124744"/>
              <a:gd name="connsiteY6" fmla="*/ 1289050 h 1558925"/>
              <a:gd name="connsiteX7" fmla="*/ 184150 w 1124744"/>
              <a:gd name="connsiteY7" fmla="*/ 1489075 h 1558925"/>
              <a:gd name="connsiteX8" fmla="*/ 63500 w 1124744"/>
              <a:gd name="connsiteY8" fmla="*/ 1558925 h 1558925"/>
              <a:gd name="connsiteX9" fmla="*/ 1108075 w 1124744"/>
              <a:gd name="connsiteY9" fmla="*/ 1555750 h 1558925"/>
              <a:gd name="connsiteX10" fmla="*/ 911225 w 1124744"/>
              <a:gd name="connsiteY10" fmla="*/ 1454150 h 1558925"/>
              <a:gd name="connsiteX11" fmla="*/ 774700 w 1124744"/>
              <a:gd name="connsiteY11" fmla="*/ 1282700 h 1558925"/>
              <a:gd name="connsiteX12" fmla="*/ 679450 w 1124744"/>
              <a:gd name="connsiteY12" fmla="*/ 1073150 h 1558925"/>
              <a:gd name="connsiteX13" fmla="*/ 635000 w 1124744"/>
              <a:gd name="connsiteY13" fmla="*/ 758825 h 1558925"/>
              <a:gd name="connsiteX14" fmla="*/ 647700 w 1124744"/>
              <a:gd name="connsiteY14" fmla="*/ 520700 h 1558925"/>
              <a:gd name="connsiteX15" fmla="*/ 739775 w 1124744"/>
              <a:gd name="connsiteY15" fmla="*/ 292100 h 1558925"/>
              <a:gd name="connsiteX16" fmla="*/ 869950 w 1124744"/>
              <a:gd name="connsiteY16" fmla="*/ 127000 h 1558925"/>
              <a:gd name="connsiteX17" fmla="*/ 1124744 w 1124744"/>
              <a:gd name="connsiteY17" fmla="*/ 4465 h 1558925"/>
              <a:gd name="connsiteX18" fmla="*/ 0 w 1124744"/>
              <a:gd name="connsiteY18" fmla="*/ 0 h 1558925"/>
              <a:gd name="connsiteX0" fmla="*/ 3175 w 1127919"/>
              <a:gd name="connsiteY0" fmla="*/ 0 h 1565275"/>
              <a:gd name="connsiteX1" fmla="*/ 222250 w 1127919"/>
              <a:gd name="connsiteY1" fmla="*/ 155575 h 1565275"/>
              <a:gd name="connsiteX2" fmla="*/ 346075 w 1127919"/>
              <a:gd name="connsiteY2" fmla="*/ 339725 h 1565275"/>
              <a:gd name="connsiteX3" fmla="*/ 434975 w 1127919"/>
              <a:gd name="connsiteY3" fmla="*/ 596900 h 1565275"/>
              <a:gd name="connsiteX4" fmla="*/ 460375 w 1127919"/>
              <a:gd name="connsiteY4" fmla="*/ 838200 h 1565275"/>
              <a:gd name="connsiteX5" fmla="*/ 428625 w 1127919"/>
              <a:gd name="connsiteY5" fmla="*/ 1089025 h 1565275"/>
              <a:gd name="connsiteX6" fmla="*/ 336550 w 1127919"/>
              <a:gd name="connsiteY6" fmla="*/ 1289050 h 1565275"/>
              <a:gd name="connsiteX7" fmla="*/ 187325 w 1127919"/>
              <a:gd name="connsiteY7" fmla="*/ 1489075 h 1565275"/>
              <a:gd name="connsiteX8" fmla="*/ 0 w 1127919"/>
              <a:gd name="connsiteY8" fmla="*/ 1565275 h 1565275"/>
              <a:gd name="connsiteX9" fmla="*/ 1111250 w 1127919"/>
              <a:gd name="connsiteY9" fmla="*/ 1555750 h 1565275"/>
              <a:gd name="connsiteX10" fmla="*/ 914400 w 1127919"/>
              <a:gd name="connsiteY10" fmla="*/ 1454150 h 1565275"/>
              <a:gd name="connsiteX11" fmla="*/ 777875 w 1127919"/>
              <a:gd name="connsiteY11" fmla="*/ 1282700 h 1565275"/>
              <a:gd name="connsiteX12" fmla="*/ 682625 w 1127919"/>
              <a:gd name="connsiteY12" fmla="*/ 1073150 h 1565275"/>
              <a:gd name="connsiteX13" fmla="*/ 638175 w 1127919"/>
              <a:gd name="connsiteY13" fmla="*/ 758825 h 1565275"/>
              <a:gd name="connsiteX14" fmla="*/ 650875 w 1127919"/>
              <a:gd name="connsiteY14" fmla="*/ 520700 h 1565275"/>
              <a:gd name="connsiteX15" fmla="*/ 742950 w 1127919"/>
              <a:gd name="connsiteY15" fmla="*/ 292100 h 1565275"/>
              <a:gd name="connsiteX16" fmla="*/ 873125 w 1127919"/>
              <a:gd name="connsiteY16" fmla="*/ 127000 h 1565275"/>
              <a:gd name="connsiteX17" fmla="*/ 1127919 w 1127919"/>
              <a:gd name="connsiteY17" fmla="*/ 4465 h 1565275"/>
              <a:gd name="connsiteX18" fmla="*/ 3175 w 1127919"/>
              <a:gd name="connsiteY18" fmla="*/ 0 h 156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27919" h="1565275">
                <a:moveTo>
                  <a:pt x="3175" y="0"/>
                </a:moveTo>
                <a:lnTo>
                  <a:pt x="222250" y="155575"/>
                </a:lnTo>
                <a:lnTo>
                  <a:pt x="346075" y="339725"/>
                </a:lnTo>
                <a:lnTo>
                  <a:pt x="434975" y="596900"/>
                </a:lnTo>
                <a:lnTo>
                  <a:pt x="460375" y="838200"/>
                </a:lnTo>
                <a:lnTo>
                  <a:pt x="428625" y="1089025"/>
                </a:lnTo>
                <a:lnTo>
                  <a:pt x="336550" y="1289050"/>
                </a:lnTo>
                <a:lnTo>
                  <a:pt x="187325" y="1489075"/>
                </a:lnTo>
                <a:lnTo>
                  <a:pt x="0" y="1565275"/>
                </a:lnTo>
                <a:lnTo>
                  <a:pt x="1111250" y="1555750"/>
                </a:lnTo>
                <a:lnTo>
                  <a:pt x="914400" y="1454150"/>
                </a:lnTo>
                <a:lnTo>
                  <a:pt x="777875" y="1282700"/>
                </a:lnTo>
                <a:lnTo>
                  <a:pt x="682625" y="1073150"/>
                </a:lnTo>
                <a:lnTo>
                  <a:pt x="638175" y="758825"/>
                </a:lnTo>
                <a:lnTo>
                  <a:pt x="650875" y="520700"/>
                </a:lnTo>
                <a:lnTo>
                  <a:pt x="742950" y="292100"/>
                </a:lnTo>
                <a:lnTo>
                  <a:pt x="873125" y="127000"/>
                </a:lnTo>
                <a:lnTo>
                  <a:pt x="1127919" y="4465"/>
                </a:lnTo>
                <a:lnTo>
                  <a:pt x="317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ihandform 16"/>
          <p:cNvSpPr/>
          <p:nvPr/>
        </p:nvSpPr>
        <p:spPr>
          <a:xfrm>
            <a:off x="2517775" y="1123950"/>
            <a:ext cx="546100" cy="1552575"/>
          </a:xfrm>
          <a:custGeom>
            <a:avLst/>
            <a:gdLst>
              <a:gd name="connsiteX0" fmla="*/ 0 w 546100"/>
              <a:gd name="connsiteY0" fmla="*/ 12700 h 1552575"/>
              <a:gd name="connsiteX1" fmla="*/ 212725 w 546100"/>
              <a:gd name="connsiteY1" fmla="*/ 158750 h 1552575"/>
              <a:gd name="connsiteX2" fmla="*/ 346075 w 546100"/>
              <a:gd name="connsiteY2" fmla="*/ 371475 h 1552575"/>
              <a:gd name="connsiteX3" fmla="*/ 434975 w 546100"/>
              <a:gd name="connsiteY3" fmla="*/ 660400 h 1552575"/>
              <a:gd name="connsiteX4" fmla="*/ 438150 w 546100"/>
              <a:gd name="connsiteY4" fmla="*/ 860425 h 1552575"/>
              <a:gd name="connsiteX5" fmla="*/ 396875 w 546100"/>
              <a:gd name="connsiteY5" fmla="*/ 1098550 h 1552575"/>
              <a:gd name="connsiteX6" fmla="*/ 349250 w 546100"/>
              <a:gd name="connsiteY6" fmla="*/ 1231900 h 1552575"/>
              <a:gd name="connsiteX7" fmla="*/ 273050 w 546100"/>
              <a:gd name="connsiteY7" fmla="*/ 1368425 h 1552575"/>
              <a:gd name="connsiteX8" fmla="*/ 161925 w 546100"/>
              <a:gd name="connsiteY8" fmla="*/ 1473200 h 1552575"/>
              <a:gd name="connsiteX9" fmla="*/ 12700 w 546100"/>
              <a:gd name="connsiteY9" fmla="*/ 1552575 h 1552575"/>
              <a:gd name="connsiteX10" fmla="*/ 546100 w 546100"/>
              <a:gd name="connsiteY10" fmla="*/ 1552575 h 1552575"/>
              <a:gd name="connsiteX11" fmla="*/ 536575 w 546100"/>
              <a:gd name="connsiteY11" fmla="*/ 0 h 1552575"/>
              <a:gd name="connsiteX12" fmla="*/ 0 w 546100"/>
              <a:gd name="connsiteY12" fmla="*/ 12700 h 1552575"/>
              <a:gd name="connsiteX0" fmla="*/ 0 w 546100"/>
              <a:gd name="connsiteY0" fmla="*/ 12700 h 1552575"/>
              <a:gd name="connsiteX1" fmla="*/ 254025 w 546100"/>
              <a:gd name="connsiteY1" fmla="*/ 151656 h 1552575"/>
              <a:gd name="connsiteX2" fmla="*/ 346075 w 546100"/>
              <a:gd name="connsiteY2" fmla="*/ 371475 h 1552575"/>
              <a:gd name="connsiteX3" fmla="*/ 434975 w 546100"/>
              <a:gd name="connsiteY3" fmla="*/ 660400 h 1552575"/>
              <a:gd name="connsiteX4" fmla="*/ 438150 w 546100"/>
              <a:gd name="connsiteY4" fmla="*/ 860425 h 1552575"/>
              <a:gd name="connsiteX5" fmla="*/ 396875 w 546100"/>
              <a:gd name="connsiteY5" fmla="*/ 1098550 h 1552575"/>
              <a:gd name="connsiteX6" fmla="*/ 349250 w 546100"/>
              <a:gd name="connsiteY6" fmla="*/ 1231900 h 1552575"/>
              <a:gd name="connsiteX7" fmla="*/ 273050 w 546100"/>
              <a:gd name="connsiteY7" fmla="*/ 1368425 h 1552575"/>
              <a:gd name="connsiteX8" fmla="*/ 161925 w 546100"/>
              <a:gd name="connsiteY8" fmla="*/ 1473200 h 1552575"/>
              <a:gd name="connsiteX9" fmla="*/ 12700 w 546100"/>
              <a:gd name="connsiteY9" fmla="*/ 1552575 h 1552575"/>
              <a:gd name="connsiteX10" fmla="*/ 546100 w 546100"/>
              <a:gd name="connsiteY10" fmla="*/ 1552575 h 1552575"/>
              <a:gd name="connsiteX11" fmla="*/ 536575 w 546100"/>
              <a:gd name="connsiteY11" fmla="*/ 0 h 1552575"/>
              <a:gd name="connsiteX12" fmla="*/ 0 w 546100"/>
              <a:gd name="connsiteY12" fmla="*/ 12700 h 1552575"/>
              <a:gd name="connsiteX0" fmla="*/ 0 w 546100"/>
              <a:gd name="connsiteY0" fmla="*/ 12700 h 1552575"/>
              <a:gd name="connsiteX1" fmla="*/ 244500 w 546100"/>
              <a:gd name="connsiteY1" fmla="*/ 170706 h 1552575"/>
              <a:gd name="connsiteX2" fmla="*/ 346075 w 546100"/>
              <a:gd name="connsiteY2" fmla="*/ 371475 h 1552575"/>
              <a:gd name="connsiteX3" fmla="*/ 434975 w 546100"/>
              <a:gd name="connsiteY3" fmla="*/ 660400 h 1552575"/>
              <a:gd name="connsiteX4" fmla="*/ 438150 w 546100"/>
              <a:gd name="connsiteY4" fmla="*/ 860425 h 1552575"/>
              <a:gd name="connsiteX5" fmla="*/ 396875 w 546100"/>
              <a:gd name="connsiteY5" fmla="*/ 1098550 h 1552575"/>
              <a:gd name="connsiteX6" fmla="*/ 349250 w 546100"/>
              <a:gd name="connsiteY6" fmla="*/ 1231900 h 1552575"/>
              <a:gd name="connsiteX7" fmla="*/ 273050 w 546100"/>
              <a:gd name="connsiteY7" fmla="*/ 1368425 h 1552575"/>
              <a:gd name="connsiteX8" fmla="*/ 161925 w 546100"/>
              <a:gd name="connsiteY8" fmla="*/ 1473200 h 1552575"/>
              <a:gd name="connsiteX9" fmla="*/ 12700 w 546100"/>
              <a:gd name="connsiteY9" fmla="*/ 1552575 h 1552575"/>
              <a:gd name="connsiteX10" fmla="*/ 546100 w 546100"/>
              <a:gd name="connsiteY10" fmla="*/ 1552575 h 1552575"/>
              <a:gd name="connsiteX11" fmla="*/ 536575 w 546100"/>
              <a:gd name="connsiteY11" fmla="*/ 0 h 1552575"/>
              <a:gd name="connsiteX12" fmla="*/ 0 w 546100"/>
              <a:gd name="connsiteY12" fmla="*/ 12700 h 1552575"/>
              <a:gd name="connsiteX0" fmla="*/ 0 w 546100"/>
              <a:gd name="connsiteY0" fmla="*/ 12700 h 1552575"/>
              <a:gd name="connsiteX1" fmla="*/ 244500 w 546100"/>
              <a:gd name="connsiteY1" fmla="*/ 170706 h 1552575"/>
              <a:gd name="connsiteX2" fmla="*/ 346075 w 546100"/>
              <a:gd name="connsiteY2" fmla="*/ 371475 h 1552575"/>
              <a:gd name="connsiteX3" fmla="*/ 434975 w 546100"/>
              <a:gd name="connsiteY3" fmla="*/ 660400 h 1552575"/>
              <a:gd name="connsiteX4" fmla="*/ 438150 w 546100"/>
              <a:gd name="connsiteY4" fmla="*/ 860425 h 1552575"/>
              <a:gd name="connsiteX5" fmla="*/ 396875 w 546100"/>
              <a:gd name="connsiteY5" fmla="*/ 1098550 h 1552575"/>
              <a:gd name="connsiteX6" fmla="*/ 349250 w 546100"/>
              <a:gd name="connsiteY6" fmla="*/ 1231900 h 1552575"/>
              <a:gd name="connsiteX7" fmla="*/ 273050 w 546100"/>
              <a:gd name="connsiteY7" fmla="*/ 1368425 h 1552575"/>
              <a:gd name="connsiteX8" fmla="*/ 161925 w 546100"/>
              <a:gd name="connsiteY8" fmla="*/ 1473200 h 1552575"/>
              <a:gd name="connsiteX9" fmla="*/ 12700 w 546100"/>
              <a:gd name="connsiteY9" fmla="*/ 1552575 h 1552575"/>
              <a:gd name="connsiteX10" fmla="*/ 546100 w 546100"/>
              <a:gd name="connsiteY10" fmla="*/ 1552575 h 1552575"/>
              <a:gd name="connsiteX11" fmla="*/ 536575 w 546100"/>
              <a:gd name="connsiteY11" fmla="*/ 0 h 1552575"/>
              <a:gd name="connsiteX12" fmla="*/ 0 w 546100"/>
              <a:gd name="connsiteY12" fmla="*/ 12700 h 1552575"/>
              <a:gd name="connsiteX0" fmla="*/ 0 w 546100"/>
              <a:gd name="connsiteY0" fmla="*/ 12700 h 1552575"/>
              <a:gd name="connsiteX1" fmla="*/ 244500 w 546100"/>
              <a:gd name="connsiteY1" fmla="*/ 170706 h 1552575"/>
              <a:gd name="connsiteX2" fmla="*/ 346075 w 546100"/>
              <a:gd name="connsiteY2" fmla="*/ 371475 h 1552575"/>
              <a:gd name="connsiteX3" fmla="*/ 434975 w 546100"/>
              <a:gd name="connsiteY3" fmla="*/ 660400 h 1552575"/>
              <a:gd name="connsiteX4" fmla="*/ 438150 w 546100"/>
              <a:gd name="connsiteY4" fmla="*/ 860425 h 1552575"/>
              <a:gd name="connsiteX5" fmla="*/ 396875 w 546100"/>
              <a:gd name="connsiteY5" fmla="*/ 1098550 h 1552575"/>
              <a:gd name="connsiteX6" fmla="*/ 349250 w 546100"/>
              <a:gd name="connsiteY6" fmla="*/ 1231900 h 1552575"/>
              <a:gd name="connsiteX7" fmla="*/ 273050 w 546100"/>
              <a:gd name="connsiteY7" fmla="*/ 1368425 h 1552575"/>
              <a:gd name="connsiteX8" fmla="*/ 161925 w 546100"/>
              <a:gd name="connsiteY8" fmla="*/ 1473200 h 1552575"/>
              <a:gd name="connsiteX9" fmla="*/ 12700 w 546100"/>
              <a:gd name="connsiteY9" fmla="*/ 1552575 h 1552575"/>
              <a:gd name="connsiteX10" fmla="*/ 546100 w 546100"/>
              <a:gd name="connsiteY10" fmla="*/ 1552575 h 1552575"/>
              <a:gd name="connsiteX11" fmla="*/ 536575 w 546100"/>
              <a:gd name="connsiteY11" fmla="*/ 0 h 1552575"/>
              <a:gd name="connsiteX12" fmla="*/ 0 w 546100"/>
              <a:gd name="connsiteY12" fmla="*/ 12700 h 1552575"/>
              <a:gd name="connsiteX0" fmla="*/ 0 w 546100"/>
              <a:gd name="connsiteY0" fmla="*/ 12700 h 1552575"/>
              <a:gd name="connsiteX1" fmla="*/ 231800 w 546100"/>
              <a:gd name="connsiteY1" fmla="*/ 173881 h 1552575"/>
              <a:gd name="connsiteX2" fmla="*/ 346075 w 546100"/>
              <a:gd name="connsiteY2" fmla="*/ 371475 h 1552575"/>
              <a:gd name="connsiteX3" fmla="*/ 434975 w 546100"/>
              <a:gd name="connsiteY3" fmla="*/ 660400 h 1552575"/>
              <a:gd name="connsiteX4" fmla="*/ 438150 w 546100"/>
              <a:gd name="connsiteY4" fmla="*/ 860425 h 1552575"/>
              <a:gd name="connsiteX5" fmla="*/ 396875 w 546100"/>
              <a:gd name="connsiteY5" fmla="*/ 1098550 h 1552575"/>
              <a:gd name="connsiteX6" fmla="*/ 349250 w 546100"/>
              <a:gd name="connsiteY6" fmla="*/ 1231900 h 1552575"/>
              <a:gd name="connsiteX7" fmla="*/ 273050 w 546100"/>
              <a:gd name="connsiteY7" fmla="*/ 1368425 h 1552575"/>
              <a:gd name="connsiteX8" fmla="*/ 161925 w 546100"/>
              <a:gd name="connsiteY8" fmla="*/ 1473200 h 1552575"/>
              <a:gd name="connsiteX9" fmla="*/ 12700 w 546100"/>
              <a:gd name="connsiteY9" fmla="*/ 1552575 h 1552575"/>
              <a:gd name="connsiteX10" fmla="*/ 546100 w 546100"/>
              <a:gd name="connsiteY10" fmla="*/ 1552575 h 1552575"/>
              <a:gd name="connsiteX11" fmla="*/ 536575 w 546100"/>
              <a:gd name="connsiteY11" fmla="*/ 0 h 1552575"/>
              <a:gd name="connsiteX12" fmla="*/ 0 w 546100"/>
              <a:gd name="connsiteY12" fmla="*/ 12700 h 15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6100" h="1552575">
                <a:moveTo>
                  <a:pt x="0" y="12700"/>
                </a:moveTo>
                <a:cubicBezTo>
                  <a:pt x="81500" y="65369"/>
                  <a:pt x="150300" y="102162"/>
                  <a:pt x="231800" y="173881"/>
                </a:cubicBezTo>
                <a:cubicBezTo>
                  <a:pt x="281533" y="243979"/>
                  <a:pt x="312217" y="304552"/>
                  <a:pt x="346075" y="371475"/>
                </a:cubicBezTo>
                <a:lnTo>
                  <a:pt x="434975" y="660400"/>
                </a:lnTo>
                <a:cubicBezTo>
                  <a:pt x="436033" y="727075"/>
                  <a:pt x="437092" y="793750"/>
                  <a:pt x="438150" y="860425"/>
                </a:cubicBezTo>
                <a:lnTo>
                  <a:pt x="396875" y="1098550"/>
                </a:lnTo>
                <a:lnTo>
                  <a:pt x="349250" y="1231900"/>
                </a:lnTo>
                <a:lnTo>
                  <a:pt x="273050" y="1368425"/>
                </a:lnTo>
                <a:lnTo>
                  <a:pt x="161925" y="1473200"/>
                </a:lnTo>
                <a:lnTo>
                  <a:pt x="12700" y="1552575"/>
                </a:lnTo>
                <a:lnTo>
                  <a:pt x="546100" y="1552575"/>
                </a:lnTo>
                <a:lnTo>
                  <a:pt x="536575" y="0"/>
                </a:lnTo>
                <a:lnTo>
                  <a:pt x="0" y="127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e 17"/>
          <p:cNvSpPr/>
          <p:nvPr/>
        </p:nvSpPr>
        <p:spPr>
          <a:xfrm>
            <a:off x="400050" y="1149350"/>
            <a:ext cx="1219200" cy="1524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/>
          <p:cNvSpPr/>
          <p:nvPr/>
        </p:nvSpPr>
        <p:spPr>
          <a:xfrm>
            <a:off x="1763688" y="1149350"/>
            <a:ext cx="1219200" cy="1524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– production as a function of two variables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89" y="1203590"/>
            <a:ext cx="7049784" cy="2824973"/>
          </a:xfrm>
          <a:prstGeom prst="rect">
            <a:avLst/>
          </a:prstGeom>
          <a:noFill/>
          <a:ln/>
          <a:effectLst/>
        </p:spPr>
      </p:pic>
      <p:pic>
        <p:nvPicPr>
          <p:cNvPr id="25604" name="Picture 4" descr="Smart Factory: Komplett vernetzt im Audi A8-Wer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0"/>
            <a:ext cx="1296144" cy="1440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– production as a function of two variables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89" y="1203591"/>
            <a:ext cx="6466797" cy="937935"/>
          </a:xfrm>
          <a:prstGeom prst="rect">
            <a:avLst/>
          </a:prstGeom>
          <a:noFill/>
          <a:ln/>
          <a:effectLst/>
        </p:spPr>
      </p:pic>
      <p:pic>
        <p:nvPicPr>
          <p:cNvPr id="25604" name="Picture 4" descr="Smart Factory: Komplett vernetzt im Audi A8-Wer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31590"/>
            <a:ext cx="1296144" cy="1440926"/>
          </a:xfrm>
          <a:prstGeom prst="rect">
            <a:avLst/>
          </a:prstGeom>
          <a:noFill/>
        </p:spPr>
      </p:pic>
      <p:pic>
        <p:nvPicPr>
          <p:cNvPr id="11" name="Grafik 1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89" y="2532107"/>
            <a:ext cx="6356153" cy="219988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1563638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466048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b="1" dirty="0" smtClean="0"/>
              <a:t>Vector Algebra Revisited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Functions in Several Variables &amp; Their Applications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Graphs of Functions of Two Variables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Level Curves &amp; Their Use in Economics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Partial Derivatives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– present value as a function of four variables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0"/>
            <a:ext cx="7044495" cy="2022599"/>
          </a:xfrm>
          <a:prstGeom prst="rect">
            <a:avLst/>
          </a:prstGeom>
          <a:noFill/>
          <a:ln/>
          <a:effectLst/>
        </p:spPr>
      </p:pic>
      <p:pic>
        <p:nvPicPr>
          <p:cNvPr id="11268" name="Picture 4" descr="DELICIOUS SAVINGS_Plants Growing on Coin Piles. Savings Concept. | Wealth  Preservation Strategi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19" y="1131590"/>
            <a:ext cx="1276917" cy="1224135"/>
          </a:xfrm>
          <a:prstGeom prst="rect">
            <a:avLst/>
          </a:prstGeom>
          <a:noFill/>
        </p:spPr>
      </p:pic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89" y="3473609"/>
            <a:ext cx="7041260" cy="147440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– population as a function of three variables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0"/>
            <a:ext cx="7054504" cy="1860709"/>
          </a:xfrm>
          <a:prstGeom prst="rect">
            <a:avLst/>
          </a:prstGeom>
          <a:noFill/>
          <a:ln/>
          <a:effectLst/>
        </p:spPr>
      </p:pic>
      <p:pic>
        <p:nvPicPr>
          <p:cNvPr id="15" name="Grafik 14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3454012"/>
            <a:ext cx="7047163" cy="1518991"/>
          </a:xfrm>
          <a:prstGeom prst="rect">
            <a:avLst/>
          </a:prstGeom>
          <a:noFill/>
          <a:ln/>
          <a:effectLst/>
        </p:spPr>
      </p:pic>
      <p:pic>
        <p:nvPicPr>
          <p:cNvPr id="34818" name="Picture 2" descr="Planning for medical resources, population density should be taken into  account to prevent the mortality of future pandemics | by Carlos Gunnera |  Medi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31590"/>
            <a:ext cx="1344150" cy="1008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663351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367816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Vector Algebra Revisited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Functions in Several Variables &amp; Their Applications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Graphs of Functions of Two Variables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Level Curves &amp; Their Use in Economics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Partial Derivatives</a:t>
            </a:r>
          </a:p>
        </p:txBody>
      </p:sp>
      <p:pic>
        <p:nvPicPr>
          <p:cNvPr id="12290" name="Picture 2" descr="http://hardycalculus.com/calcindex/quadri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3458585"/>
            <a:ext cx="2880320" cy="1515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graph of a function in two variables is represented by a surface in three dimensions (1/ 2)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0"/>
            <a:ext cx="246669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69017" y="1195968"/>
            <a:ext cx="5344847" cy="1962907"/>
          </a:xfrm>
          <a:prstGeom prst="rect">
            <a:avLst/>
          </a:prstGeom>
          <a:noFill/>
          <a:ln/>
          <a:effectLst/>
        </p:spPr>
      </p:pic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69016" y="3277597"/>
            <a:ext cx="5335427" cy="165232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graph of a function in two variables is represented by a surface in three dimensions (2/ 2)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3419872" y="1131590"/>
            <a:ext cx="5472608" cy="288032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69018" y="1195967"/>
            <a:ext cx="5331546" cy="2752139"/>
          </a:xfrm>
          <a:prstGeom prst="rect">
            <a:avLst/>
          </a:prstGeom>
          <a:noFill/>
          <a:ln/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0"/>
            <a:ext cx="2448272" cy="205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Functions of two variables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36909" y="942473"/>
            <a:ext cx="3670182" cy="412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2843808" y="915566"/>
            <a:ext cx="3600400" cy="108012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6516216" y="915566"/>
            <a:ext cx="2520280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107504" y="2067694"/>
            <a:ext cx="2520280" cy="43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107504" y="3291830"/>
            <a:ext cx="2520280" cy="43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107504" y="4515966"/>
            <a:ext cx="2520280" cy="43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6516216" y="2067694"/>
            <a:ext cx="2520280" cy="43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6516216" y="3291830"/>
            <a:ext cx="2520280" cy="43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6516216" y="4515966"/>
            <a:ext cx="2520280" cy="43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Gerade Verbindung 12"/>
          <p:cNvCxnSpPr>
            <a:stCxn id="9" idx="1"/>
          </p:cNvCxnSpPr>
          <p:nvPr/>
        </p:nvCxnSpPr>
        <p:spPr>
          <a:xfrm flipH="1">
            <a:off x="6012160" y="2283718"/>
            <a:ext cx="504056" cy="144016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4860032" y="3219822"/>
            <a:ext cx="360040" cy="144016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Gerade Verbindung 16"/>
          <p:cNvCxnSpPr>
            <a:endCxn id="10" idx="1"/>
          </p:cNvCxnSpPr>
          <p:nvPr/>
        </p:nvCxnSpPr>
        <p:spPr>
          <a:xfrm>
            <a:off x="5220072" y="3363838"/>
            <a:ext cx="1296144" cy="144016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Gerade Verbindung 21"/>
          <p:cNvCxnSpPr>
            <a:endCxn id="11" idx="1"/>
          </p:cNvCxnSpPr>
          <p:nvPr/>
        </p:nvCxnSpPr>
        <p:spPr>
          <a:xfrm>
            <a:off x="5724128" y="4371950"/>
            <a:ext cx="792088" cy="360040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Gerade Verbindung 24"/>
          <p:cNvCxnSpPr>
            <a:stCxn id="6" idx="3"/>
          </p:cNvCxnSpPr>
          <p:nvPr/>
        </p:nvCxnSpPr>
        <p:spPr>
          <a:xfrm>
            <a:off x="2627784" y="2283718"/>
            <a:ext cx="576064" cy="0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Gerade Verbindung 26"/>
          <p:cNvCxnSpPr>
            <a:stCxn id="7" idx="3"/>
          </p:cNvCxnSpPr>
          <p:nvPr/>
        </p:nvCxnSpPr>
        <p:spPr>
          <a:xfrm>
            <a:off x="2627784" y="3507854"/>
            <a:ext cx="432048" cy="144016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Gerade Verbindung 28"/>
          <p:cNvCxnSpPr>
            <a:stCxn id="8" idx="3"/>
          </p:cNvCxnSpPr>
          <p:nvPr/>
        </p:nvCxnSpPr>
        <p:spPr>
          <a:xfrm>
            <a:off x="2627784" y="4731990"/>
            <a:ext cx="504056" cy="288032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3131840" y="5020022"/>
            <a:ext cx="720080" cy="0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" name="Gerade Verbindung 32"/>
          <p:cNvCxnSpPr/>
          <p:nvPr/>
        </p:nvCxnSpPr>
        <p:spPr>
          <a:xfrm flipV="1">
            <a:off x="3851920" y="4299942"/>
            <a:ext cx="432048" cy="720080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8" name="Grafik 3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6588225" y="976555"/>
            <a:ext cx="2312251" cy="550897"/>
          </a:xfrm>
          <a:prstGeom prst="rect">
            <a:avLst/>
          </a:prstGeom>
          <a:noFill/>
          <a:ln/>
          <a:effectLst/>
        </p:spPr>
      </p:pic>
      <p:pic>
        <p:nvPicPr>
          <p:cNvPr id="24" name="Grafik 2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700896" y="2184116"/>
            <a:ext cx="1333496" cy="199204"/>
          </a:xfrm>
          <a:prstGeom prst="rect">
            <a:avLst/>
          </a:prstGeom>
          <a:noFill/>
          <a:ln/>
          <a:effectLst/>
        </p:spPr>
      </p:pic>
      <p:pic>
        <p:nvPicPr>
          <p:cNvPr id="28" name="Grafik 27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6584995" y="2160562"/>
            <a:ext cx="2382722" cy="246313"/>
          </a:xfrm>
          <a:prstGeom prst="rect">
            <a:avLst/>
          </a:prstGeom>
          <a:noFill/>
          <a:ln/>
          <a:effectLst/>
        </p:spPr>
      </p:pic>
      <p:pic>
        <p:nvPicPr>
          <p:cNvPr id="32" name="Grafik 31" descr="IguanaTex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6692645" y="3399437"/>
            <a:ext cx="2167423" cy="216835"/>
          </a:xfrm>
          <a:prstGeom prst="rect">
            <a:avLst/>
          </a:prstGeom>
          <a:noFill/>
          <a:ln/>
          <a:effectLst/>
        </p:spPr>
      </p:pic>
      <p:pic>
        <p:nvPicPr>
          <p:cNvPr id="37" name="Grafik 36" descr="IguanaTex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550163" y="3404063"/>
            <a:ext cx="1634963" cy="207582"/>
          </a:xfrm>
          <a:prstGeom prst="rect">
            <a:avLst/>
          </a:prstGeom>
          <a:noFill/>
          <a:ln/>
          <a:effectLst/>
        </p:spPr>
      </p:pic>
      <p:pic>
        <p:nvPicPr>
          <p:cNvPr id="40" name="Grafik 39" descr="IguanaTex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347521" y="4627438"/>
            <a:ext cx="2040247" cy="209105"/>
          </a:xfrm>
          <a:prstGeom prst="rect">
            <a:avLst/>
          </a:prstGeom>
          <a:noFill/>
          <a:ln/>
          <a:effectLst/>
        </p:spPr>
      </p:pic>
      <p:pic>
        <p:nvPicPr>
          <p:cNvPr id="42" name="Grafik 41" descr="IguanaTex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7027374" y="4626671"/>
            <a:ext cx="1497964" cy="210639"/>
          </a:xfrm>
          <a:prstGeom prst="rect">
            <a:avLst/>
          </a:prstGeom>
          <a:noFill/>
          <a:ln/>
          <a:effectLst/>
        </p:spPr>
      </p:pic>
      <p:sp>
        <p:nvSpPr>
          <p:cNvPr id="43" name="Textfeld 42"/>
          <p:cNvSpPr txBox="1"/>
          <p:nvPr/>
        </p:nvSpPr>
        <p:spPr>
          <a:xfrm>
            <a:off x="107504" y="3003798"/>
            <a:ext cx="1772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Hyperboloid of one sheet</a:t>
            </a:r>
            <a:endParaRPr lang="en-US" sz="1200" dirty="0"/>
          </a:p>
        </p:txBody>
      </p:sp>
      <p:sp>
        <p:nvSpPr>
          <p:cNvPr id="44" name="Textfeld 43"/>
          <p:cNvSpPr txBox="1"/>
          <p:nvPr/>
        </p:nvSpPr>
        <p:spPr>
          <a:xfrm>
            <a:off x="107504" y="4227934"/>
            <a:ext cx="1836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Hyperboloid of two sheets</a:t>
            </a:r>
            <a:endParaRPr lang="en-US" sz="1200" dirty="0"/>
          </a:p>
        </p:txBody>
      </p:sp>
      <p:sp>
        <p:nvSpPr>
          <p:cNvPr id="45" name="Textfeld 44"/>
          <p:cNvSpPr txBox="1"/>
          <p:nvPr/>
        </p:nvSpPr>
        <p:spPr>
          <a:xfrm>
            <a:off x="6516216" y="4227934"/>
            <a:ext cx="703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Ellipsoid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Graphs of quadratic surfaces (1/ 2)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89618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02433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69018" y="1195967"/>
            <a:ext cx="5333772" cy="261636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Graphs of quadratic surfaces (2/ 2)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89618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69018" y="1195966"/>
            <a:ext cx="5335703" cy="290045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3226802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367816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Vector Algebra Revisited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Functions in Several Variables &amp; Their Applications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Graphs of Functions of Two Variables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Level Curves &amp; Their Use in Economics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Partial Derivatives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curves represent a way to illustrate the shape of a function of two variables (1/ 2)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880320" cy="208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69017" y="1195967"/>
            <a:ext cx="5336214" cy="322207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Hessian normal form (HNF) represents, for instance, a line as a linear system in two variables (1/ 2)</a:t>
            </a:r>
            <a:endParaRPr lang="en-US" dirty="0"/>
          </a:p>
        </p:txBody>
      </p:sp>
      <p:grpSp>
        <p:nvGrpSpPr>
          <p:cNvPr id="50" name="Gruppieren 49"/>
          <p:cNvGrpSpPr/>
          <p:nvPr/>
        </p:nvGrpSpPr>
        <p:grpSpPr>
          <a:xfrm>
            <a:off x="324297" y="1196975"/>
            <a:ext cx="2231479" cy="3049123"/>
            <a:chOff x="324297" y="1196975"/>
            <a:chExt cx="2663527" cy="3639479"/>
          </a:xfrm>
        </p:grpSpPr>
        <p:sp>
          <p:nvSpPr>
            <p:cNvPr id="23" name="Rechteck 22"/>
            <p:cNvSpPr/>
            <p:nvPr>
              <p:custDataLst>
                <p:tags r:id="rId2"/>
              </p:custDataLst>
            </p:nvPr>
          </p:nvSpPr>
          <p:spPr>
            <a:xfrm rot="20754033">
              <a:off x="2045382" y="3586029"/>
              <a:ext cx="216024" cy="216024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Gerade Verbindung 23"/>
            <p:cNvCxnSpPr/>
            <p:nvPr>
              <p:custDataLst>
                <p:tags r:id="rId3"/>
              </p:custDataLst>
            </p:nvPr>
          </p:nvCxnSpPr>
          <p:spPr>
            <a:xfrm flipV="1">
              <a:off x="2051720" y="3758087"/>
              <a:ext cx="300658" cy="72479"/>
            </a:xfrm>
            <a:prstGeom prst="line">
              <a:avLst/>
            </a:prstGeom>
            <a:ln w="762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hteck 24"/>
            <p:cNvSpPr/>
            <p:nvPr>
              <p:custDataLst>
                <p:tags r:id="rId4"/>
              </p:custDataLst>
            </p:nvPr>
          </p:nvSpPr>
          <p:spPr>
            <a:xfrm rot="20754033">
              <a:off x="2028715" y="2146090"/>
              <a:ext cx="216024" cy="216024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6" name="Gruppieren 14"/>
            <p:cNvGrpSpPr/>
            <p:nvPr>
              <p:custDataLst>
                <p:tags r:id="rId5"/>
              </p:custDataLst>
            </p:nvPr>
          </p:nvGrpSpPr>
          <p:grpSpPr>
            <a:xfrm rot="1917906">
              <a:off x="664330" y="3036254"/>
              <a:ext cx="1800200" cy="1800200"/>
              <a:chOff x="827584" y="1196975"/>
              <a:chExt cx="1800200" cy="1800200"/>
            </a:xfrm>
          </p:grpSpPr>
          <p:cxnSp>
            <p:nvCxnSpPr>
              <p:cNvPr id="27" name="Gerade Verbindung 26"/>
              <p:cNvCxnSpPr/>
              <p:nvPr>
                <p:custDataLst>
                  <p:tags r:id="rId23"/>
                </p:custDataLst>
              </p:nvPr>
            </p:nvCxnSpPr>
            <p:spPr>
              <a:xfrm flipV="1">
                <a:off x="827584" y="1196975"/>
                <a:ext cx="1800200" cy="180020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mit Pfeil 27"/>
              <p:cNvCxnSpPr/>
              <p:nvPr>
                <p:custDataLst>
                  <p:tags r:id="rId24"/>
                </p:custDataLst>
              </p:nvPr>
            </p:nvCxnSpPr>
            <p:spPr>
              <a:xfrm flipV="1">
                <a:off x="1345708" y="1773039"/>
                <a:ext cx="720080" cy="7200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Gerade Verbindung mit Pfeil 28"/>
            <p:cNvCxnSpPr/>
            <p:nvPr>
              <p:custDataLst>
                <p:tags r:id="rId6"/>
              </p:custDataLst>
            </p:nvPr>
          </p:nvCxnSpPr>
          <p:spPr>
            <a:xfrm flipV="1">
              <a:off x="612329" y="3344292"/>
              <a:ext cx="0" cy="792088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/>
            <p:cNvCxnSpPr/>
            <p:nvPr>
              <p:custDataLst>
                <p:tags r:id="rId7"/>
              </p:custDataLst>
            </p:nvPr>
          </p:nvCxnSpPr>
          <p:spPr>
            <a:xfrm>
              <a:off x="612329" y="4136380"/>
              <a:ext cx="7200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Grafik 30" descr="TP_tmp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116385" y="4280396"/>
              <a:ext cx="202650" cy="25445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2" name="Grafik 31" descr="TP_tmp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24297" y="3382995"/>
              <a:ext cx="202143" cy="253819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33" name="Gerade Verbindung 32"/>
            <p:cNvCxnSpPr/>
            <p:nvPr>
              <p:custDataLst>
                <p:tags r:id="rId10"/>
              </p:custDataLst>
            </p:nvPr>
          </p:nvCxnSpPr>
          <p:spPr>
            <a:xfrm>
              <a:off x="324297" y="4136380"/>
              <a:ext cx="266352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>
              <p:custDataLst>
                <p:tags r:id="rId11"/>
              </p:custDataLst>
            </p:nvPr>
          </p:nvCxnSpPr>
          <p:spPr>
            <a:xfrm>
              <a:off x="611560" y="1196975"/>
              <a:ext cx="0" cy="329944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Grafik 34" descr="TP_tmp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212765" y="3610649"/>
              <a:ext cx="178271" cy="202650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36" name="Gruppieren 18"/>
            <p:cNvGrpSpPr/>
            <p:nvPr>
              <p:custDataLst>
                <p:tags r:id="rId13"/>
              </p:custDataLst>
            </p:nvPr>
          </p:nvGrpSpPr>
          <p:grpSpPr>
            <a:xfrm rot="1917906">
              <a:off x="664331" y="1596094"/>
              <a:ext cx="1800200" cy="1800200"/>
              <a:chOff x="827584" y="1196975"/>
              <a:chExt cx="1800200" cy="1800200"/>
            </a:xfrm>
          </p:grpSpPr>
          <p:cxnSp>
            <p:nvCxnSpPr>
              <p:cNvPr id="37" name="Gerade Verbindung 36"/>
              <p:cNvCxnSpPr/>
              <p:nvPr>
                <p:custDataLst>
                  <p:tags r:id="rId21"/>
                </p:custDataLst>
              </p:nvPr>
            </p:nvCxnSpPr>
            <p:spPr>
              <a:xfrm flipV="1">
                <a:off x="827584" y="1196975"/>
                <a:ext cx="1800200" cy="180020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mit Pfeil 37"/>
              <p:cNvCxnSpPr/>
              <p:nvPr>
                <p:custDataLst>
                  <p:tags r:id="rId22"/>
                </p:custDataLst>
              </p:nvPr>
            </p:nvCxnSpPr>
            <p:spPr>
              <a:xfrm flipV="1">
                <a:off x="1345708" y="1773039"/>
                <a:ext cx="720080" cy="7200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Gerade Verbindung mit Pfeil 38"/>
            <p:cNvCxnSpPr/>
            <p:nvPr>
              <p:custDataLst>
                <p:tags r:id="rId14"/>
              </p:custDataLst>
            </p:nvPr>
          </p:nvCxnSpPr>
          <p:spPr>
            <a:xfrm flipV="1">
              <a:off x="611560" y="2624212"/>
              <a:ext cx="432048" cy="1512168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Grafik 39" descr="TP_tmp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043608" y="2912244"/>
              <a:ext cx="202650" cy="25445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41" name="Grafik 40" descr="TP_tmp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212765" y="2162359"/>
              <a:ext cx="178271" cy="202650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42" name="Gerade Verbindung mit Pfeil 41"/>
            <p:cNvCxnSpPr/>
            <p:nvPr>
              <p:custDataLst>
                <p:tags r:id="rId17"/>
              </p:custDataLst>
            </p:nvPr>
          </p:nvCxnSpPr>
          <p:spPr>
            <a:xfrm flipH="1" flipV="1">
              <a:off x="2051720" y="1463576"/>
              <a:ext cx="217884" cy="871488"/>
            </a:xfrm>
            <a:prstGeom prst="straightConnector1">
              <a:avLst/>
            </a:prstGeom>
            <a:ln w="28575">
              <a:solidFill>
                <a:schemeClr val="tx2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/>
            <p:cNvCxnSpPr/>
            <p:nvPr>
              <p:custDataLst>
                <p:tags r:id="rId18"/>
              </p:custDataLst>
            </p:nvPr>
          </p:nvCxnSpPr>
          <p:spPr>
            <a:xfrm flipH="1" flipV="1">
              <a:off x="2068387" y="2903515"/>
              <a:ext cx="217884" cy="871488"/>
            </a:xfrm>
            <a:prstGeom prst="straightConnector1">
              <a:avLst/>
            </a:prstGeom>
            <a:ln w="28575">
              <a:solidFill>
                <a:schemeClr val="tx2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Grafik 43" descr="TP_tmp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09804" y="1398708"/>
              <a:ext cx="178780" cy="20322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45" name="Grafik 44" descr="TP_tmp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09804" y="2910876"/>
              <a:ext cx="178780" cy="203229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46" name="Rechteck 4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Grafik 4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1" cstate="print"/>
          <a:stretch>
            <a:fillRect/>
          </a:stretch>
        </p:blipFill>
        <p:spPr>
          <a:xfrm>
            <a:off x="3469012" y="1195967"/>
            <a:ext cx="5337660" cy="365458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curves represent a way to illustrate the shape of a function of two variables (2/ 2)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131590"/>
            <a:ext cx="3611768" cy="214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4283968" y="1131590"/>
            <a:ext cx="4608512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4352707" y="1195967"/>
            <a:ext cx="4455977" cy="2824391"/>
          </a:xfrm>
          <a:prstGeom prst="rect">
            <a:avLst/>
          </a:prstGeom>
          <a:noFill/>
          <a:ln/>
          <a:effectLst/>
        </p:spPr>
      </p:pic>
      <p:grpSp>
        <p:nvGrpSpPr>
          <p:cNvPr id="12" name="Gruppieren 11"/>
          <p:cNvGrpSpPr/>
          <p:nvPr/>
        </p:nvGrpSpPr>
        <p:grpSpPr>
          <a:xfrm>
            <a:off x="251519" y="3579862"/>
            <a:ext cx="3600401" cy="1397769"/>
            <a:chOff x="251519" y="3579862"/>
            <a:chExt cx="3600401" cy="1397769"/>
          </a:xfrm>
        </p:grpSpPr>
        <p:pic>
          <p:nvPicPr>
            <p:cNvPr id="6148" name="Picture 4" descr="File:Georgia Topography.png - Wikimedia Common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19" y="3579862"/>
              <a:ext cx="2172133" cy="1372526"/>
            </a:xfrm>
            <a:prstGeom prst="rect">
              <a:avLst/>
            </a:prstGeom>
            <a:noFill/>
          </p:spPr>
        </p:pic>
        <p:sp>
          <p:nvSpPr>
            <p:cNvPr id="11" name="Textfeld 10"/>
            <p:cNvSpPr txBox="1"/>
            <p:nvPr/>
          </p:nvSpPr>
          <p:spPr>
            <a:xfrm>
              <a:off x="2483768" y="4515966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topographical map with color codes</a:t>
              </a:r>
              <a:endParaRPr lang="en-US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Studying level curves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0"/>
            <a:ext cx="4080342" cy="1150501"/>
          </a:xfrm>
          <a:prstGeom prst="rect">
            <a:avLst/>
          </a:prstGeom>
          <a:noFill/>
          <a:ln/>
          <a:effectLst/>
        </p:spPr>
      </p:pic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203598"/>
            <a:ext cx="1805966" cy="200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90" y="2787775"/>
            <a:ext cx="4961178" cy="169830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level curves of a circular parabolic are concentric circles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1"/>
            <a:ext cx="4752528" cy="244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1691680" y="3723878"/>
            <a:ext cx="7200800" cy="129614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3795878"/>
            <a:ext cx="7061621" cy="1176262"/>
          </a:xfrm>
          <a:prstGeom prst="rect">
            <a:avLst/>
          </a:prstGeom>
          <a:noFill/>
          <a:ln/>
          <a:effectLst/>
        </p:spPr>
      </p:pic>
      <p:grpSp>
        <p:nvGrpSpPr>
          <p:cNvPr id="13" name="Gruppieren 12"/>
          <p:cNvGrpSpPr/>
          <p:nvPr/>
        </p:nvGrpSpPr>
        <p:grpSpPr>
          <a:xfrm>
            <a:off x="6444208" y="1131590"/>
            <a:ext cx="2448272" cy="2406461"/>
            <a:chOff x="6444208" y="1131590"/>
            <a:chExt cx="2448272" cy="2406461"/>
          </a:xfrm>
        </p:grpSpPr>
        <p:pic>
          <p:nvPicPr>
            <p:cNvPr id="3" name="Picture 2" descr="Als vor dem Atom-Ei noch geackert wurde / MLZ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44208" y="1131590"/>
              <a:ext cx="2447391" cy="2098497"/>
            </a:xfrm>
            <a:prstGeom prst="rect">
              <a:avLst/>
            </a:prstGeom>
            <a:noFill/>
          </p:spPr>
        </p:pic>
        <p:sp>
          <p:nvSpPr>
            <p:cNvPr id="12" name="Textfeld 11"/>
            <p:cNvSpPr txBox="1"/>
            <p:nvPr/>
          </p:nvSpPr>
          <p:spPr>
            <a:xfrm>
              <a:off x="6444208" y="3291830"/>
              <a:ext cx="24482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“signs of the new and the old times”, 1957</a:t>
              </a:r>
              <a:endParaRPr lang="en-US" sz="1000" dirty="0"/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7910492" y="1163528"/>
            <a:ext cx="936104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The start of a TUM campus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economics, level curves occur as indifference curves when discussing the utility of consumers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47512" cy="3556111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" descr="http://www.eurmacro.eu/tutor/graphs/INDIFCRV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1"/>
            <a:ext cx="1286324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Applying level curves to economics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89" y="1203590"/>
            <a:ext cx="7058246" cy="1767747"/>
          </a:xfrm>
          <a:prstGeom prst="rect">
            <a:avLst/>
          </a:prstGeom>
          <a:noFill/>
          <a:ln/>
          <a:effectLst/>
        </p:spPr>
      </p:pic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89" y="3353524"/>
            <a:ext cx="5340708" cy="152248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Applying level curves to economics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131590"/>
            <a:ext cx="2448272" cy="1691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21602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69019" y="1195967"/>
            <a:ext cx="5332057" cy="187079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Level surfaces of a function with three variables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419872" y="1131590"/>
            <a:ext cx="5472608" cy="273630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69018" y="1195964"/>
            <a:ext cx="5342498" cy="2605512"/>
          </a:xfrm>
          <a:prstGeom prst="rect">
            <a:avLst/>
          </a:prstGeom>
          <a:noFill/>
          <a:ln/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31590"/>
            <a:ext cx="2880320" cy="280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3763231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367816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Vector Algebra Revisited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Functions in Several Variables &amp; Their Applications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Graphs of Functions of Two Variables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Level Curves &amp; Their Use in Economics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Partial Derivatives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partial derivative of a function of several variables is a derivative </a:t>
            </a:r>
            <a:r>
              <a:rPr lang="en-US" dirty="0" err="1" smtClean="0"/>
              <a:t>w.r.t</a:t>
            </a:r>
            <a:r>
              <a:rPr lang="en-US" dirty="0" smtClean="0"/>
              <a:t>. a specific variable (1/ 3)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9"/>
            <a:ext cx="7062115" cy="361735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partial derivative of a function of several variables is a derivative </a:t>
            </a:r>
            <a:r>
              <a:rPr lang="en-US" dirty="0" err="1" smtClean="0"/>
              <a:t>w.r.t</a:t>
            </a:r>
            <a:r>
              <a:rPr lang="en-US" dirty="0" smtClean="0"/>
              <a:t>. a specific variable (2/ 3)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62544"/>
            <a:ext cx="7054077" cy="2705999"/>
          </a:xfrm>
          <a:prstGeom prst="rect">
            <a:avLst/>
          </a:prstGeom>
          <a:noFill/>
          <a:ln/>
          <a:effectLst/>
        </p:spPr>
      </p:pic>
      <p:sp>
        <p:nvSpPr>
          <p:cNvPr id="8" name="Abgerundetes Rechteck 7"/>
          <p:cNvSpPr/>
          <p:nvPr/>
        </p:nvSpPr>
        <p:spPr>
          <a:xfrm>
            <a:off x="3131840" y="1203598"/>
            <a:ext cx="4320480" cy="360040"/>
          </a:xfrm>
          <a:prstGeom prst="round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Hessian normal form (HNF) represents, for instance, a line as a linear system in two variables (2/ 2)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2"/>
            <a:ext cx="7047257" cy="369711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partial derivative of a function of several variables is a derivative </a:t>
            </a:r>
            <a:r>
              <a:rPr lang="en-US" dirty="0" err="1" smtClean="0"/>
              <a:t>w.r.t</a:t>
            </a:r>
            <a:r>
              <a:rPr lang="en-US" dirty="0" smtClean="0"/>
              <a:t>. a specific variable (3/ 3)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9"/>
            <a:ext cx="7038297" cy="345225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for functions of one variable, partial derivatives are rigorously defined by limits of difference quotients …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8"/>
            <a:ext cx="7040650" cy="355540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such that in particular no new differentiation rules are required for the computation with partial derivatives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44016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87"/>
            <a:ext cx="7030749" cy="1253903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3003798"/>
            <a:ext cx="7200800" cy="20162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3075795"/>
            <a:ext cx="6186836" cy="182695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partial derivatives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2"/>
            <a:ext cx="7052893" cy="312301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in economics:</a:t>
            </a:r>
            <a:br>
              <a:rPr lang="en-US" dirty="0" smtClean="0"/>
            </a:br>
            <a:r>
              <a:rPr lang="en-US" dirty="0" smtClean="0"/>
              <a:t>Substitute and complementary commodities (1/ 2)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7"/>
            <a:ext cx="7054088" cy="370504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in economics:</a:t>
            </a:r>
            <a:br>
              <a:rPr lang="en-US" dirty="0" smtClean="0"/>
            </a:br>
            <a:r>
              <a:rPr lang="en-US" dirty="0" smtClean="0"/>
              <a:t>Substitute and complementary commodities (2/ 2)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6"/>
            <a:ext cx="7053207" cy="307604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Substitute and complementary commodities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3"/>
            <a:ext cx="7061074" cy="3190513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" descr="Guide to Flour Types and Uses - Honest to Goodne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1"/>
            <a:ext cx="1224136" cy="816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Substitute and complementary commodities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3"/>
            <a:ext cx="7046841" cy="2873790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" descr="Guide to Flour Types and Uses - Honest to Goodne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1"/>
            <a:ext cx="1224136" cy="816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r="81810" b="56558"/>
          <a:stretch>
            <a:fillRect/>
          </a:stretch>
        </p:blipFill>
        <p:spPr bwMode="auto">
          <a:xfrm>
            <a:off x="0" y="837026"/>
            <a:ext cx="9144000" cy="430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 illustration of the partial derivatives 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x</a:t>
            </a:r>
            <a:r>
              <a:rPr lang="en-US" dirty="0" smtClean="0"/>
              <a:t> and 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y</a:t>
            </a:r>
            <a:r>
              <a:rPr lang="en-US" dirty="0" smtClean="0"/>
              <a:t> as slopes to the graph in the </a:t>
            </a:r>
            <a:r>
              <a:rPr lang="en-US" i="1" dirty="0" smtClean="0"/>
              <a:t>x</a:t>
            </a:r>
            <a:r>
              <a:rPr lang="en-US" dirty="0" smtClean="0"/>
              <a:t> and </a:t>
            </a:r>
            <a:r>
              <a:rPr lang="en-US" i="1" dirty="0" smtClean="0"/>
              <a:t>y</a:t>
            </a:r>
            <a:r>
              <a:rPr lang="en-US" dirty="0" smtClean="0"/>
              <a:t> direction, respectively</a:t>
            </a:r>
            <a:endParaRPr lang="en-US" baseline="-25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07663"/>
            <a:ext cx="8781050" cy="3412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3559"/>
            <a:ext cx="1187624" cy="99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37"/>
          <p:cNvSpPr>
            <a:spLocks/>
          </p:cNvSpPr>
          <p:nvPr/>
        </p:nvSpPr>
        <p:spPr bwMode="auto">
          <a:xfrm rot="7940036" flipH="1" flipV="1">
            <a:off x="1380339" y="948579"/>
            <a:ext cx="504056" cy="938874"/>
          </a:xfrm>
          <a:custGeom>
            <a:avLst/>
            <a:gdLst/>
            <a:ahLst/>
            <a:cxnLst>
              <a:cxn ang="0">
                <a:pos x="75" y="36"/>
              </a:cxn>
              <a:cxn ang="0">
                <a:pos x="174" y="87"/>
              </a:cxn>
              <a:cxn ang="0">
                <a:pos x="285" y="162"/>
              </a:cxn>
              <a:cxn ang="0">
                <a:pos x="417" y="282"/>
              </a:cxn>
              <a:cxn ang="0">
                <a:pos x="513" y="405"/>
              </a:cxn>
              <a:cxn ang="0">
                <a:pos x="591" y="528"/>
              </a:cxn>
              <a:cxn ang="0">
                <a:pos x="657" y="666"/>
              </a:cxn>
              <a:cxn ang="0">
                <a:pos x="717" y="813"/>
              </a:cxn>
              <a:cxn ang="0">
                <a:pos x="762" y="969"/>
              </a:cxn>
              <a:cxn ang="0">
                <a:pos x="792" y="1149"/>
              </a:cxn>
              <a:cxn ang="0">
                <a:pos x="813" y="1332"/>
              </a:cxn>
              <a:cxn ang="0">
                <a:pos x="813" y="1479"/>
              </a:cxn>
              <a:cxn ang="0">
                <a:pos x="804" y="1635"/>
              </a:cxn>
              <a:cxn ang="0">
                <a:pos x="780" y="1785"/>
              </a:cxn>
              <a:cxn ang="0">
                <a:pos x="591" y="1830"/>
              </a:cxn>
              <a:cxn ang="0">
                <a:pos x="1149" y="1971"/>
              </a:cxn>
              <a:cxn ang="0">
                <a:pos x="1008" y="1869"/>
              </a:cxn>
              <a:cxn ang="0">
                <a:pos x="1038" y="1716"/>
              </a:cxn>
              <a:cxn ang="0">
                <a:pos x="1050" y="1566"/>
              </a:cxn>
              <a:cxn ang="0">
                <a:pos x="1053" y="1395"/>
              </a:cxn>
              <a:cxn ang="0">
                <a:pos x="1035" y="1206"/>
              </a:cxn>
              <a:cxn ang="0">
                <a:pos x="1005" y="1050"/>
              </a:cxn>
              <a:cxn ang="0">
                <a:pos x="963" y="900"/>
              </a:cxn>
              <a:cxn ang="0">
                <a:pos x="912" y="762"/>
              </a:cxn>
              <a:cxn ang="0">
                <a:pos x="837" y="603"/>
              </a:cxn>
              <a:cxn ang="0">
                <a:pos x="750" y="462"/>
              </a:cxn>
              <a:cxn ang="0">
                <a:pos x="669" y="363"/>
              </a:cxn>
              <a:cxn ang="0">
                <a:pos x="558" y="249"/>
              </a:cxn>
              <a:cxn ang="0">
                <a:pos x="433" y="157"/>
              </a:cxn>
              <a:cxn ang="0">
                <a:pos x="297" y="81"/>
              </a:cxn>
              <a:cxn ang="0">
                <a:pos x="153" y="24"/>
              </a:cxn>
              <a:cxn ang="0">
                <a:pos x="0" y="0"/>
              </a:cxn>
            </a:cxnLst>
            <a:rect l="0" t="0" r="r" b="b"/>
            <a:pathLst>
              <a:path w="1149" h="2226">
                <a:moveTo>
                  <a:pt x="6" y="6"/>
                </a:moveTo>
                <a:lnTo>
                  <a:pt x="75" y="36"/>
                </a:lnTo>
                <a:lnTo>
                  <a:pt x="129" y="60"/>
                </a:lnTo>
                <a:lnTo>
                  <a:pt x="174" y="87"/>
                </a:lnTo>
                <a:lnTo>
                  <a:pt x="228" y="120"/>
                </a:lnTo>
                <a:lnTo>
                  <a:pt x="285" y="162"/>
                </a:lnTo>
                <a:lnTo>
                  <a:pt x="342" y="210"/>
                </a:lnTo>
                <a:lnTo>
                  <a:pt x="417" y="282"/>
                </a:lnTo>
                <a:lnTo>
                  <a:pt x="465" y="345"/>
                </a:lnTo>
                <a:lnTo>
                  <a:pt x="513" y="405"/>
                </a:lnTo>
                <a:lnTo>
                  <a:pt x="549" y="462"/>
                </a:lnTo>
                <a:lnTo>
                  <a:pt x="591" y="528"/>
                </a:lnTo>
                <a:lnTo>
                  <a:pt x="627" y="603"/>
                </a:lnTo>
                <a:lnTo>
                  <a:pt x="657" y="666"/>
                </a:lnTo>
                <a:lnTo>
                  <a:pt x="684" y="723"/>
                </a:lnTo>
                <a:lnTo>
                  <a:pt x="717" y="813"/>
                </a:lnTo>
                <a:lnTo>
                  <a:pt x="738" y="894"/>
                </a:lnTo>
                <a:lnTo>
                  <a:pt x="762" y="969"/>
                </a:lnTo>
                <a:lnTo>
                  <a:pt x="777" y="1056"/>
                </a:lnTo>
                <a:lnTo>
                  <a:pt x="792" y="1149"/>
                </a:lnTo>
                <a:lnTo>
                  <a:pt x="807" y="1239"/>
                </a:lnTo>
                <a:lnTo>
                  <a:pt x="813" y="1332"/>
                </a:lnTo>
                <a:lnTo>
                  <a:pt x="813" y="1410"/>
                </a:lnTo>
                <a:lnTo>
                  <a:pt x="813" y="1479"/>
                </a:lnTo>
                <a:lnTo>
                  <a:pt x="810" y="1560"/>
                </a:lnTo>
                <a:lnTo>
                  <a:pt x="804" y="1635"/>
                </a:lnTo>
                <a:lnTo>
                  <a:pt x="792" y="1710"/>
                </a:lnTo>
                <a:lnTo>
                  <a:pt x="780" y="1785"/>
                </a:lnTo>
                <a:lnTo>
                  <a:pt x="762" y="1869"/>
                </a:lnTo>
                <a:lnTo>
                  <a:pt x="591" y="1830"/>
                </a:lnTo>
                <a:lnTo>
                  <a:pt x="786" y="2226"/>
                </a:lnTo>
                <a:lnTo>
                  <a:pt x="1149" y="1971"/>
                </a:lnTo>
                <a:lnTo>
                  <a:pt x="990" y="1932"/>
                </a:lnTo>
                <a:lnTo>
                  <a:pt x="1008" y="1869"/>
                </a:lnTo>
                <a:lnTo>
                  <a:pt x="1023" y="1797"/>
                </a:lnTo>
                <a:lnTo>
                  <a:pt x="1038" y="1716"/>
                </a:lnTo>
                <a:lnTo>
                  <a:pt x="1047" y="1644"/>
                </a:lnTo>
                <a:lnTo>
                  <a:pt x="1050" y="1566"/>
                </a:lnTo>
                <a:lnTo>
                  <a:pt x="1053" y="1482"/>
                </a:lnTo>
                <a:lnTo>
                  <a:pt x="1053" y="1395"/>
                </a:lnTo>
                <a:lnTo>
                  <a:pt x="1047" y="1299"/>
                </a:lnTo>
                <a:lnTo>
                  <a:pt x="1035" y="1206"/>
                </a:lnTo>
                <a:lnTo>
                  <a:pt x="1020" y="1113"/>
                </a:lnTo>
                <a:lnTo>
                  <a:pt x="1005" y="1050"/>
                </a:lnTo>
                <a:lnTo>
                  <a:pt x="987" y="975"/>
                </a:lnTo>
                <a:lnTo>
                  <a:pt x="963" y="900"/>
                </a:lnTo>
                <a:lnTo>
                  <a:pt x="942" y="831"/>
                </a:lnTo>
                <a:lnTo>
                  <a:pt x="912" y="762"/>
                </a:lnTo>
                <a:lnTo>
                  <a:pt x="879" y="684"/>
                </a:lnTo>
                <a:lnTo>
                  <a:pt x="837" y="603"/>
                </a:lnTo>
                <a:lnTo>
                  <a:pt x="798" y="534"/>
                </a:lnTo>
                <a:lnTo>
                  <a:pt x="750" y="462"/>
                </a:lnTo>
                <a:lnTo>
                  <a:pt x="711" y="408"/>
                </a:lnTo>
                <a:lnTo>
                  <a:pt x="669" y="363"/>
                </a:lnTo>
                <a:lnTo>
                  <a:pt x="615" y="309"/>
                </a:lnTo>
                <a:lnTo>
                  <a:pt x="558" y="249"/>
                </a:lnTo>
                <a:lnTo>
                  <a:pt x="501" y="201"/>
                </a:lnTo>
                <a:lnTo>
                  <a:pt x="433" y="157"/>
                </a:lnTo>
                <a:lnTo>
                  <a:pt x="366" y="114"/>
                </a:lnTo>
                <a:lnTo>
                  <a:pt x="297" y="81"/>
                </a:lnTo>
                <a:lnTo>
                  <a:pt x="225" y="51"/>
                </a:lnTo>
                <a:lnTo>
                  <a:pt x="153" y="24"/>
                </a:lnTo>
                <a:lnTo>
                  <a:pt x="81" y="9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Explanation of the previous geometric illustration (1/ 2)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448272" cy="205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3419872" y="1131590"/>
            <a:ext cx="5472608" cy="21602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69019" y="1195964"/>
            <a:ext cx="5335043" cy="202415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HNF is a handy tool for determining the distance of a point from a given line (or plane)</a:t>
            </a:r>
            <a:endParaRPr lang="en-US" dirty="0"/>
          </a:p>
        </p:txBody>
      </p:sp>
      <p:grpSp>
        <p:nvGrpSpPr>
          <p:cNvPr id="27" name="Gruppieren 26"/>
          <p:cNvGrpSpPr/>
          <p:nvPr/>
        </p:nvGrpSpPr>
        <p:grpSpPr>
          <a:xfrm>
            <a:off x="395537" y="1196975"/>
            <a:ext cx="2088231" cy="3474217"/>
            <a:chOff x="179513" y="1196975"/>
            <a:chExt cx="2663527" cy="4431344"/>
          </a:xfrm>
        </p:grpSpPr>
        <p:sp>
          <p:nvSpPr>
            <p:cNvPr id="3" name="Ellipse 2"/>
            <p:cNvSpPr/>
            <p:nvPr>
              <p:custDataLst>
                <p:tags r:id="rId2"/>
              </p:custDataLst>
            </p:nvPr>
          </p:nvSpPr>
          <p:spPr>
            <a:xfrm>
              <a:off x="899592" y="1340768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Gerade Verbindung mit Pfeil 3"/>
            <p:cNvCxnSpPr/>
            <p:nvPr>
              <p:custDataLst>
                <p:tags r:id="rId3"/>
              </p:custDataLst>
            </p:nvPr>
          </p:nvCxnSpPr>
          <p:spPr>
            <a:xfrm flipH="1" flipV="1">
              <a:off x="971601" y="1412777"/>
              <a:ext cx="477371" cy="1907198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hteck 4"/>
            <p:cNvSpPr/>
            <p:nvPr>
              <p:custDataLst>
                <p:tags r:id="rId4"/>
              </p:custDataLst>
            </p:nvPr>
          </p:nvSpPr>
          <p:spPr>
            <a:xfrm rot="20754033">
              <a:off x="1236943" y="3103402"/>
              <a:ext cx="216024" cy="216024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uppieren 18"/>
            <p:cNvGrpSpPr/>
            <p:nvPr>
              <p:custDataLst>
                <p:tags r:id="rId5"/>
              </p:custDataLst>
            </p:nvPr>
          </p:nvGrpSpPr>
          <p:grpSpPr>
            <a:xfrm rot="1917906">
              <a:off x="519547" y="2387959"/>
              <a:ext cx="1800200" cy="1800200"/>
              <a:chOff x="827584" y="1196975"/>
              <a:chExt cx="1800200" cy="1800200"/>
            </a:xfrm>
          </p:grpSpPr>
          <p:cxnSp>
            <p:nvCxnSpPr>
              <p:cNvPr id="7" name="Gerade Verbindung 6"/>
              <p:cNvCxnSpPr/>
              <p:nvPr>
                <p:custDataLst>
                  <p:tags r:id="rId23"/>
                </p:custDataLst>
              </p:nvPr>
            </p:nvCxnSpPr>
            <p:spPr>
              <a:xfrm flipV="1">
                <a:off x="827584" y="1196975"/>
                <a:ext cx="1800200" cy="180020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Gerade Verbindung mit Pfeil 7"/>
              <p:cNvCxnSpPr/>
              <p:nvPr>
                <p:custDataLst>
                  <p:tags r:id="rId24"/>
                </p:custDataLst>
              </p:nvPr>
            </p:nvCxnSpPr>
            <p:spPr>
              <a:xfrm flipV="1">
                <a:off x="1770805" y="1334527"/>
                <a:ext cx="720080" cy="7200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Ellipse 8"/>
            <p:cNvSpPr/>
            <p:nvPr>
              <p:custDataLst>
                <p:tags r:id="rId6"/>
              </p:custDataLst>
            </p:nvPr>
          </p:nvSpPr>
          <p:spPr>
            <a:xfrm>
              <a:off x="1403648" y="3212976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uppieren 14"/>
            <p:cNvGrpSpPr/>
            <p:nvPr>
              <p:custDataLst>
                <p:tags r:id="rId7"/>
              </p:custDataLst>
            </p:nvPr>
          </p:nvGrpSpPr>
          <p:grpSpPr>
            <a:xfrm rot="1917906">
              <a:off x="519546" y="3828119"/>
              <a:ext cx="1800200" cy="1800200"/>
              <a:chOff x="827584" y="1196975"/>
              <a:chExt cx="1800200" cy="1800200"/>
            </a:xfrm>
          </p:grpSpPr>
          <p:cxnSp>
            <p:nvCxnSpPr>
              <p:cNvPr id="11" name="Gerade Verbindung 10"/>
              <p:cNvCxnSpPr/>
              <p:nvPr>
                <p:custDataLst>
                  <p:tags r:id="rId21"/>
                </p:custDataLst>
              </p:nvPr>
            </p:nvCxnSpPr>
            <p:spPr>
              <a:xfrm flipV="1">
                <a:off x="827584" y="1196975"/>
                <a:ext cx="1800200" cy="180020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 Verbindung mit Pfeil 11"/>
              <p:cNvCxnSpPr/>
              <p:nvPr>
                <p:custDataLst>
                  <p:tags r:id="rId22"/>
                </p:custDataLst>
              </p:nvPr>
            </p:nvCxnSpPr>
            <p:spPr>
              <a:xfrm flipV="1">
                <a:off x="1345708" y="1773039"/>
                <a:ext cx="720080" cy="7200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Gerade Verbindung mit Pfeil 12"/>
            <p:cNvCxnSpPr/>
            <p:nvPr>
              <p:custDataLst>
                <p:tags r:id="rId8"/>
              </p:custDataLst>
            </p:nvPr>
          </p:nvCxnSpPr>
          <p:spPr>
            <a:xfrm flipV="1">
              <a:off x="467545" y="4136157"/>
              <a:ext cx="0" cy="792088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>
              <p:custDataLst>
                <p:tags r:id="rId9"/>
              </p:custDataLst>
            </p:nvPr>
          </p:nvCxnSpPr>
          <p:spPr>
            <a:xfrm>
              <a:off x="467545" y="4928245"/>
              <a:ext cx="7200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Grafik 14" descr="TP_tmp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971601" y="5072261"/>
              <a:ext cx="202650" cy="25445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6" name="Grafik 15" descr="TP_tmp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79513" y="4174860"/>
              <a:ext cx="202143" cy="253819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17" name="Gerade Verbindung 16"/>
            <p:cNvCxnSpPr/>
            <p:nvPr>
              <p:custDataLst>
                <p:tags r:id="rId12"/>
              </p:custDataLst>
            </p:nvPr>
          </p:nvCxnSpPr>
          <p:spPr>
            <a:xfrm>
              <a:off x="179513" y="4928245"/>
              <a:ext cx="266352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>
              <p:custDataLst>
                <p:tags r:id="rId13"/>
              </p:custDataLst>
            </p:nvPr>
          </p:nvCxnSpPr>
          <p:spPr>
            <a:xfrm flipH="1">
              <a:off x="466776" y="1196975"/>
              <a:ext cx="1537" cy="409131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/>
            <p:nvPr>
              <p:custDataLst>
                <p:tags r:id="rId14"/>
              </p:custDataLst>
            </p:nvPr>
          </p:nvCxnSpPr>
          <p:spPr>
            <a:xfrm flipV="1">
              <a:off x="466776" y="1412776"/>
              <a:ext cx="504824" cy="3515469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Grafik 19" descr="TP_tmp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11560" y="1268760"/>
              <a:ext cx="151987" cy="25381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1" name="Grafik 20" descr="TP_tmp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123728" y="2780928"/>
              <a:ext cx="178271" cy="202650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22" name="Gerade Verbindung mit Pfeil 21"/>
            <p:cNvCxnSpPr/>
            <p:nvPr>
              <p:custDataLst>
                <p:tags r:id="rId17"/>
              </p:custDataLst>
            </p:nvPr>
          </p:nvCxnSpPr>
          <p:spPr>
            <a:xfrm flipH="1" flipV="1">
              <a:off x="1259948" y="2420888"/>
              <a:ext cx="217884" cy="871488"/>
            </a:xfrm>
            <a:prstGeom prst="straightConnector1">
              <a:avLst/>
            </a:prstGeom>
            <a:ln w="28575">
              <a:solidFill>
                <a:schemeClr val="tx2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Grafik 22" descr="TP_tmp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475656" y="2636912"/>
              <a:ext cx="178780" cy="20322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4" name="Grafik 23" descr="TP_tmp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238146" y="1700808"/>
              <a:ext cx="509782" cy="255655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25" name="Gerade Verbindung mit Pfeil 24"/>
            <p:cNvCxnSpPr>
              <a:endCxn id="9" idx="4"/>
            </p:cNvCxnSpPr>
            <p:nvPr/>
          </p:nvCxnSpPr>
          <p:spPr>
            <a:xfrm flipV="1">
              <a:off x="468313" y="3291840"/>
              <a:ext cx="1009967" cy="1649328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Grafik 25" descr="TP_tmp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187624" y="3894543"/>
              <a:ext cx="764020" cy="255182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28" name="Rechteck 27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rafik 2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3" cstate="print"/>
          <a:stretch>
            <a:fillRect/>
          </a:stretch>
        </p:blipFill>
        <p:spPr>
          <a:xfrm>
            <a:off x="3469013" y="1195967"/>
            <a:ext cx="5333305" cy="37428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Explanation of the previous geometric illustration (2/ 2)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4"/>
            <a:ext cx="7054483" cy="369304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partial derivatives 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x</a:t>
            </a:r>
            <a:r>
              <a:rPr lang="en-US" dirty="0" smtClean="0"/>
              <a:t>(</a:t>
            </a:r>
            <a:r>
              <a:rPr lang="en-US" i="1" dirty="0" smtClean="0"/>
              <a:t>a</a:t>
            </a:r>
            <a:r>
              <a:rPr lang="en-US" dirty="0" smtClean="0"/>
              <a:t>, </a:t>
            </a:r>
            <a:r>
              <a:rPr lang="en-US" i="1" dirty="0" smtClean="0"/>
              <a:t>b</a:t>
            </a:r>
            <a:r>
              <a:rPr lang="en-US" dirty="0" smtClean="0"/>
              <a:t>) and 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y</a:t>
            </a:r>
            <a:r>
              <a:rPr lang="en-US" dirty="0" smtClean="0"/>
              <a:t>(</a:t>
            </a:r>
            <a:r>
              <a:rPr lang="en-US" i="1" dirty="0" smtClean="0"/>
              <a:t>a</a:t>
            </a:r>
            <a:r>
              <a:rPr lang="en-US" dirty="0" smtClean="0"/>
              <a:t>, </a:t>
            </a:r>
            <a:r>
              <a:rPr lang="en-US" i="1" dirty="0" smtClean="0"/>
              <a:t>b</a:t>
            </a:r>
            <a:r>
              <a:rPr lang="en-US" dirty="0" smtClean="0"/>
              <a:t>) span the tangent plane to the graph of the function at the corresponding point (</a:t>
            </a:r>
            <a:r>
              <a:rPr lang="en-US" i="1" dirty="0" smtClean="0"/>
              <a:t>a</a:t>
            </a:r>
            <a:r>
              <a:rPr lang="en-US" dirty="0" smtClean="0"/>
              <a:t>, </a:t>
            </a:r>
            <a:r>
              <a:rPr lang="en-US" i="1" dirty="0" smtClean="0"/>
              <a:t>b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203598"/>
            <a:ext cx="5472608" cy="37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r="66736"/>
          <a:stretch>
            <a:fillRect/>
          </a:stretch>
        </p:blipFill>
        <p:spPr bwMode="auto">
          <a:xfrm>
            <a:off x="539552" y="915566"/>
            <a:ext cx="165618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33095" r="33641"/>
          <a:stretch>
            <a:fillRect/>
          </a:stretch>
        </p:blipFill>
        <p:spPr bwMode="auto">
          <a:xfrm>
            <a:off x="516692" y="2283718"/>
            <a:ext cx="165618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67637"/>
          <a:stretch>
            <a:fillRect/>
          </a:stretch>
        </p:blipFill>
        <p:spPr bwMode="auto">
          <a:xfrm>
            <a:off x="569154" y="3651870"/>
            <a:ext cx="161134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>
            <a:off x="2411760" y="1131590"/>
            <a:ext cx="648072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2411760" y="113159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Application of the HNF:</a:t>
            </a:r>
            <a:endParaRPr lang="en-US" sz="1200" dirty="0"/>
          </a:p>
        </p:txBody>
      </p:sp>
      <p:sp>
        <p:nvSpPr>
          <p:cNvPr id="10" name="Pfeil nach unten 9"/>
          <p:cNvSpPr/>
          <p:nvPr/>
        </p:nvSpPr>
        <p:spPr>
          <a:xfrm>
            <a:off x="302256" y="1131590"/>
            <a:ext cx="144016" cy="381642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70992" y="3363838"/>
            <a:ext cx="612576" cy="61257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7" name="Picture 9" descr="Gymnasium Langen - Gymnasium Langen - lu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590" y="3476104"/>
            <a:ext cx="396552" cy="401572"/>
          </a:xfrm>
          <a:prstGeom prst="rect">
            <a:avLst/>
          </a:prstGeom>
          <a:noFill/>
        </p:spPr>
      </p:pic>
      <p:sp>
        <p:nvSpPr>
          <p:cNvPr id="12" name="Textfeld 11"/>
          <p:cNvSpPr txBox="1"/>
          <p:nvPr/>
        </p:nvSpPr>
        <p:spPr>
          <a:xfrm>
            <a:off x="136082" y="340273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5" name="Gerade Verbindung 14"/>
          <p:cNvCxnSpPr/>
          <p:nvPr/>
        </p:nvCxnSpPr>
        <p:spPr>
          <a:xfrm>
            <a:off x="5261600" y="4940394"/>
            <a:ext cx="309634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Tangent plane to an elliptic </a:t>
            </a:r>
            <a:r>
              <a:rPr lang="en-US" dirty="0" err="1" smtClean="0"/>
              <a:t>paraboliod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 1"/>
          <p:cNvPicPr>
            <a:picLocks noChangeAspect="1" noChangeArrowheads="1"/>
          </p:cNvPicPr>
          <p:nvPr/>
        </p:nvPicPr>
        <p:blipFill>
          <a:blip r:embed="rId4" cstate="print"/>
          <a:srcRect r="66736"/>
          <a:stretch>
            <a:fillRect/>
          </a:stretch>
        </p:blipFill>
        <p:spPr bwMode="auto">
          <a:xfrm>
            <a:off x="539552" y="915566"/>
            <a:ext cx="165618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 2"/>
          <p:cNvPicPr>
            <a:picLocks noChangeAspect="1" noChangeArrowheads="1"/>
          </p:cNvPicPr>
          <p:nvPr/>
        </p:nvPicPr>
        <p:blipFill>
          <a:blip r:embed="rId4" cstate="print"/>
          <a:srcRect l="33095" r="33641"/>
          <a:stretch>
            <a:fillRect/>
          </a:stretch>
        </p:blipFill>
        <p:spPr bwMode="auto">
          <a:xfrm>
            <a:off x="516692" y="2283718"/>
            <a:ext cx="165618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 3"/>
          <p:cNvPicPr>
            <a:picLocks noChangeAspect="1" noChangeArrowheads="1"/>
          </p:cNvPicPr>
          <p:nvPr/>
        </p:nvPicPr>
        <p:blipFill>
          <a:blip r:embed="rId4" cstate="print"/>
          <a:srcRect l="67637"/>
          <a:stretch>
            <a:fillRect/>
          </a:stretch>
        </p:blipFill>
        <p:spPr bwMode="auto">
          <a:xfrm>
            <a:off x="569154" y="3651870"/>
            <a:ext cx="161134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feil nach unten 6"/>
          <p:cNvSpPr/>
          <p:nvPr/>
        </p:nvSpPr>
        <p:spPr>
          <a:xfrm>
            <a:off x="302256" y="1131590"/>
            <a:ext cx="144016" cy="381642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/>
          <p:cNvSpPr/>
          <p:nvPr/>
        </p:nvSpPr>
        <p:spPr>
          <a:xfrm>
            <a:off x="70992" y="3363838"/>
            <a:ext cx="612576" cy="61257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Gymnasium Langen - Gymnasium Langen - lup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590" y="3476104"/>
            <a:ext cx="396552" cy="401572"/>
          </a:xfrm>
          <a:prstGeom prst="rect">
            <a:avLst/>
          </a:prstGeom>
          <a:noFill/>
        </p:spPr>
      </p:pic>
      <p:sp>
        <p:nvSpPr>
          <p:cNvPr id="10" name="Textfeld 9"/>
          <p:cNvSpPr txBox="1"/>
          <p:nvPr/>
        </p:nvSpPr>
        <p:spPr>
          <a:xfrm>
            <a:off x="136082" y="340273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419872" y="1131590"/>
            <a:ext cx="5472608" cy="8640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69018" y="1195966"/>
            <a:ext cx="5333596" cy="742330"/>
          </a:xfrm>
          <a:prstGeom prst="rect">
            <a:avLst/>
          </a:prstGeom>
          <a:noFill/>
          <a:ln/>
          <a:effectLst/>
        </p:spPr>
      </p:pic>
      <p:sp>
        <p:nvSpPr>
          <p:cNvPr id="14" name="Rechteck 13"/>
          <p:cNvSpPr/>
          <p:nvPr/>
        </p:nvSpPr>
        <p:spPr>
          <a:xfrm>
            <a:off x="3419872" y="2067694"/>
            <a:ext cx="5472608" cy="295232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69018" y="2132072"/>
            <a:ext cx="4553953" cy="283645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etz, Netzwerk, Digitalisierung, Transform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845100"/>
            <a:ext cx="3131840" cy="4298400"/>
          </a:xfrm>
          <a:prstGeom prst="rect">
            <a:avLst/>
          </a:prstGeom>
          <a:noFill/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83568" y="1131590"/>
            <a:ext cx="4176464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lvl1pPr algn="ctr">
              <a:defRPr/>
            </a:lvl1pPr>
          </a:lstStyle>
          <a:p>
            <a:pPr lvl="0">
              <a:spcBef>
                <a:spcPct val="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Further Worked-Out Exercises:</a:t>
            </a:r>
          </a:p>
          <a:p>
            <a:pPr lvl="0">
              <a:spcBef>
                <a:spcPct val="0"/>
              </a:spcBef>
              <a:defRPr/>
            </a:pPr>
            <a:endParaRPr lang="en-US" sz="500" dirty="0" smtClean="0">
              <a:solidFill>
                <a:schemeClr val="bg1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2000" smtClean="0">
                <a:solidFill>
                  <a:schemeClr val="bg1"/>
                </a:solidFill>
              </a:rPr>
              <a:t>Calculus II for Management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51520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04048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fik 6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425290"/>
            <a:ext cx="1872207" cy="58215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Partial derivatives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Tangent plane</a:t>
            </a:r>
          </a:p>
        </p:txBody>
      </p:sp>
      <p:sp>
        <p:nvSpPr>
          <p:cNvPr id="13" name="Rechteck 12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Topics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Finding partial derivatives of a function with two variables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00811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1"/>
            <a:ext cx="4369698" cy="863831"/>
          </a:xfrm>
          <a:prstGeom prst="rect">
            <a:avLst/>
          </a:prstGeom>
          <a:noFill/>
          <a:ln/>
          <a:effectLst/>
        </p:spPr>
      </p:pic>
      <p:sp>
        <p:nvSpPr>
          <p:cNvPr id="11" name="Rechteck 10"/>
          <p:cNvSpPr/>
          <p:nvPr/>
        </p:nvSpPr>
        <p:spPr>
          <a:xfrm>
            <a:off x="1691680" y="2355726"/>
            <a:ext cx="7200800" cy="266429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427716"/>
            <a:ext cx="6955944" cy="185164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function of three variables and its partial derivatives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0801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0"/>
            <a:ext cx="7049949" cy="891795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691680" y="2355726"/>
            <a:ext cx="7200800" cy="266429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427726"/>
            <a:ext cx="7009572" cy="250614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0801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44097" y="1203546"/>
            <a:ext cx="4524986" cy="900479"/>
          </a:xfrm>
          <a:prstGeom prst="rect">
            <a:avLst/>
          </a:prstGeom>
          <a:noFill/>
          <a:ln/>
          <a:effectLst/>
        </p:spPr>
      </p:pic>
      <p:sp>
        <p:nvSpPr>
          <p:cNvPr id="5" name="Rechteck 4"/>
          <p:cNvSpPr/>
          <p:nvPr/>
        </p:nvSpPr>
        <p:spPr>
          <a:xfrm>
            <a:off x="251520" y="1923678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please, upload your solutions to the chat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5 minutes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self/ group work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691680" y="2355726"/>
            <a:ext cx="7200800" cy="266429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44098" y="2427682"/>
            <a:ext cx="5117403" cy="217076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3419872" y="1131590"/>
            <a:ext cx="5472608" cy="8640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69018" y="1195967"/>
            <a:ext cx="5331121" cy="742012"/>
          </a:xfrm>
          <a:prstGeom prst="rect">
            <a:avLst/>
          </a:prstGeom>
          <a:noFill/>
          <a:ln/>
          <a:effectLst/>
        </p:spPr>
      </p:pic>
      <p:sp>
        <p:nvSpPr>
          <p:cNvPr id="10" name="Rechteck 9"/>
          <p:cNvSpPr/>
          <p:nvPr/>
        </p:nvSpPr>
        <p:spPr>
          <a:xfrm>
            <a:off x="3419872" y="2139702"/>
            <a:ext cx="5472608" cy="28803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69018" y="2204079"/>
            <a:ext cx="5333716" cy="2095939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60" y="1066255"/>
            <a:ext cx="2794964" cy="264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3419872" y="1131590"/>
            <a:ext cx="5472608" cy="64807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69018" y="1195966"/>
            <a:ext cx="5279412" cy="496118"/>
          </a:xfrm>
          <a:prstGeom prst="rect">
            <a:avLst/>
          </a:prstGeom>
          <a:noFill/>
          <a:ln/>
          <a:effectLst/>
        </p:spPr>
      </p:pic>
      <p:sp>
        <p:nvSpPr>
          <p:cNvPr id="10" name="Rechteck 9"/>
          <p:cNvSpPr/>
          <p:nvPr/>
        </p:nvSpPr>
        <p:spPr>
          <a:xfrm>
            <a:off x="3419872" y="1923678"/>
            <a:ext cx="5472608" cy="309634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69018" y="1988055"/>
            <a:ext cx="5342442" cy="2985332"/>
          </a:xfrm>
          <a:prstGeom prst="rect">
            <a:avLst/>
          </a:prstGeom>
          <a:noFill/>
          <a:ln/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4176" y="2340486"/>
            <a:ext cx="2148284" cy="2787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884" y="907947"/>
            <a:ext cx="1296144" cy="2466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>
          <a:xfrm>
            <a:off x="6876256" y="0"/>
            <a:ext cx="2267744" cy="1059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251520" y="4299942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please, upload your solutions to the chat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51520" y="3507854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5 minutes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self/ group work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0" y="0"/>
            <a:ext cx="4139952" cy="815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uppieren 18"/>
          <p:cNvGrpSpPr/>
          <p:nvPr/>
        </p:nvGrpSpPr>
        <p:grpSpPr>
          <a:xfrm>
            <a:off x="0" y="0"/>
            <a:ext cx="3707905" cy="815024"/>
            <a:chOff x="3851920" y="1851670"/>
            <a:chExt cx="3707905" cy="815024"/>
          </a:xfrm>
        </p:grpSpPr>
        <p:sp>
          <p:nvSpPr>
            <p:cNvPr id="13" name="Rectangle 7"/>
            <p:cNvSpPr>
              <a:spLocks noChangeArrowheads="1"/>
            </p:cNvSpPr>
            <p:nvPr/>
          </p:nvSpPr>
          <p:spPr bwMode="invGray">
            <a:xfrm>
              <a:off x="3851920" y="1851670"/>
              <a:ext cx="3707905" cy="815024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coolSlant"/>
            </a:sp3d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5" name="Abgerundetes Rechteck 14"/>
            <p:cNvSpPr/>
            <p:nvPr/>
          </p:nvSpPr>
          <p:spPr>
            <a:xfrm>
              <a:off x="3970614" y="1957176"/>
              <a:ext cx="667317" cy="598738"/>
            </a:xfrm>
            <a:prstGeom prst="roundRect">
              <a:avLst>
                <a:gd name="adj" fmla="val 917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/>
            <p:cNvSpPr txBox="1">
              <a:spLocks noChangeArrowheads="1"/>
            </p:cNvSpPr>
            <p:nvPr/>
          </p:nvSpPr>
          <p:spPr bwMode="auto">
            <a:xfrm>
              <a:off x="4823521" y="1904376"/>
              <a:ext cx="2664296" cy="709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Match the graph and level curves</a:t>
              </a:r>
            </a:p>
          </p:txBody>
        </p:sp>
        <p:pic>
          <p:nvPicPr>
            <p:cNvPr id="17" name="Grafik 16" descr="index.png"/>
            <p:cNvPicPr>
              <a:picLocks noChangeAspect="1"/>
            </p:cNvPicPr>
            <p:nvPr/>
          </p:nvPicPr>
          <p:blipFill>
            <a:blip r:embed="rId2" cstate="print"/>
            <a:srcRect r="69566"/>
            <a:stretch>
              <a:fillRect/>
            </a:stretch>
          </p:blipFill>
          <p:spPr>
            <a:xfrm>
              <a:off x="4018733" y="1962446"/>
              <a:ext cx="576064" cy="588567"/>
            </a:xfrm>
            <a:prstGeom prst="rect">
              <a:avLst/>
            </a:prstGeom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3331" y="0"/>
            <a:ext cx="541542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hteck 20"/>
          <p:cNvSpPr/>
          <p:nvPr/>
        </p:nvSpPr>
        <p:spPr>
          <a:xfrm>
            <a:off x="251520" y="1131590"/>
            <a:ext cx="3168352" cy="14401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en-US" sz="1400" b="1" dirty="0" smtClean="0">
                <a:solidFill>
                  <a:schemeClr val="tx1"/>
                </a:solidFill>
              </a:rPr>
              <a:t>Exercise: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Consider the graphs and level curve plots given on the right-hand side.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Which graph belongs to which level curve plot?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Analogously to our considerations the HNF of a plane in Euclidean 3D space is established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3075806"/>
            <a:ext cx="7200800" cy="194421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3147808"/>
            <a:ext cx="7049811" cy="1775798"/>
          </a:xfrm>
          <a:prstGeom prst="rect">
            <a:avLst/>
          </a:prstGeom>
          <a:noFill/>
          <a:ln/>
          <a:effectLst/>
        </p:spPr>
      </p:pic>
      <p:pic>
        <p:nvPicPr>
          <p:cNvPr id="6" name="Picture 2" descr="http://mathworld.wolfram.com/images/eps-gif/Plane_100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082442"/>
            <a:ext cx="2088232" cy="1738249"/>
          </a:xfrm>
          <a:prstGeom prst="rect">
            <a:avLst/>
          </a:prstGeom>
          <a:noFill/>
        </p:spPr>
      </p:pic>
      <p:pic>
        <p:nvPicPr>
          <p:cNvPr id="7" name="Picture 4" descr="http://upload.wikimedia.org/wikipedia/commons/6/65/Ludwig_Otto_Hesse.jpg"/>
          <p:cNvPicPr>
            <a:picLocks noChangeAspect="1" noChangeArrowheads="1"/>
          </p:cNvPicPr>
          <p:nvPr/>
        </p:nvPicPr>
        <p:blipFill>
          <a:blip r:embed="rId5" cstate="print"/>
          <a:srcRect l="9992" t="13499" r="5151" b="20279"/>
          <a:stretch>
            <a:fillRect/>
          </a:stretch>
        </p:blipFill>
        <p:spPr bwMode="auto">
          <a:xfrm>
            <a:off x="179511" y="1059582"/>
            <a:ext cx="1457305" cy="1800200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260091" y="2859782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Otto Hesse</a:t>
            </a:r>
          </a:p>
          <a:p>
            <a:pPr algn="ctr"/>
            <a:r>
              <a:rPr lang="de-DE" sz="1200" dirty="0" smtClean="0"/>
              <a:t>(1811 – 1874)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visualize the shapes of graphs or solution sets of functions in several variables one can use one of the many online graphing tools  </a:t>
            </a:r>
            <a:endParaRPr lang="en-US" dirty="0"/>
          </a:p>
        </p:txBody>
      </p:sp>
      <p:pic>
        <p:nvPicPr>
          <p:cNvPr id="10242" name="Picture 2" descr="https://imaginary.org/sites/default/files/styles/gallery-full/public/zitrus_rtp_0.jpg?itok=bB-yw3v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15566"/>
            <a:ext cx="2016224" cy="2016224"/>
          </a:xfrm>
          <a:prstGeom prst="rect">
            <a:avLst/>
          </a:prstGeom>
          <a:noFill/>
        </p:spPr>
      </p:pic>
      <p:pic>
        <p:nvPicPr>
          <p:cNvPr id="10244" name="Picture 4" descr="https://imaginary.org/sites/default/files/styles/gallery-full/public/dingdong%20rtp.jpg?itok=iyhPDbq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003798"/>
            <a:ext cx="2016224" cy="2016224"/>
          </a:xfrm>
          <a:prstGeom prst="rect">
            <a:avLst/>
          </a:prstGeom>
          <a:noFill/>
        </p:spPr>
      </p:pic>
      <p:pic>
        <p:nvPicPr>
          <p:cNvPr id="10246" name="Picture 6" descr="https://imaginary.org/sites/default/files/styles/gallery-full/public/distel%20metallic%20rtp.jpg?itok=8zk2o5A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915566"/>
            <a:ext cx="2016224" cy="2016224"/>
          </a:xfrm>
          <a:prstGeom prst="rect">
            <a:avLst/>
          </a:prstGeom>
          <a:noFill/>
        </p:spPr>
      </p:pic>
      <p:pic>
        <p:nvPicPr>
          <p:cNvPr id="10248" name="Picture 8" descr="https://imaginary.org/sites/default/files/styles/gallery-full/public/dullo%20rtp.jpg?itok=5mQ2c-X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003798"/>
            <a:ext cx="2016224" cy="2016224"/>
          </a:xfrm>
          <a:prstGeom prst="rect">
            <a:avLst/>
          </a:prstGeom>
          <a:noFill/>
        </p:spPr>
      </p:pic>
      <p:sp>
        <p:nvSpPr>
          <p:cNvPr id="8" name="Rechteck 7"/>
          <p:cNvSpPr/>
          <p:nvPr/>
        </p:nvSpPr>
        <p:spPr>
          <a:xfrm>
            <a:off x="4572000" y="1491630"/>
            <a:ext cx="4320480" cy="352839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4572000" y="1131590"/>
            <a:ext cx="432048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Surfer – for implicit surfaces</a:t>
            </a:r>
            <a:endParaRPr lang="en-US" sz="1400" dirty="0"/>
          </a:p>
        </p:txBody>
      </p:sp>
      <p:pic>
        <p:nvPicPr>
          <p:cNvPr id="10" name="Picture 20" descr="File:Surfer thumbnai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5302" y="1535718"/>
            <a:ext cx="4233876" cy="237626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11" name="Textfeld 10"/>
          <p:cNvSpPr txBox="1"/>
          <p:nvPr/>
        </p:nvSpPr>
        <p:spPr>
          <a:xfrm>
            <a:off x="5703081" y="4712245"/>
            <a:ext cx="3189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https://imaginary.org/de/program/surfer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1691680" y="1131590"/>
            <a:ext cx="7200800" cy="158417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44097" y="1203546"/>
            <a:ext cx="7062667" cy="1446250"/>
          </a:xfrm>
          <a:prstGeom prst="rect">
            <a:avLst/>
          </a:prstGeom>
          <a:noFill/>
          <a:ln/>
          <a:effectLst/>
        </p:spPr>
      </p:pic>
      <p:sp>
        <p:nvSpPr>
          <p:cNvPr id="11" name="Rechteck 10"/>
          <p:cNvSpPr/>
          <p:nvPr/>
        </p:nvSpPr>
        <p:spPr>
          <a:xfrm>
            <a:off x="1691680" y="2859782"/>
            <a:ext cx="7200800" cy="216024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44098" y="2931735"/>
            <a:ext cx="6391579" cy="2007360"/>
          </a:xfrm>
          <a:prstGeom prst="rect">
            <a:avLst/>
          </a:prstGeom>
          <a:noFill/>
          <a:ln/>
          <a:effectLst/>
        </p:spPr>
      </p:pic>
      <p:pic>
        <p:nvPicPr>
          <p:cNvPr id="16" name="Grafik 15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6825359" y="2979466"/>
            <a:ext cx="1901994" cy="192681"/>
          </a:xfrm>
          <a:prstGeom prst="rect">
            <a:avLst/>
          </a:prstGeom>
          <a:noFill/>
          <a:ln/>
          <a:effectLst/>
        </p:spPr>
      </p:pic>
      <p:sp>
        <p:nvSpPr>
          <p:cNvPr id="17" name="Rechteck 16"/>
          <p:cNvSpPr/>
          <p:nvPr/>
        </p:nvSpPr>
        <p:spPr>
          <a:xfrm>
            <a:off x="6732240" y="2931790"/>
            <a:ext cx="2088232" cy="2880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44097" y="1203543"/>
            <a:ext cx="6573188" cy="2456660"/>
          </a:xfrm>
          <a:prstGeom prst="rect">
            <a:avLst/>
          </a:prstGeom>
          <a:noFill/>
          <a:ln/>
          <a:effectLst/>
        </p:spPr>
      </p:pic>
      <p:pic>
        <p:nvPicPr>
          <p:cNvPr id="16" name="Grafik 15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6825359" y="1251274"/>
            <a:ext cx="1901994" cy="192681"/>
          </a:xfrm>
          <a:prstGeom prst="rect">
            <a:avLst/>
          </a:prstGeom>
          <a:noFill/>
          <a:ln/>
          <a:effectLst/>
        </p:spPr>
      </p:pic>
      <p:sp>
        <p:nvSpPr>
          <p:cNvPr id="17" name="Rechteck 16"/>
          <p:cNvSpPr/>
          <p:nvPr/>
        </p:nvSpPr>
        <p:spPr>
          <a:xfrm>
            <a:off x="6732240" y="1203598"/>
            <a:ext cx="2088232" cy="2880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44097" y="1203543"/>
            <a:ext cx="6595896" cy="3377012"/>
          </a:xfrm>
          <a:prstGeom prst="rect">
            <a:avLst/>
          </a:prstGeom>
          <a:noFill/>
          <a:ln/>
          <a:effectLst/>
        </p:spPr>
      </p:pic>
      <p:pic>
        <p:nvPicPr>
          <p:cNvPr id="8" name="Grafik 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7251926" y="1251274"/>
            <a:ext cx="1480908" cy="193042"/>
          </a:xfrm>
          <a:prstGeom prst="rect">
            <a:avLst/>
          </a:prstGeom>
          <a:noFill/>
          <a:ln/>
          <a:effectLst/>
        </p:spPr>
      </p:pic>
      <p:sp>
        <p:nvSpPr>
          <p:cNvPr id="17" name="Rechteck 16"/>
          <p:cNvSpPr/>
          <p:nvPr/>
        </p:nvSpPr>
        <p:spPr>
          <a:xfrm>
            <a:off x="7164288" y="1203598"/>
            <a:ext cx="1656184" cy="2880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Calculus II for Management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erade Verbindung 33"/>
          <p:cNvCxnSpPr/>
          <p:nvPr/>
        </p:nvCxnSpPr>
        <p:spPr>
          <a:xfrm flipH="1">
            <a:off x="1907704" y="4587974"/>
            <a:ext cx="1872208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ihandform 25"/>
          <p:cNvSpPr/>
          <p:nvPr/>
        </p:nvSpPr>
        <p:spPr>
          <a:xfrm>
            <a:off x="2788444" y="4167188"/>
            <a:ext cx="88106" cy="121443"/>
          </a:xfrm>
          <a:custGeom>
            <a:avLst/>
            <a:gdLst>
              <a:gd name="connsiteX0" fmla="*/ 0 w 88106"/>
              <a:gd name="connsiteY0" fmla="*/ 0 h 121443"/>
              <a:gd name="connsiteX1" fmla="*/ 66675 w 88106"/>
              <a:gd name="connsiteY1" fmla="*/ 45243 h 121443"/>
              <a:gd name="connsiteX2" fmla="*/ 88106 w 88106"/>
              <a:gd name="connsiteY2" fmla="*/ 121443 h 12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06" h="121443">
                <a:moveTo>
                  <a:pt x="0" y="0"/>
                </a:moveTo>
                <a:cubicBezTo>
                  <a:pt x="25995" y="12501"/>
                  <a:pt x="51991" y="25003"/>
                  <a:pt x="66675" y="45243"/>
                </a:cubicBezTo>
                <a:cubicBezTo>
                  <a:pt x="81359" y="65483"/>
                  <a:pt x="84732" y="93463"/>
                  <a:pt x="88106" y="121443"/>
                </a:cubicBezTo>
              </a:path>
            </a:pathLst>
          </a:cu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Converting a parameter form into HNF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9"/>
            <a:ext cx="6366938" cy="1535181"/>
          </a:xfrm>
          <a:prstGeom prst="rect">
            <a:avLst/>
          </a:prstGeom>
          <a:noFill/>
          <a:ln/>
          <a:effectLst/>
        </p:spPr>
      </p:pic>
      <p:cxnSp>
        <p:nvCxnSpPr>
          <p:cNvPr id="9" name="Gerade Verbindung 8"/>
          <p:cNvCxnSpPr/>
          <p:nvPr/>
        </p:nvCxnSpPr>
        <p:spPr>
          <a:xfrm>
            <a:off x="2123728" y="3291830"/>
            <a:ext cx="0" cy="576064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3779912" y="4587974"/>
            <a:ext cx="576064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H="1">
            <a:off x="1979712" y="4083918"/>
            <a:ext cx="648072" cy="648072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ihandform 15"/>
          <p:cNvSpPr/>
          <p:nvPr/>
        </p:nvSpPr>
        <p:spPr>
          <a:xfrm>
            <a:off x="1782786" y="3535680"/>
            <a:ext cx="2164373" cy="1348740"/>
          </a:xfrm>
          <a:custGeom>
            <a:avLst/>
            <a:gdLst>
              <a:gd name="connsiteX0" fmla="*/ 83820 w 2164080"/>
              <a:gd name="connsiteY0" fmla="*/ 632460 h 1348740"/>
              <a:gd name="connsiteX1" fmla="*/ 624840 w 2164080"/>
              <a:gd name="connsiteY1" fmla="*/ 0 h 1348740"/>
              <a:gd name="connsiteX2" fmla="*/ 2164080 w 2164080"/>
              <a:gd name="connsiteY2" fmla="*/ 830580 h 1348740"/>
              <a:gd name="connsiteX3" fmla="*/ 1760220 w 2164080"/>
              <a:gd name="connsiteY3" fmla="*/ 1348740 h 1348740"/>
              <a:gd name="connsiteX4" fmla="*/ 0 w 2164080"/>
              <a:gd name="connsiteY4" fmla="*/ 1348740 h 1348740"/>
              <a:gd name="connsiteX5" fmla="*/ 7620 w 2164080"/>
              <a:gd name="connsiteY5" fmla="*/ 701040 h 1348740"/>
              <a:gd name="connsiteX6" fmla="*/ 106680 w 2164080"/>
              <a:gd name="connsiteY6" fmla="*/ 754380 h 1348740"/>
              <a:gd name="connsiteX0" fmla="*/ 83820 w 2164080"/>
              <a:gd name="connsiteY0" fmla="*/ 632460 h 1348740"/>
              <a:gd name="connsiteX1" fmla="*/ 624840 w 2164080"/>
              <a:gd name="connsiteY1" fmla="*/ 0 h 1348740"/>
              <a:gd name="connsiteX2" fmla="*/ 2164080 w 2164080"/>
              <a:gd name="connsiteY2" fmla="*/ 830580 h 1348740"/>
              <a:gd name="connsiteX3" fmla="*/ 1760220 w 2164080"/>
              <a:gd name="connsiteY3" fmla="*/ 1348740 h 1348740"/>
              <a:gd name="connsiteX4" fmla="*/ 0 w 2164080"/>
              <a:gd name="connsiteY4" fmla="*/ 1348740 h 1348740"/>
              <a:gd name="connsiteX5" fmla="*/ 7620 w 2164080"/>
              <a:gd name="connsiteY5" fmla="*/ 701040 h 1348740"/>
              <a:gd name="connsiteX0" fmla="*/ 52616 w 2164080"/>
              <a:gd name="connsiteY0" fmla="*/ 692254 h 1348740"/>
              <a:gd name="connsiteX1" fmla="*/ 624840 w 2164080"/>
              <a:gd name="connsiteY1" fmla="*/ 0 h 1348740"/>
              <a:gd name="connsiteX2" fmla="*/ 2164080 w 2164080"/>
              <a:gd name="connsiteY2" fmla="*/ 830580 h 1348740"/>
              <a:gd name="connsiteX3" fmla="*/ 1760220 w 2164080"/>
              <a:gd name="connsiteY3" fmla="*/ 1348740 h 1348740"/>
              <a:gd name="connsiteX4" fmla="*/ 0 w 2164080"/>
              <a:gd name="connsiteY4" fmla="*/ 1348740 h 1348740"/>
              <a:gd name="connsiteX5" fmla="*/ 7620 w 2164080"/>
              <a:gd name="connsiteY5" fmla="*/ 701040 h 1348740"/>
              <a:gd name="connsiteX0" fmla="*/ 13970 w 2164080"/>
              <a:gd name="connsiteY0" fmla="*/ 699770 h 1348740"/>
              <a:gd name="connsiteX1" fmla="*/ 624840 w 2164080"/>
              <a:gd name="connsiteY1" fmla="*/ 0 h 1348740"/>
              <a:gd name="connsiteX2" fmla="*/ 2164080 w 2164080"/>
              <a:gd name="connsiteY2" fmla="*/ 830580 h 1348740"/>
              <a:gd name="connsiteX3" fmla="*/ 1760220 w 2164080"/>
              <a:gd name="connsiteY3" fmla="*/ 1348740 h 1348740"/>
              <a:gd name="connsiteX4" fmla="*/ 0 w 2164080"/>
              <a:gd name="connsiteY4" fmla="*/ 1348740 h 1348740"/>
              <a:gd name="connsiteX5" fmla="*/ 7620 w 2164080"/>
              <a:gd name="connsiteY5" fmla="*/ 701040 h 1348740"/>
              <a:gd name="connsiteX0" fmla="*/ 14263 w 2164373"/>
              <a:gd name="connsiteY0" fmla="*/ 699770 h 1348740"/>
              <a:gd name="connsiteX1" fmla="*/ 625133 w 2164373"/>
              <a:gd name="connsiteY1" fmla="*/ 0 h 1348740"/>
              <a:gd name="connsiteX2" fmla="*/ 2164373 w 2164373"/>
              <a:gd name="connsiteY2" fmla="*/ 830580 h 1348740"/>
              <a:gd name="connsiteX3" fmla="*/ 1760513 w 2164373"/>
              <a:gd name="connsiteY3" fmla="*/ 1348740 h 1348740"/>
              <a:gd name="connsiteX4" fmla="*/ 293 w 2164373"/>
              <a:gd name="connsiteY4" fmla="*/ 1348740 h 1348740"/>
              <a:gd name="connsiteX5" fmla="*/ 0 w 2164373"/>
              <a:gd name="connsiteY5" fmla="*/ 705381 h 1348740"/>
              <a:gd name="connsiteX0" fmla="*/ 14263 w 2164373"/>
              <a:gd name="connsiteY0" fmla="*/ 699770 h 1348740"/>
              <a:gd name="connsiteX1" fmla="*/ 625133 w 2164373"/>
              <a:gd name="connsiteY1" fmla="*/ 0 h 1348740"/>
              <a:gd name="connsiteX2" fmla="*/ 2164373 w 2164373"/>
              <a:gd name="connsiteY2" fmla="*/ 830580 h 1348740"/>
              <a:gd name="connsiteX3" fmla="*/ 1760513 w 2164373"/>
              <a:gd name="connsiteY3" fmla="*/ 1348740 h 1348740"/>
              <a:gd name="connsiteX4" fmla="*/ 293 w 2164373"/>
              <a:gd name="connsiteY4" fmla="*/ 1348740 h 1348740"/>
              <a:gd name="connsiteX5" fmla="*/ 0 w 2164373"/>
              <a:gd name="connsiteY5" fmla="*/ 702206 h 1348740"/>
              <a:gd name="connsiteX0" fmla="*/ 14263 w 2164373"/>
              <a:gd name="connsiteY0" fmla="*/ 699770 h 1348740"/>
              <a:gd name="connsiteX1" fmla="*/ 625133 w 2164373"/>
              <a:gd name="connsiteY1" fmla="*/ 0 h 1348740"/>
              <a:gd name="connsiteX2" fmla="*/ 2164373 w 2164373"/>
              <a:gd name="connsiteY2" fmla="*/ 830580 h 1348740"/>
              <a:gd name="connsiteX3" fmla="*/ 1760513 w 2164373"/>
              <a:gd name="connsiteY3" fmla="*/ 1348740 h 1348740"/>
              <a:gd name="connsiteX4" fmla="*/ 293 w 2164373"/>
              <a:gd name="connsiteY4" fmla="*/ 1348740 h 1348740"/>
              <a:gd name="connsiteX5" fmla="*/ 0 w 2164373"/>
              <a:gd name="connsiteY5" fmla="*/ 702206 h 1348740"/>
              <a:gd name="connsiteX6" fmla="*/ 14263 w 2164373"/>
              <a:gd name="connsiteY6" fmla="*/ 699770 h 1348740"/>
              <a:gd name="connsiteX0" fmla="*/ 0 w 2164373"/>
              <a:gd name="connsiteY0" fmla="*/ 702206 h 1348740"/>
              <a:gd name="connsiteX1" fmla="*/ 625133 w 2164373"/>
              <a:gd name="connsiteY1" fmla="*/ 0 h 1348740"/>
              <a:gd name="connsiteX2" fmla="*/ 2164373 w 2164373"/>
              <a:gd name="connsiteY2" fmla="*/ 830580 h 1348740"/>
              <a:gd name="connsiteX3" fmla="*/ 1760513 w 2164373"/>
              <a:gd name="connsiteY3" fmla="*/ 1348740 h 1348740"/>
              <a:gd name="connsiteX4" fmla="*/ 293 w 2164373"/>
              <a:gd name="connsiteY4" fmla="*/ 1348740 h 1348740"/>
              <a:gd name="connsiteX5" fmla="*/ 0 w 2164373"/>
              <a:gd name="connsiteY5" fmla="*/ 702206 h 134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4373" h="1348740">
                <a:moveTo>
                  <a:pt x="0" y="702206"/>
                </a:moveTo>
                <a:lnTo>
                  <a:pt x="625133" y="0"/>
                </a:lnTo>
                <a:lnTo>
                  <a:pt x="2164373" y="830580"/>
                </a:lnTo>
                <a:lnTo>
                  <a:pt x="1760513" y="1348740"/>
                </a:lnTo>
                <a:lnTo>
                  <a:pt x="293" y="1348740"/>
                </a:lnTo>
                <a:cubicBezTo>
                  <a:pt x="195" y="1134287"/>
                  <a:pt x="98" y="916659"/>
                  <a:pt x="0" y="702206"/>
                </a:cubicBezTo>
                <a:close/>
              </a:path>
            </a:pathLst>
          </a:cu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Gerade Verbindung mit Pfeil 19"/>
          <p:cNvCxnSpPr/>
          <p:nvPr/>
        </p:nvCxnSpPr>
        <p:spPr>
          <a:xfrm flipV="1">
            <a:off x="2771800" y="4227934"/>
            <a:ext cx="648072" cy="72008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V="1">
            <a:off x="2782463" y="3304531"/>
            <a:ext cx="48645" cy="990081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ihandform 26"/>
          <p:cNvSpPr/>
          <p:nvPr/>
        </p:nvSpPr>
        <p:spPr>
          <a:xfrm>
            <a:off x="2778919" y="4207669"/>
            <a:ext cx="111125" cy="242887"/>
          </a:xfrm>
          <a:custGeom>
            <a:avLst/>
            <a:gdLst>
              <a:gd name="connsiteX0" fmla="*/ 0 w 111125"/>
              <a:gd name="connsiteY0" fmla="*/ 0 h 242887"/>
              <a:gd name="connsiteX1" fmla="*/ 92869 w 111125"/>
              <a:gd name="connsiteY1" fmla="*/ 119062 h 242887"/>
              <a:gd name="connsiteX2" fmla="*/ 109537 w 111125"/>
              <a:gd name="connsiteY2" fmla="*/ 242887 h 24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125" h="242887">
                <a:moveTo>
                  <a:pt x="0" y="0"/>
                </a:moveTo>
                <a:cubicBezTo>
                  <a:pt x="37306" y="39290"/>
                  <a:pt x="74613" y="78581"/>
                  <a:pt x="92869" y="119062"/>
                </a:cubicBezTo>
                <a:cubicBezTo>
                  <a:pt x="111125" y="159543"/>
                  <a:pt x="110331" y="201215"/>
                  <a:pt x="109537" y="242887"/>
                </a:cubicBezTo>
              </a:path>
            </a:pathLst>
          </a:cu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2771800" y="4299942"/>
            <a:ext cx="360040" cy="504056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2733700" y="4271367"/>
            <a:ext cx="72008" cy="72008"/>
          </a:xfrm>
          <a:prstGeom prst="ellipse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Gerade Verbindung 31"/>
          <p:cNvCxnSpPr/>
          <p:nvPr/>
        </p:nvCxnSpPr>
        <p:spPr>
          <a:xfrm>
            <a:off x="2123728" y="3867894"/>
            <a:ext cx="0" cy="936104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2843808" y="3147814"/>
            <a:ext cx="1853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normal vector to the plane</a:t>
            </a:r>
            <a:endParaRPr lang="en-US" sz="1200" dirty="0"/>
          </a:p>
        </p:txBody>
      </p:sp>
      <p:sp>
        <p:nvSpPr>
          <p:cNvPr id="38" name="Textfeld 37"/>
          <p:cNvSpPr txBox="1"/>
          <p:nvPr/>
        </p:nvSpPr>
        <p:spPr>
          <a:xfrm>
            <a:off x="2325838" y="4306292"/>
            <a:ext cx="564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(7,2,0)</a:t>
            </a:r>
            <a:r>
              <a:rPr lang="en-US" sz="1000" baseline="30000" dirty="0" smtClean="0"/>
              <a:t>T</a:t>
            </a:r>
            <a:endParaRPr lang="en-US" sz="10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Converting a parameter form into HNF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Grafik 3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89" y="1203590"/>
            <a:ext cx="6039022" cy="3679720"/>
          </a:xfrm>
          <a:prstGeom prst="rect">
            <a:avLst/>
          </a:prstGeom>
          <a:noFill/>
          <a:ln/>
          <a:effectLst/>
        </p:spPr>
      </p:pic>
      <p:sp>
        <p:nvSpPr>
          <p:cNvPr id="36" name="Rechteck 35"/>
          <p:cNvSpPr/>
          <p:nvPr/>
        </p:nvSpPr>
        <p:spPr>
          <a:xfrm>
            <a:off x="3131840" y="4581624"/>
            <a:ext cx="4320480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interplay between the parameter and the Hessian normal forms makes solving geometrical questions easy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180732"/>
            <a:ext cx="7051769" cy="381751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2,79"/>
  <p:tag name="ORIGINALWIDTH" val="3396,326"/>
  <p:tag name="LATEXADDIN" val="\documentclass{article}\pagestyle{empty}&#10;\usepackage{amsmath}&#10;\usepackage{amsfonts}&#10;\usepackage{amssymb}&#10;\begin{document}&#10;\begin{minipage}{9.6 cm}&#10;{\sffamily{&#10;To graph a function $f(x, y)$ of the two independent variables $x$ and $y$, it is&#10;customary to introduce the letter $z$ to stand for the dependent variable and to write&#10;$z = f(x, y)$.\\[1mm]&#10;The ordered pairs $(x, y)$ in the domain of $f$ are thought of as&#10;points in the $x$-$y$-plane, and the function $f$ assigns a 'height' $z$ to each such point&#10;('depth' if $z$ is negative). Thus, if $f(1, 2) = 4$, you would express this fact geometrically&#10;by plotting the point $(1, 2, 4)$ in a three-dimensional coordinate space.\\[1mm]&#10;The function may assign different heights to different points in its domain, and in general,&#10;its graph will be a surface in three-dimensional space.}}&#10;\end{minipage}&#10;\end{document}"/>
  <p:tag name="IGUANATEXSIZE" val="20"/>
  <p:tag name="IGUANATEXCURSOR" val="35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5,9543"/>
  <p:tag name="ORIGINALWIDTH" val="1628,047"/>
  <p:tag name="LATEXADDIN" val="\documentclass{article}\pagestyle{empty}&#10;\usepackage{amsmath}&#10;\usepackage{amsfonts}&#10;\usepackage{amssymb}&#10;\begin{document}&#10;\begin{minipage}{6 cm}&#10;{\sffamily{&#10;three views of the surface\\[-2mm]&#10;$$&#10;z \, \, = \, \, -x \, y \, {\rm{e}}^{-\tfrac{1}{2}(x^2 + y^2)}&#10;$$&#10;}}&#10;\end{minipage}&#10;\end{document}"/>
  <p:tag name="IGUANATEXSIZE" val="20"/>
  <p:tag name="IGUANATEXCURSOR" val="18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9835"/>
  <p:tag name="ORIGINALWIDTH" val="938,8827"/>
  <p:tag name="LATEXADDIN" val="\documentclass{article}\pagestyle{empty}&#10;\usepackage{amsmath}&#10;\usepackage{amsfonts}&#10;\usepackage{amssymb}&#10;\begin{document}&#10;\begin{minipage}{6 cm}&#10;{\sffamily{&#10;$$&#10;z \, \, = \, \, -{\rm{e}}^{-3(x^2+y^2)}&#10;$$&#10;}}&#10;\end{minipage}&#10;\end{document}"/>
  <p:tag name="IGUANATEXSIZE" val="20"/>
  <p:tag name="IGUANATEXCURSOR" val="19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,9798"/>
  <p:tag name="ORIGINALWIDTH" val="1676,041"/>
  <p:tag name="LATEXADDIN" val="\documentclass{article}\pagestyle{empty}&#10;\usepackage{amsmath}&#10;\usepackage{amsfonts}&#10;\usepackage{amssymb}&#10;\begin{document}&#10;\begin{minipage}{6 cm}&#10;{\sffamily{&#10;$$&#10;z \, \, = \, \, (0.8 \, x^2 + y^2) \cdot {\rm{e}}^{1-1.4 \, x^2 - y^2}&#10;$$&#10;}}&#10;\end{minipage}&#10;\end{document}"/>
  <p:tag name="IGUANATEXSIZE" val="20"/>
  <p:tag name="IGUANATEXCURSOR" val="22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,7323"/>
  <p:tag name="ORIGINALWIDTH" val="1524,56"/>
  <p:tag name="LATEXADDIN" val="\documentclass{article}\pagestyle{empty}&#10;\usepackage{amsmath}&#10;\usepackage{amsfonts}&#10;\usepackage{amssymb}&#10;\begin{document}&#10;\begin{minipage}{6 cm}&#10;{\sffamily{&#10;$$&#10;z \, \, = \, \, x^4 + y^4 - 2.3 \, (x^2 + y^2)&#10;$$&#10;}}&#10;\end{minipage}&#10;\end{document}"/>
  <p:tag name="IGUANATEXSIZE" val="20"/>
  <p:tag name="IGUANATEXCURSOR" val="20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9832"/>
  <p:tag name="ORIGINALWIDTH" val="1149,606"/>
  <p:tag name="LATEXADDIN" val="\documentclass{article}\pagestyle{empty}&#10;\usepackage{amsmath}&#10;\usepackage{amsfonts}&#10;\usepackage{amssymb}&#10;\begin{document}&#10;\begin{minipage}{6 cm}&#10;{\sffamily{&#10;$$&#10;x^2 + y^2 - 0.2 \, z^2 \, \, = \, \, 1&#10;$$&#10;}}&#10;\end{minipage}&#10;\end{document}"/>
  <p:tag name="IGUANATEXSIZE" val="20"/>
  <p:tag name="IGUANATEXCURSOR" val="1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9832"/>
  <p:tag name="ORIGINALWIDTH" val="1433,821"/>
  <p:tag name="LATEXADDIN" val="\documentclass{article}\pagestyle{empty}&#10;\usepackage{amsmath}&#10;\usepackage{amsfonts}&#10;\usepackage{amssymb}&#10;\begin{document}&#10;\begin{minipage}{6 cm}&#10;{\sffamily{&#10;$$&#10;-10 \, x^2 - 10 \, y^2 + 5 \, z^2 \, \, = \, \, 1&#10;$$&#10;}}&#10;\end{minipage}&#10;\end{document}"/>
  <p:tag name="IGUANATEXSIZE" val="20"/>
  <p:tag name="IGUANATEXCURSOR" val="19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9832"/>
  <p:tag name="ORIGINALWIDTH" val="1052,119"/>
  <p:tag name="LATEXADDIN" val="\documentclass{article}\pagestyle{empty}&#10;\usepackage{amsmath}&#10;\usepackage{amsfonts}&#10;\usepackage{amssymb}&#10;\begin{document}&#10;\begin{minipage}{6 cm}&#10;{\sffamily{&#10;$$&#10;3 \, x^2 + y^2 + z^2 \, \, = \, \, 1&#10;$$&#10;}}&#10;\end{minipage}&#10;\end{document}"/>
  <p:tag name="IGUANATEXSIZE" val="20"/>
  <p:tag name="IGUANATEXCURSOR" val="17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7,3"/>
  <p:tag name="ORIGINALWIDTH" val="3392,576"/>
  <p:tag name="LATEXADDIN" val="\documentclass{article}\pagestyle{empty}&#10;\usepackage{amsmath}&#10;\usepackage{amsfonts}&#10;\usepackage{amssymb}&#10;\begin{document}&#10;\begin{minipage}{9.6 cm}&#10;{\sffamily{&#10;{\bf{Examples:}}\\[1mm]&#10;Important examples of functions of two variables are {\bf{quadratic surfaces}}. These include&#10;\begin{itemize}&#10;\item ellipsoids: $\tfrac{1}{a^2} x^2 + \tfrac{1}{b^2} y^2 + \tfrac{1}{c^2} z^2 = r^2$.&#10;\item cones: $\tfrac{1}{a^2} x^2 + \tfrac{1}{b^2} y^2 - \tfrac{1}{c^2} z^2 = 0$.&#10;\item (elliptic) paraboloids: $\tfrac{1}{a^2} x^2 + \tfrac{1}{b^2} y^2 - \tfrac{1}{c^2} z = 0$&#10;\item hyperbolic paraboloids: $\tfrac{1}{a^2} x^2 - \tfrac{1}{b^2} y^2 - \tfrac{1}{c^2} z = 0$ (also called saddle surfaces)&#10;\end{itemize}&#10;}}&#10;\end{minipage}&#10;\end{document}"/>
  <p:tag name="IGUANATEXSIZE" val="20"/>
  <p:tag name="IGUANATEXCURSOR" val="37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69,029"/>
  <p:tag name="ORIGINALWIDTH" val="3392,576"/>
  <p:tag name="LATEXADDIN" val="\documentclass{article}\pagestyle{empty}&#10;\usepackage{amsmath}&#10;\usepackage{amsfonts}&#10;\usepackage{amssymb}&#10;\begin{document}&#10;\begin{minipage}{9.6 cm}&#10;{\sffamily{&#10;{\bf{Examples:}}\\[1mm]&#10;The quadratic surfaces can be described with the aid of the matrix-vector notation:\\[1mm]&#10;The {\bf{paraboloid}} of figure (b)&#10;$$&#10;f(x,y) \, \, = \, \, \begin{pmatrix} x, y \end{pmatrix} \begin{pmatrix} 1 &amp; 0 \\ 0 &amp; 1 \end{pmatrix} \begin{pmatrix} x\\ y \end{pmatrix} \, .&#10;$$&#10;The {\bf{saddle surface}} of figure (d)&#10;$$&#10;f(x,y) \, \, = \, \, \begin{pmatrix} x, y \end{pmatrix} \begin{pmatrix} 1 &amp; 0 \\ 0 &amp; -1 \end{pmatrix} \begin{pmatrix} x\\ y \end{pmatrix} \, .&#10;$$&#10;&#10;}}&#10;\end{minipage}&#10;\end{document}"/>
  <p:tag name="IGUANATEXSIZE" val="20"/>
  <p:tag name="IGUANATEXCURSOR" val="49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68,504"/>
  <p:tag name="ORIGINALWIDTH" val="3397,825"/>
  <p:tag name="LATEXADDIN" val="\documentclass{article}\pagestyle{empty}&#10;\usepackage{amsmath}&#10;\usepackage{amsfonts}&#10;\usepackage{amssymb}&#10;\begin{document}&#10;\begin{minipage}{9.6 cm}&#10;{\sffamily{&#10;It is usually not easy to sketch the graph of a function of two variables.&#10;One way to visualize a surface is shown in the figure.\\[1mm]&#10;Notice that when the plane $z = C$ intersects the surface $$z \, \, = \, \, f (x, y) \, ,$$ the result is a curve in space.\\[1mm]&#10;The corresponding&#10;set of points $(x, y)$ in the $x$-$y$-plane that satisfy $f(x, y) = C$ is called the {\bf{level&#10;curve}} of $f$ at $C$, and an entire family of level curves is generated as $C$ varies over a&#10;set of numbers.\\[1mm]&#10;By sketching members of this family in the $x$-$y$-plane, you can obtain&#10;a useful representation of the surface $z = f(x, y)$.&#10;}}&#10;\end{minipage}&#10;\end{document}"/>
  <p:tag name="IGUANATEXSIZE" val="20"/>
  <p:tag name="IGUANATEXCURSOR" val="42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5,534"/>
  <p:tag name="ORIGINALWIDTH" val="2836,896"/>
  <p:tag name="LATEXADDIN" val="\documentclass{article}\pagestyle{empty}&#10;\usepackage{amsmath}&#10;\usepackage{amsfonts}&#10;\usepackage{amssymb}&#10;\begin{document}&#10;\begin{minipage}{8 cm}&#10;{\sffamily{&#10;For instance, imagine the surface $z = f(x, y)$ as a 'mountain' whose 'elevation'&#10;at the point $(x, y)$ is given by $f(x, y)$.\\[1mm]&#10;The level curve $f(x, y) = C$ lies directly below a path on the mountain where the elevation&#10;is always $C$.\\[1mm]&#10;To graph the mountain, you can indicate the paths of constant&#10;elevation by sketching the family of level curves in the plane and pinning a 'flag' to&#10;each curve to show the elevation to which it corresponds.\\[1mm]&#10;This 'flat' figure is called a {\bf{topographical map}} of the surface $z = f(x,y)$.}}&#10;\end{minipage}&#10;\end{document}"/>
  <p:tag name="IGUANATEXSIZE" val="20"/>
  <p:tag name="IGUANATEXCURSOR" val="70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7,1617"/>
  <p:tag name="ORIGINALWIDTH" val="2598,425"/>
  <p:tag name="LATEXADDIN" val="\documentclass{article}\pagestyle{empty}&#10;\usepackage{amsmath}&#10;\usepackage{amsfonts}&#10;\usepackage{amssymb}&#10;\begin{document}&#10;\begin{minipage}{8 cm}&#10;{\sffamily{&#10;{\bf{Example:}}\\[1mm]&#10;Discuss the level curves of the function&#10;$$&#10;f(x, y) \, \, = \, \, \begin{pmatrix} x, y \end{pmatrix} \begin{pmatrix} 1 &amp; 0 \\ 0 &amp; 1 \end{pmatrix} \begin{pmatrix} x\\ y \end{pmatrix}&#10;\, \, = \, \, x^2 \, + \, y^2 \, .&#10;$$&#10;}}&#10;\end{minipage}&#10;\end{document}"/>
  <p:tag name="IGUANATEXSIZE" val="20"/>
  <p:tag name="IGUANATEXCURSOR" val="14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3,87"/>
  <p:tag name="ORIGINALWIDTH" val="3159,355"/>
  <p:tag name="LATEXADDIN" val="\documentclass{article}\pagestyle{empty}&#10;\usepackage{amsmath}&#10;\usepackage{amsfonts}&#10;\usepackage{amssymb}&#10;\begin{document}&#10;\begin{minipage}{12.7 cm}&#10;{\sffamily{&#10;{\bf{Solution:}}\\[1mm]&#10;The level curve $f(x,y) = C$ has the equation $x^2 + y^2 = C$.&#10;\begin{itemize}&#10;\item If $C=0$, this is the point $(0, 0)$, and&#10;\item if $C&gt;0$, it is a circle of radius $\sqrt{C}$.&#10;\item If $C&lt;0$, there are no points that satisfy $x^2 + y^2 = C$.&#10;\end{itemize}&#10;}}&#10;\end{minipage}&#10;\end{document}"/>
  <p:tag name="IGUANATEXSIZE" val="20"/>
  <p:tag name="IGUANATEXCURSOR" val="1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4,4095"/>
  <p:tag name="ORIGINALWIDTH" val="4503,938"/>
  <p:tag name="LATEXADDIN" val="\documentclass{article}\pagestyle{empty}&#10;\usepackage{amsmath}&#10;\usepackage{amsfonts}&#10;\usepackage{amssymb}&#10;\begin{document}&#10;\begin{minipage}{12.7 cm}&#10;{\sffamily{&#10;The graph of the surface $z=x^2 + y^2$ is shown in the figure: The level curves&#10;we have just found correspond to cross sections perpendicular to the $z$-axis. It can&#10;be shown that cross sections perpendicular to the $x$-axis and the $y$-axis are parabolas.&#10;(Try to see why this is true.) For this reason, the surface is shaped like a bowl. It is&#10;called a {\bf{circular paraboloid}} or a {\bf{paraboloid of revolution}}.}}&#10;\end{minipage}&#10;\end{document}"/>
  <p:tag name="IGUANATEXSIZE" val="20"/>
  <p:tag name="IGUANATEXCURSOR" val="57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95,726"/>
  <p:tag name="ORIGINALWIDTH" val="4494,938"/>
  <p:tag name="LATEXADDIN" val="\documentclass{article}\pagestyle{empty}&#10;\usepackage{amsmath}&#10;\usepackage{amsfonts}&#10;\usepackage{amssymb}&#10;\begin{document}&#10;\begin{minipage}{12.7 cm}&#10;{\sffamily{&#10;Level curves appear in many different applications. For instance, in economics, if the&#10;output $Q(x, y)$ of a production process is determined by two inputs $x$ and $y$ (say, hours&#10;of labor and capital investment), then the level curve $Q(x, y)=C$ is called the {\bf{curve&#10;of constant product $C$}} or, more briefly, an {\bf{isoquant}} ({\bf{iso}} means 'equal').\\[1mm]&#10;Another application of level curves in economics involves the concept of {\bf{indifference&#10;curves}}.\\[1mm]&#10;A consumer who is considering the purchase of a number of units of&#10;each of two commodities is associated with a {\bf{utility function}} $U(x, y)$, which measures&#10;the total satisfaction (or {\bf{utility}}) the consumer derives from having $x$ units of the&#10;first commodity and y units of the second.\\[1mm]&#10;A level curve $U(x, y)=C$ of the utility&#10;function is called an {\bf{indifference curve}} and gives all the combinations of $x$ and $y$&#10;that lead to the same level of consumer satisfaction.\\[1mm]&#10;These terms are illustrated in the next example.}}&#10;\end{minipage}&#10;\end{document}"/>
  <p:tag name="IGUANATEXSIZE" val="20"/>
  <p:tag name="IGUANATEXCURSOR" val="103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6,614"/>
  <p:tag name="ORIGINALWIDTH" val="4494,938"/>
  <p:tag name="LATEXADDIN" val="\documentclass{article}\pagestyle{empty}&#10;\usepackage{amsmath}&#10;\usepackage{amsfonts}&#10;\usepackage{amssymb}&#10;\begin{document}&#10;\begin{minipage}{12.7 cm}&#10;{\sffamily{&#10;{\bf{Example:}}&#10;Suppose the utility derived by a consumer from $x$ units of one commodity and $y$ units&#10;of a second commodity is given by the utility function $$U(x, y) \, \, = \, \, x^{3/2} y \, .$$&#10;If the consumer currently owns $x=16$ units of the first commodity and $y=20$ units of the&#10;second, find the consumer's current level of utility and sketch the corresponding indifference&#10;curve.}}&#10;\end{minipage}&#10;\end{document}"/>
  <p:tag name="IGUANATEXSIZE" val="20"/>
  <p:tag name="IGUANATEXCURSOR" val="17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5,1332"/>
  <p:tag name="ORIGINALWIDTH" val="3400,825"/>
  <p:tag name="LATEXADDIN" val="\documentclass{article}\pagestyle{empty}&#10;\usepackage{amsmath}&#10;\usepackage{amsfonts}&#10;\usepackage{amssymb}&#10;\begin{document}&#10;\begin{minipage}{12.7 cm}&#10;{\sffamily{&#10;{\bf{Solution:}}&#10;The current level of utility is&#10;$$&#10;U(16,20) \, \, = \, \, 16^{3/2} \cdot 20 \, \, = \, \, 1280&#10;$$&#10;and the corresponding indifference curve is&#10;$$&#10;x^{3/2} y \, \, = \, \, 1280 \qquad \text{or} \qquad y \, \, = \, \, 1280 \, x^{-3/2} \, .&#10;$$&#10;}}&#10;\end{minipage}&#10;\end{document}"/>
  <p:tag name="IGUANATEXSIZE" val="20"/>
  <p:tag name="IGUANATEXCURSOR" val="17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2,857"/>
  <p:tag name="ORIGINALWIDTH" val="3396,326"/>
  <p:tag name="LATEXADDIN" val="\documentclass{article}\pagestyle{empty}&#10;\usepackage{amsmath}&#10;\usepackage{amsfonts}&#10;\usepackage{amssymb}&#10;\begin{document}&#10;\begin{minipage}{9.6 cm}&#10;{\sffamily{&#10;This curve&#10;$$&#10;x^{3/2} y \, \, = \, \, 1280 \qquad \text{or} \qquad y \, \, = \, \, 1280 \, x^{-3/2}&#10;$$&#10;consists of all points $(x, y)$ where the level of utility&#10;$U(x, y)$ is $1 280$.\\[1mm]&#10;The curve $x^{3/2} y = 1 280$ and several other curves of the family&#10;$x^{3/2} y = C$ are shown in the figure.}}&#10;\end{minipage}&#10;\end{document}"/>
  <p:tag name="IGUANATEXSIZE" val="20"/>
  <p:tag name="IGUANATEXCURSOR" val="25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9,801"/>
  <p:tag name="ORIGINALWIDTH" val="3402,325"/>
  <p:tag name="LATEXADDIN" val="\documentclass{article}\pagestyle{empty}&#10;\usepackage{amsmath}&#10;\usepackage{amsfonts}&#10;\usepackage{amssymb}&#10;\begin{document}&#10;\begin{minipage}{9.6 cm}&#10;{\sffamily{&#10;{\bf{Example:}}\\[1mm]&#10;Find the level surfaces of the function&#10;$$&#10;f(x,y,z) \, \, = \, \ x^2 + y^2 + z^2 \, .&#10;$$&#10;&#10;\vspace{0.2cm}&#10;{\bf{Solution:}}\\[1mm]&#10;The level surfaces are $x^2 + y^2 + z^2 = k$, where $k &gt; 0$.\\[1mm]&#10;These form a family of concentric spheres with radius $\sqrt{k}$. Thus, as $(x,y,z)$ varies over any&#10;sphere with center $O$, the value of $f(x,y,z)$ remains fixed.&#10;}}&#10;\end{minipage}&#10;\end{document}"/>
  <p:tag name="IGUANATEXSIZE" val="20"/>
  <p:tag name="IGUANATEXCURSOR" val="28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31,721"/>
  <p:tag name="ORIGINALWIDTH" val="4502,438"/>
  <p:tag name="LATEXADDIN" val="\documentclass{article}\pagestyle{empty}&#10;\usepackage{amsmath}&#10;\usepackage{amsfonts}&#10;\usepackage{amssymb}&#10;\begin{document}&#10;\begin{minipage}{12.7 cm}&#10;{\sffamily{&#10;In many problems involving functions of two variables, the goal is to find the rate of&#10;change of the function with respect to one of its variables when the other is held constant.\\[1mm]&#10;That is, the goal is to differentiate the function with respect to the particular&#10;variable in question while keeping the other variable fixed. This process is known as&#10;{\bf{partial differentiation}}, and the resulting derivative is said to be a {\bf{partial derivative}}&#10;of the function.\\[1mm]&#10;For example, suppose a manufacturer finds that&#10;$$&#10;Q(x,y) \, \, = \, \, 5 x^2 + 7 xy&#10;$$&#10;units of a certain commodity will be produced when $x$ skilled workers and $y$ unskilled&#10;workers are employed. Then if the number of unskilled workers remains fixed, the&#10;production rate with respect to the number of skilled workers is found by differentiating&#10;$Q(x,y)$ with respect to $x$ while holding $y$ constant.&#10;}}&#10;\end{minipage}&#10;\end{document}"/>
  <p:tag name="IGUANATEXSIZE" val="20"/>
  <p:tag name="IGUANATEXCURSOR" val="34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67,792"/>
  <p:tag name="ORIGINALWIDTH" val="4496,438"/>
  <p:tag name="LATEXADDIN" val="\documentclass{article}\pagestyle{empty}&#10;\usepackage{amsmath}&#10;\usepackage{amsfonts}&#10;\usepackage{amssymb}&#10;\begin{document}&#10;\begin{minipage}{12.7 cm}&#10;{\sffamily{&#10;$$&#10;Q(x,y) \, \, = \, \, 5 x^2 + 7 xy&#10;$$&#10;&#10;\vspace{0.5cm}&#10;We call this the {\bf{partial derivative of $Q$ with respect to $x$}} and denote it by $Q_x(x, y)$; thus,&#10;$$&#10;Q_x(x,y) \, \, = \, \, 5 \cdot 2x + 7 \cdot 1 \cdot y \, \, = \, \, 10 \, x + 7 \, y \, .&#10;$$&#10;Similarly, if the number of skilled workers remains fixed, the production rate with&#10;respect to the number of unskilled workers is given by the {\bf{partial derivative of $Q$&#10;with respect to $y$}}, which is obtained by differentiating $Q(x,y)$ with respect to $y$, holding&#10;$x$ constant; that is, by&#10;$$&#10;Q_y(x,y) \, \, = \, \, 0 + 7x \cdot 1 \, \, = \, \, 7 \, x \, .&#10;$$&#10;}}&#10;\end{minipage}&#10;\end{document}"/>
  <p:tag name="IGUANATEXSIZE" val="20"/>
  <p:tag name="IGUANATEXCURSOR" val="19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27,484"/>
  <p:tag name="ORIGINALWIDTH" val="4485,939"/>
  <p:tag name="LATEXADDIN" val="\documentclass{article}\pagestyle{empty}&#10;\usepackage{amsmath}&#10;\usepackage{amsfonts}&#10;\usepackage{amssymb}&#10;\begin{document}&#10;\begin{minipage}{12.7 cm}&#10;{\sffamily{&#10;{\bf{Partial Derivatives:}}\\[1mm]&#10;Suppose $z = f(x,y)$. The partial derivative of $f$ with&#10;respect to $x$ is denoted by&#10;$$&#10;\frac{\partial}{\partial \, x} \, f(x,y) \qquad \text{or} \qquad&#10;\frac{\partial \, z}{\partial \, x} \qquad \text{or} \qquad&#10;f_x(x,y)&#10;$$&#10;and is the function obtained by differentiating $f$ with respect to $x$, treating $y$ as a&#10;constant. The partial derivative of $f$ with respect to $y$ is denoted by&#10;$$&#10;\frac{\partial}{\partial \, y} \, f(x,y) \qquad \text{or} \qquad&#10;\frac{\partial \, z}{\partial \, y} \qquad \text{or} \qquad&#10;f_y(x,y)&#10;$$&#10;and is the function obtained by differentiating $f$ with respect to $y$, treating $x$ as a&#10;constant.\\[2mm]&#10;Analogous notations hold for functions in more than two variables.&#10;}}&#10;\end{minipage}&#10;\end{document}"/>
  <p:tag name="IGUANATEXSIZE" val="20"/>
  <p:tag name="IGUANATEXCURSOR" val="19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88,977"/>
  <p:tag name="ORIGINALWIDTH" val="4487,439"/>
  <p:tag name="LATEXADDIN" val="\documentclass{article}\pagestyle{empty}&#10;\usepackage{amsmath}&#10;\usepackage{amsfonts}&#10;\usepackage{amssymb}&#10;\begin{document}&#10;\begin{minipage}{12.7 cm}&#10;{\sffamily{&#10;{\bf{Note:}}\\[1mm]&#10;Recall that the derivative of a function of one variable&#10;$f(x)$ is defined by the limit of a difference quotient; namely,&#10;$$&#10;f'(x) \, \, = \, \, \lim_{h \to 0} \, \frac{f(x+h) - f(x)}{h}&#10;$$&#10;With this definition in mind, the partial derivative $f_x(x, y)$ is given by&#10;$$&#10;f_x(x,y) \, \, = \, \, \lim_{h \to 0} \, \frac{f(x+h,y) - f(x,y)}{h}&#10;$$&#10;and the partial derivative $f_y(x, y)$ by&#10;$$&#10;f_y(x,y) \, \, = \, \, \lim_{h \to 0} \, \frac{f(x,y+h) - f(x,y)}{h} \, .&#10;$$&#10;&#10;}}&#10;\end{minipage}&#10;\end{document}"/>
  <p:tag name="IGUANATEXSIZE" val="20"/>
  <p:tag name="IGUANATEXCURSOR" val="18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71,6536"/>
  <p:tag name="ORIGINALWIDTH" val="4480,69"/>
  <p:tag name="LATEXADDIN" val="\documentclass{article}\pagestyle{empty}&#10;\usepackage{amsmath}&#10;\usepackage{amsfonts}&#10;\usepackage{amssymb}&#10;\begin{document}&#10;\begin{minipage}{12.7 cm}&#10;{\sffamily{&#10;No new rules are needed for the computation of partial derivatives:&#10;\begin{itemize}&#10;\item To compute $f_x$, simply differentiate $f$ with respect to the single variable $x$, pretending that $y$ is a constant.&#10;\item To compute $f_y$, differentiate $f$ with respect to $y$, pretending that $x$ is a constant.&#10;\end{itemize}&#10;}}&#10;\end{minipage}&#10;\end{document}"/>
  <p:tag name="IGUANATEXSIZE" val="20"/>
  <p:tag name="IGUANATEXCURSOR" val="48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3,36"/>
  <p:tag name="ORIGINALWIDTH" val="3942,258"/>
  <p:tag name="LATEXADDIN" val="\documentclass{article}\pagestyle{empty}&#10;\usepackage{amsmath}&#10;\usepackage{amsfonts}&#10;\usepackage{amssymb}&#10;\begin{document}&#10;\begin{minipage}{12.7 cm}&#10;{\sffamily{&#10;{\bf{Example:}} For instance the partial derivatives $f_x$ and $f_y$ of&#10;$$&#10;f(x,y) \, \, = \, \, x^2 + 2xy^2 + \frac{2y}{3x}&#10;$$&#10;read as&#10;$$&#10;f_x(x,y) \, \, = \, \, 2x + 2y^2 - \frac{2y}{3x^2} \qquad \text{and} \qquad&#10;f_y(x,y) \, \, = \, \, 4xy + \frac{2}{3x} \, .&#10;$$&#10;}}&#10;\end{minipage}&#10;\end{document}"/>
  <p:tag name="IGUANATEXSIZE" val="20"/>
  <p:tag name="IGUANATEXCURSOR" val="42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19,01"/>
  <p:tag name="ORIGINALWIDTH" val="4491,939"/>
  <p:tag name="LATEXADDIN" val="\documentclass{article}\pagestyle{empty}&#10;\usepackage{amsmath}&#10;\usepackage{amsfonts}&#10;\usepackage{amssymb}&#10;\begin{document}&#10;\begin{minipage}{12.7 cm}&#10;{\sffamily{&#10;{\bf{Example:}}\\[1mm]&#10;For instance the partial derivatives $f_x$ and $f_y$ of\\[-2mm]&#10;$$&#10;f(x,y) \, \, = \, \, \left( x^2 + xy + y \right)^5 \, .&#10;$$&#10;&#10;\vspace{0.3cm}&#10;{\bf{Solution:}}\\[1mm]&#10;Holding $y$ fixed and using the chain rule to differentiate $f(x,y)$ with respect to $x$, we get&#10;$$&#10;f_x(x,y) \, \, = \, \, 5 \cdot \left( x^2 + xy + y \right)^4 \cdot \left( 2x + y \right) \, .&#10;$$&#10;Holding $x$ fixed and using the chain rule to differentiate $f(x,y)$ with respect to $y$, we get&#10;$$&#10;f_y(x,y) \, \, = \, \, 5 \cdot \left( x^2 + xy + y \right)^4 \cdot \left( x + 1 \right) \, .&#10;$$&#10;&#10;}}&#10;\end{minipage}&#10;\end{document}"/>
  <p:tag name="IGUANATEXSIZE" val="20"/>
  <p:tag name="IGUANATEXCURSOR" val="6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78,215"/>
  <p:tag name="ORIGINALWIDTH" val="4494,938"/>
  <p:tag name="LATEXADDIN" val="\documentclass{article}\pagestyle{empty}&#10;\usepackage{amsmath}&#10;\usepackage{amsfonts}&#10;\usepackage{amssymb}&#10;\begin{document}&#10;\begin{minipage}{12.7 cm}&#10;{\sffamily{&#10;Two commodities are said to be {\bf{substitute commodities}} if an increase in the demand&#10;for either results in a decrease in demand for the other. Substitute commodities are&#10;competitive, like butter and margarine.\\[1mm]&#10;On the other hand, two commodities are said to be {\bf{complementary commodities}}&#10;if a decrease in the demand of either results in a decrease in the demand of the other.&#10;An example is provided by digital cameras and memory cards. If consumers buy fewer&#10;digital cameras, they will likely buy fewer memory cards, too.\\[1mm]&#10;{\bf{We can use partial derivatives to obtain criteria for determining whether two commodities&#10;are substitute or complementary.}}\\[1mm]&#10;Suppose $D_1(p_1, p_2)$ units of the first commodity&#10;and $D_2(p_1, p_2)$ of the second are demanded when the unit prices of the&#10;commodities are $p_1$ and $p_2$, respectively. It is reasonable to expect demand to decrease&#10;with increasing price, so&#10;$$&#10;\frac{\partial \, D_1}{\partial \, p_1} \, \, &lt; \, \, 0 \qquad \text{and} \qquad&#10;\frac{\partial \, D_2}{\partial \, p_2} \, \, &lt; \, \, 0 \, .&#10;$$&#10;}}&#10;\end{minipage}&#10;\end{document}"/>
  <p:tag name="IGUANATEXSIZE" val="20"/>
  <p:tag name="IGUANATEXCURSOR" val="8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1,264"/>
  <p:tag name="ORIGINALWIDTH" val="4493,438"/>
  <p:tag name="LATEXADDIN" val="\documentclass{article}\pagestyle{empty}&#10;\usepackage{amsmath}&#10;\usepackage{amsfonts}&#10;\usepackage{amssymb}&#10;\begin{document}&#10;\begin{minipage}{12.7 cm}&#10;{\sffamily{&#10;For {\bf{substitute commodities}}, the demand for each commodity increases with respect&#10;to the price of the other, so&#10;$$&#10;\frac{\partial \, D_1}{\partial \, p_2} \, \, &gt; \, \, 0 \qquad \text{and} \qquad&#10;\frac{\partial \, D_2}{\partial \, p_1} \, \, &gt; \, \, 0 \, .&#10;$$&#10;However, for {\bf{complementary commodities}}, the demand for each decreases with&#10;respect to the price of the other, and&#10;$$&#10;\frac{\partial \, D_1}{\partial \, p_2} \, \, &lt; \, \, 0 \qquad \text{and} \qquad&#10;\frac{\partial \, D_2}{\partial \, p_1} \, \, &lt; \, \, 0 \, .&#10;$$&#10;The next example illustrates how these criteria can be used to determine whether a given&#10;pair of commodities are complementary, substitute, or neither.&#10;}}&#10;\end{minipage}&#10;\end{document}"/>
  <p:tag name="IGUANATEXSIZE" val="20"/>
  <p:tag name="IGUANATEXCURSOR" val="71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59,505"/>
  <p:tag name="ORIGINALWIDTH" val="4495,688"/>
  <p:tag name="LATEXADDIN" val="\documentclass{article}\pagestyle{empty}&#10;\usepackage{amsmath}&#10;\usepackage{amsfonts}&#10;\usepackage{amssymb}&#10;\begin{document}&#10;\begin{minipage}{12.7 cm}&#10;{\sffamily{&#10;{\bf{Example:}}\\[1mm]&#10;Suppose the demand function for flour in a certain community is given by&#10;$$&#10;D_1(p_1, p_2) \, \, = \, \, 500 + \frac{10}{p_1 + 2} - 5 \, p_2&#10;$$&#10;while the corresponding demand for bread is given by&#10;$$&#10;D_2(p_1, p_2) \, \, = \, \, 400 - 2 \, p_1 + \frac{7}{p_2 + 3} \, ,&#10;$$&#10;where $p_1$ is the dollar price of a pound of flour and $p_2$ is the price of a loaf of bread.\\[2mm]&#10;Determine whether flour and bread are substitute or complementary commodities or&#10;neither.&#10;}}&#10;\end{minipage}&#10;\end{document}"/>
  <p:tag name="IGUANATEXSIZE" val="20"/>
  <p:tag name="IGUANATEXCURSOR" val="55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64,53"/>
  <p:tag name="ORIGINALWIDTH" val="4485,939"/>
  <p:tag name="LATEXADDIN" val="\documentclass{article}\pagestyle{empty}&#10;\usepackage{amsmath}&#10;\usepackage{amsfonts}&#10;\usepackage{amssymb}&#10;\begin{document}&#10;\begin{minipage}{12.7 cm}&#10;{\sffamily{&#10;{\bf{Solution:}}\\[1mm]&#10;The partial derivatives of the demand for flour with respect to bread and the demand&#10;for bread with respect to flour are&#10;$$&#10;\frac{\partial \, D_1}{\partial \, p_2} \, \, = \, \, \frac{\partial}{\partial \, p_2}\left( 500 + \frac{10}{p_1 + 2} - 5 \, p_2 \right) \, \, = \, \,&#10;-5 \, \, &lt; \, \, 0 \, ,&#10;$$&#10;and&#10;$$&#10;\frac{\partial \, D_2}{\partial \, p_1} \, \, = \, \, \frac{\partial}{\partial \, p_1}\left( 400 - 2 \, p_1 + \frac{7}{p_2 + 3} \right) \, \, = \, \,&#10;-2 \, \, &lt; \, \, 0 \, .&#10;$$&#10;Since both partial derivatives are negative for all $p_1$ and $p_2$, it follows that flour and&#10;bread are complementary commodities.&#10;}}&#10;\end{minipage}&#10;\end{document}"/>
  <p:tag name="IGUANATEXSIZE" val="20"/>
  <p:tag name="IGUANATEXCURSOR" val="73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5,846"/>
  <p:tag name="ORIGINALWIDTH" val="3397,076"/>
  <p:tag name="LATEXADDIN" val="\documentclass{article}\pagestyle{empty}&#10;\usepackage{amsmath}&#10;\usepackage{amsfonts}&#10;\usepackage{amssymb}&#10;\begin{document}&#10;\begin{minipage}{9.6 cm}&#10;{\sffamily{&#10;Recall that functions of two variables can be represented graphically&#10;as surfaces drawn on three-dimensional coordinate systems.\\[1mm]&#10;In particular, if $z = f(x, y)$, an ordered pair $(x, y)$ in the domain of $f$ can be identified with a point in the $x,y$-plane&#10;and the corresponding function value $z = f (x, y)$ can be thought of as assigning a 'height' to this point.\\[1mm] The graph of $f$ is the surface consisting of all points $(x, y, z)$ in three-dimensional space whose height $z$ is equal to $f=(x, y)$.}}&#10;\end{minipage}&#10;\end{document}"/>
  <p:tag name="IGUANATEXSIZE" val="20"/>
  <p:tag name="IGUANATEXCURSOR" val="53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72,216"/>
  <p:tag name="ORIGINALWIDTH" val="4494,938"/>
  <p:tag name="LATEXADDIN" val="\documentclass{article}\pagestyle{empty}&#10;\usepackage{amsmath}&#10;\usepackage{amsfonts}&#10;\usepackage{amssymb}&#10;\begin{document}&#10;\begin{minipage}{12.7 cm}&#10;{\sffamily{&#10;The partial derivatives of a function of two variables can be interpreted geometrically&#10;as follows: &#10;\begin{itemize}&#10;\item For each fixed number $y_0$, the points $(x, y_0, z)$ form a vertical plane whose equation is $y = y_0$. If $z = f(x, y)$&#10;and if $y$ is kept fixed at $y = y_0$, then the corresponding points $(x, y_0, f(x, y_0))$ form a curve in a three-dimensional&#10;space that is the intersection of the surface $z = f(x, y)$ with the plane $y = y_0$.&#10;\item  At each point on this curve, the partial derivative $\frac{\partial \, z}{\partial \, x}$ is simply the slope of the line&#10;in the plane $y = y_0$ that is tangent to the curve at the point in question. That is, $\frac{\partial \, z}{\partial \, x}$ is&#10;the slope of the tangent line in the $x$ direction.&#10;\end{itemize}&#10;Similarly, if $x$ is kept fixed at $x = x_0$, the corresponding points $(x_0, y, f(x_0, y))$&#10;form a curve that is the intersection of the surface $z = f(x, y)$ with the vertical plane&#10;$x = x_0$. At each point on this curve, the partial derivative $\frac{\partial \, z}{\partial \, y}$ is the slope of the tangent&#10;line in the plane $x = x_0$. That is, $\frac{\partial \, z}{\partial \, y}$ is the slope of the tangent line in the $y$ direction.&#10;}}&#10;\end{minipage}&#10;\end{document}"/>
  <p:tag name="IGUANATEXSIZE" val="20"/>
  <p:tag name="IGUANATEXCURSOR" val="133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2,1935"/>
  <p:tag name="ORIGINALWIDTH" val="3395,576"/>
  <p:tag name="LATEXADDIN" val="\documentclass{article}\pagestyle{empty}&#10;\usepackage{amsmath}&#10;\usepackage{amsfonts}&#10;\usepackage{amssymb}&#10;\begin{document}&#10;\begin{minipage}{9.6 cm}&#10;{\sffamily{&#10;{\bf{Exercise:}}\\[1mm]&#10;Find the tangent plane to the elliptic paraboloid $z = 2 x^2 + y^2$ at the&#10;point $(1,1,3)$.&#10;}}&#10;\end{minipage}&#10;\end{document}"/>
  <p:tag name="IGUANATEXSIZE" val="20"/>
  <p:tag name="IGUANATEXCURSOR" val="27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2,535"/>
  <p:tag name="ORIGINALWIDTH" val="2895,388"/>
  <p:tag name="LATEXADDIN" val="\documentclass{article}\pagestyle{empty}&#10;\usepackage{amsmath}&#10;\usepackage{amsfonts}&#10;\usepackage{amssymb}&#10;\begin{document}&#10;\begin{minipage}{9.6 cm}&#10;{\sffamily{&#10;{\bf{Solution:}}\\[1mm]&#10;Let $f(x, y) = 2 x^2 + y^2$. Then\\[-6mm]&#10;\begin{eqnarray*}&#10;f_x(1,1) &amp; = &amp; f_x(x,y) \, \Big|_{(1,1)} \, \, = \, \, 4x \, \Big|_{(1,1)} \, \, = \, \, 4 \\[1mm]&#10;f_y(1,1) &amp; = &amp; f_y(x,y) \, \Big|_{(1,1)} \, \, = \, \, 2y \, \Big|_{(1,1)} \, \, = \, \, 2&#10;\end{eqnarray*}&#10;Then the equation of the tangent plane at $(1,1,3)$ is\\[-2mm]&#10;$$&#10;z - 3 \, \, = \, \, 4 \cdot (x-1) + 2 \cdot (y-1)&#10;$$&#10;or\\[-6mm]&#10;$$&#10;z \, \, = \, \,4x + 2y - 3 \, .&#10;$$&#10;}}&#10;\end{minipage}&#10;\end{document}"/>
  <p:tag name="IGUANATEXSIZE" val="20"/>
  <p:tag name="IGUANATEXCURSOR" val="20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0,1838"/>
  <p:tag name="ORIGINALWIDTH" val="2780,653"/>
  <p:tag name="LATEXADDIN" val="\documentclass{article}\pagestyle{empty}&#10;\usepackage{amsmath}&#10;\usepackage{amsfonts}&#10;\usepackage{amssymb}&#10;\begin{document}&#10;\begin{minipage}{12.7 cm}&#10;{\sffamily{&#10;{\bf{Exercise:}}\\[1mm]&#10;Find the partial derivatives $f_x$ and $f_y$ of\\[-2mm]&#10;$$&#10;f(x,y) \, \, = \, \, x \, {\rm{e}}^{-2 \, x \, y} \, .&#10;$$&#10;}}&#10;\end{minipage}&#10;\end{document}"/>
  <p:tag name="IGUANATEXSIZE" val="20"/>
  <p:tag name="IGUANATEXCURSOR" val="19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6,858"/>
  <p:tag name="ORIGINALWIDTH" val="4427,447"/>
  <p:tag name="LATEXADDIN" val="\documentclass{article}\pagestyle{empty}&#10;\usepackage{amsmath}&#10;\usepackage{amsfonts}&#10;\usepackage{amssymb}&#10;\begin{document}&#10;\begin{minipage}{12.7 cm}&#10;{\sffamily{&#10;{\bf{Solution:}}\\[1mm]&#10;Using the product rule and the rule for exponential functions, we find&#10;$$&#10;f_x(x,y) \, \, = \, \, x \, \left( -2 \, y \, {\rm{e}}^{-2 \, x \, y} \right) + {\rm{e}}^{-2 \, x \, y} \, \, = \, \,&#10;\left( -2xy + 1 \right) {\rm{e}}^{-2 \, x \, y} \, .&#10;$$&#10;Then, using the constant multiple rule and the rule for exponential functions, we find&#10;$$&#10;f_y(x,y) \, \, = \, \, x \, \left( -2 \, x \, {\rm{e}}^{-2 \, x \, y} \right) \, \, = \, \, -2 \, x^2 \, {\rm{e}}^{-2 \, x \, y} \, .&#10;$$&#10;&#10;}}&#10;\end{minipage}&#10;\end{document}"/>
  <p:tag name="IGUANATEXSIZE" val="20"/>
  <p:tag name="IGUANATEXCURSOR" val="15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8,9314"/>
  <p:tag name="ORIGINALWIDTH" val="4491,939"/>
  <p:tag name="LATEXADDIN" val="\documentclass{article}\pagestyle{empty}&#10;\usepackage{amsmath}&#10;\usepackage{amsfonts}&#10;\usepackage{amssymb}&#10;\begin{document}&#10;\begin{minipage}{12.7 cm}&#10;{\sffamily{&#10;{\bf{Example:}} Evaluate $f(-1,2,5)$, $f_x(-1,2,5)$, $f_y(-1,2,5)$, and $f_z(-1,2,5)$ for the following function of three variables&#10;$$&#10;f(x,y,z) \, \, = \, \, x \, y \, + \, x \, z \, + \, y \, z \, .&#10;$$&#10;}}&#10;\end{minipage}&#10;\end{document}"/>
  <p:tag name="IGUANATEXSIZE" val="20"/>
  <p:tag name="IGUANATEXCURSOR" val="36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0,308"/>
  <p:tag name="ORIGINALWIDTH" val="4464,942"/>
  <p:tag name="LATEXADDIN" val="\documentclass{article}\pagestyle{empty}&#10;\usepackage{amsmath}&#10;\usepackage{amsfonts}&#10;\usepackage{amssymb}&#10;\begin{document}&#10;\begin{minipage}{12.7 cm}&#10;{\sffamily{&#10;{\bf{Solution:}}&#10;Plugging $x = -1$, $y = 2$, and $z = 5$ into the formula for $f(x,y,z)$, we get\\&#10;$$&#10;f(-1,2,5) \, \, = \, \, (-1) \cdot 2 \, + \, (-1) \cdot 5 \, + \, 2 \cdot 5 \, \, = \, \, 3 \, .&#10;$$&#10;Next,\\[-6mm]&#10;\begin{eqnarray*}&#10;f_x(-1,2,5) &amp; = &amp; f_x(x,y,z) \Big|_{(-1,2,5)} \, \, = \, \, \left( y + z \right) \Big|_{(-1,2,5)} \, \, = \, \, 7 \\&#10;f_y(-1,2,5) &amp; = &amp; f_y(x,y,z) \Big|_{(-1,2,5)} \, \, = \, \, \left( x + z \right) \Big|_{(-1,2,5)} \, \, = \, \, 4 \\&#10;f_z(-1,2,5) &amp; = &amp; f_z(x,y,z) \Big|_{(-1,2,5)} \, \, = \, \, \left( x + y \right) \Big|_{(-1,2,5)} \, \, = \, \, 1 &#10;\end{eqnarray*}&#10;}}&#10;\end{minipage}&#10;\end{document}"/>
  <p:tag name="IGUANATEXSIZE" val="20"/>
  <p:tag name="IGUANATEXCURSOR" val="37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77,6903"/>
  <p:tag name="ORIGINALWIDTH" val="2787,402"/>
  <p:tag name="LATEXADDIN" val="\documentclass{article}\pagestyle{empty}&#10;\usepackage{amsmath}&#10;\usepackage{amsfonts}&#10;\usepackage{amssymb}&#10;\begin{document}&#10;\begin{minipage}{12.3 cm}&#10;{\sffamily{&#10;{\bf{Exercise:}}&#10;Find the partial derivatives $f_x$ and $f_y$ for\\[-2mm]&#10;$$&#10;f(x,y) \, \, = \, \, \sin\left( \frac{x}{1+y} \right)&#10;$$&#10;}}&#10;\end{minipage}&#10;\end{document}"/>
  <p:tag name="IGUANATEXSIZE" val="20"/>
  <p:tag name="IGUANATEXCURSOR" val="27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1,106"/>
  <p:tag name="ORIGINALWIDTH" val="3151,856"/>
  <p:tag name="LATEXADDIN" val="\documentclass{article}\pagestyle{empty}&#10;\usepackage{amsmath}&#10;\usepackage{amsfonts}&#10;\usepackage{amssymb}&#10;\begin{document}&#10;\begin{minipage}{12.3 cm}&#10;{\sffamily{&#10;{\bf{Solution:}}\\[1mm]&#10;Using the chain rule for functions in one variable, we have&#10;\begin{eqnarray*}&#10;f_x(x,y) &amp; = &amp; \cos\left( \frac{x}{1+y} \right) \cdot \frac{1}{1+y} \\[2mm]&#10;f_y(x,y) &amp; = &amp; \cos\left( \frac{x}{1+y} \right) \cdot \frac{-x}{(1+y)^2}&#10;\end{eqnarray*}&#10;}}&#10;\end{minipage}&#10;\end{document}"/>
  <p:tag name="IGUANATEXSIZE" val="20"/>
  <p:tag name="IGUANATEXCURSOR" val="18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2,1935"/>
  <p:tag name="ORIGINALWIDTH" val="3394,826"/>
  <p:tag name="LATEXADDIN" val="\documentclass{article}\pagestyle{empty}&#10;\usepackage{amsmath}&#10;\usepackage{amsfonts}&#10;\usepackage{amssymb}&#10;\begin{document}&#10;\begin{minipage}{9.6 cm}&#10;{\sffamily{&#10;{\bf{Exercise:}}\\[1mm]&#10;A contour map for a function $f$ is shown in the left-hand side figure. Use it to estimate&#10;the values of $f(1,3)$ and $f(4,5)$.&#10;&#10;&#10;}}&#10;\end{minipage}&#10;\end{document}"/>
  <p:tag name="IGUANATEXSIZE" val="20"/>
  <p:tag name="IGUANATEXCURSOR" val="18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74,091"/>
  <p:tag name="ORIGINALWIDTH" val="3394,826"/>
  <p:tag name="LATEXADDIN" val="\documentclass{article}\pagestyle{empty}&#10;\usepackage{amsmath}&#10;\usepackage{amsfonts}&#10;\usepackage{amssymb}&#10;\begin{document}&#10;\begin{minipage}{9.6 cm}&#10;{\sffamily{&#10;{\bf{Solution:}}\\[1mm]&#10;The point $(1, 3)$ lies partway between the level curves with $z$-values $70$&#10;and $80$. We estimate that&#10;$$&#10;f(1,3) \, \, \approx \, \, 73 \, .&#10;$$&#10;Similarly, we estimate that&#10;$$&#10;f(4,5) \, \, \approx \, \, 56 \, .&#10;$$&#10;}}&#10;\end{minipage}&#10;\end{document}"/>
  <p:tag name="IGUANATEXSIZE" val="20"/>
  <p:tag name="IGUANATEXCURSOR" val="39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2,2123"/>
  <p:tag name="ORIGINALWIDTH" val="3361,08"/>
  <p:tag name="LATEXADDIN" val="\documentclass{article}\pagestyle{empty}&#10;\usepackage{amsmath}&#10;\usepackage{amsfonts}&#10;\usepackage{amssymb}&#10;\begin{document}&#10;\begin{minipage}{9.6 cm}&#10;{\sffamily{&#10;{\bf{Exercise:}}\\[1mm]&#10;Sketch some level curves of the function $h(x,y) = 4x^2 + y^2 + 1$.&#10;&#10;}}&#10;\end{minipage}&#10;\end{document}"/>
  <p:tag name="IGUANATEXSIZE" val="20"/>
  <p:tag name="IGUANATEXCURSOR" val="24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13,273"/>
  <p:tag name="ORIGINALWIDTH" val="3397,825"/>
  <p:tag name="LATEXADDIN" val="\documentclass{article}\pagestyle{empty}&#10;\usepackage{amsmath}&#10;\usepackage{amsfonts}&#10;\usepackage{amssymb}&#10;\begin{document}&#10;\begin{minipage}{9.6 cm}&#10;{\sffamily{&#10;{\bf{Solution:}}\\[1mm]&#10;The level curves are\\[-2mm]&#10;$$&#10;4x^2 + y^2 + 1 \, \, = \, \, k \quad \text{or} \quad&#10;\frac{x^2}{\tfrac{1}{4}(k-1)} + \frac{y^2}{k-1} \, \, = \, \, 1&#10;$$&#10;which, for $k &gt; 1$, describes a family of ellipses with semiaxes $\tfrac{1}{2}\sqrt{k-1}$ and $\sqrt{k-1}$.\\[1mm]&#10;The figure on the top right-hand side shows a sketch of the contour map of $h$. The figure on the bottom shows these&#10;level curves lifted up to the graph of $h$ (an elliptic paraboloid) where they become&#10;horizontal traces. We see from these figures how the graph of $h$ is put together from the&#10;level curves.}}&#10;\end{minipage}&#10;\end{document}"/>
  <p:tag name="IGUANATEXSIZE" val="20"/>
  <p:tag name="IGUANATEXCURSOR" val="20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66,4042"/>
  <p:tag name="ORIGINALWIDTH" val="4350,207"/>
  <p:tag name="LATEXADDIN" val="\documentclass{article}\pagestyle{empty}&#10;\usepackage{amsmath}&#10;\usepackage{amsfonts}&#10;\usepackage{amssymb}&#10;\begin{document}&#10;\begin{minipage}{12.3 cm}&#10;{\sffamily{&#10;{\bf{Exercise:}}&#10;Find the equation of the tangential plane for the given function at the given point.&#10;\begin{enumerate}&#10;\item[{\bf{a)}}] $f(x,y) = 1 + x \cdot \ln(xy - 5)$ at $(a,b) = (2,3)$.&#10;\item[{\bf{b)}}] $f(x,y) = {\rm{e}}^{x} \cdot \cos(xy)$ at $(a,b) = (0,0)$.&#10;\end{enumerate}&#10;}}&#10;\end{minipage}&#10;\end{document}"/>
  <p:tag name="IGUANATEXSIZE" val="20"/>
  <p:tag name="IGUANATEXCURSOR" val="41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2,617"/>
  <p:tag name="ORIGINALWIDTH" val="3934,759"/>
  <p:tag name="LATEXADDIN" val="\documentclass{article}\pagestyle{empty}&#10;\usepackage{amsmath}&#10;\usepackage{amsfonts}&#10;\usepackage{amssymb}&#10;\begin{document}&#10;\begin{minipage}{12.3 cm}&#10;{\sffamily{&#10;{\bf{Solution:}}\\[1mm]&#10;{\bf{a)}} The equation of the tangential plane at $(a,b)$ reads:\\[-2mm]&#10;$$&#10;z \, \, = \, \, f(a,b) + f_x(a,b)(x-a) + f_y(a,b)(y-b) \, .&#10;$$&#10;We have\\[-2mm]&#10;$$&#10;f_x(x,y) \, \, = \, \, \ln(xy-5) + x \cdot \frac{y}{xy-5} \quad \text{and} \quad&#10;f_y(x,y) \, \, = \, \, x \cdot \frac{x}{xy-5}&#10;$$&#10;}}&#10;\end{minipage}&#10;\end{document}"/>
  <p:tag name="IGUANATEXSIZE" val="20"/>
  <p:tag name="IGUANATEXCURSOR" val="33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37,57"/>
  <p:tag name="LATEXADDIN" val="\documentclass{article}\pagestyle{empty}&#10;\usepackage{amsmath}&#10;\usepackage{amsfonts}&#10;\usepackage{amssymb}&#10;\begin{document}&#10;\begin{minipage}{12.3 cm}&#10;{\sffamily{&#10;$f(x,y) = 1 + x \cdot \ln(xy - 5)$&#10;}}&#10;\end{minipage}&#10;\end{document}"/>
  <p:tag name="IGUANATEXSIZE" val="20"/>
  <p:tag name="IGUANATEXCURSOR" val="19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8,838"/>
  <p:tag name="ORIGINALWIDTH" val="4044,245"/>
  <p:tag name="LATEXADDIN" val="\documentclass{article}\pagestyle{empty}&#10;\usepackage{amsmath}&#10;\usepackage{amsfonts}&#10;\usepackage{amssymb}&#10;\begin{document}&#10;\begin{minipage}{12.3 cm}&#10;{\sffamily{&#10;such that&#10;\begin{eqnarray*}&#10;z &amp; = &amp; f(a,b) + f_x(a,b)(x-a) + f_y(a,b)(y-b) \\[2mm]&#10;&amp; = &amp;&#10;1 + 2 \cdot \ln(6-5) + \left( \ln(6-5) + \frac{6}{6-5} \right) (x-2) + \frac{4}{6-5} (y-3)\\[2mm]&#10;&amp; = &amp;&#10;1 + 6x - 30 + 4y - 12 \\[2mm]&#10;&amp; = &amp;&#10;6x + 4y - 41 \, .&#10;\end{eqnarray*}&#10;}}&#10;\end{minipage}&#10;\end{document}"/>
  <p:tag name="IGUANATEXSIZE" val="20"/>
  <p:tag name="IGUANATEXCURSOR" val="40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37,57"/>
  <p:tag name="LATEXADDIN" val="\documentclass{article}\pagestyle{empty}&#10;\usepackage{amsmath}&#10;\usepackage{amsfonts}&#10;\usepackage{amssymb}&#10;\begin{document}&#10;\begin{minipage}{12.3 cm}&#10;{\sffamily{&#10;$f(x,y) = 1 + x \cdot \ln(xy - 5)$&#10;}}&#10;\end{minipage}&#10;\end{document}"/>
  <p:tag name="IGUANATEXSIZE" val="20"/>
  <p:tag name="IGUANATEXCURSOR" val="19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82,527"/>
  <p:tag name="ORIGINALWIDTH" val="4054,743"/>
  <p:tag name="LATEXADDIN" val="\documentclass{article}\pagestyle{empty}&#10;\usepackage{amsmath}&#10;\usepackage{amsfonts}&#10;\usepackage{amssymb}&#10;\begin{document}&#10;\begin{minipage}{12.3 cm}&#10;{\sffamily{&#10;{\bf{b)}} We have\\[-6mm]&#10;\begin{eqnarray*}&#10;f(0,0) &amp; = &amp; 1 \\[1mm]&#10;f_x(0,0) &amp; = &amp; f_x(x,y) \, \Big|_{(0,0)} \, \, = \, \, {\rm{e}}^x \cdot \cos(xy) - y \cdot {\rm{e}}^x \cdot \sin(xy) \, \Big|_{(0,0)} \, \, = \, \, 1 \\[1mm]&#10;f_y(0,0) &amp; = &amp; f_y(x,y) \, \Big|_{(0,0)} \, \, = \, \, - x \cdot {\rm{e}}^x \cdot \sin(xy) \, \Big|_{(0,0)} \, \, = \, \, 0&#10;\end{eqnarray*}&#10;Then the equation of the tangent plane reads\\[-2mm]&#10;$$&#10;z - 1 \, \, = \, \, 1 \cdot (x-0) + 0 \cdot (y-0)&#10;$$&#10;or\\[-6mm]&#10;$$&#10;z \, \, = \, \, x + 1 \, .&#10;$$&#10;&#10;}}&#10;\end{minipage}&#10;\end{document}"/>
  <p:tag name="IGUANATEXSIZE" val="20"/>
  <p:tag name="IGUANATEXCURSOR" val="56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18,86"/>
  <p:tag name="LATEXADDIN" val="\documentclass{article}\pagestyle{empty}&#10;\usepackage{amsmath}&#10;\usepackage{amsfonts}&#10;\usepackage{amssymb}&#10;\begin{document}&#10;\begin{minipage}{12.3 cm}&#10;{\sffamily{&#10;$f(x,y) = {\rm{e}}^{x} \cdot \cos(xy)$&#10;}}&#10;\end{minipage}&#10;\end{document}"/>
  <p:tag name="IGUANATEXSIZE" val="20"/>
  <p:tag name="IGUANATEXCURSOR" val="19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12iISWwkOOVDsSNsZR1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28,722"/>
  <p:tag name="ORIGINALWIDTH" val="3397,076"/>
  <p:tag name="LATEXADDIN" val="\documentclass{article}\pagestyle{empty}&#10;\usepackage{amsmath}&#10;\usepackage{amsfonts}&#10;\usepackage{amssymb}&#10;\begin{document}&#10;\begin{minipage}{9.6 cm}&#10;{\sffamily{&#10;We know that for both,\\[-6mm]&#10;\begin{itemize}&#10;\item a line in the Euclidean plane, and\\[-6mm]&#10;\item a plane in the Eucliedean space,&#10;\end{itemize}&#10;the orthogtonal complement is spanned by one vector.\\[1mm]&#10;To avoid ambiguities, let $\vec{n} = (n_1, n_2)^T \in \mathbb{R}^2$ with $\| \vec{n} \| = 1$ be this&#10;spanning vector of the orthogonal complement of an arbitrary line&#10;$$&#10;\ell \, : \, \left\{ \, \vec{p} + \lambda \vec{v} \, : \, \lambda \in \mathbb{R} \, \right\} \, \, \subset \, \, \mathbb{R}^2 \, .&#10;$$&#10;&#10;\vspace{0.2cm}&#10;Then, with $d := \langle \vec{p} , \vec{n} \rangle$, we have&#10;\begin{eqnarray*}&#10;\vec{n} \, \perp \, \ell &amp; \Longleftrightarrow &amp; \left\{ \, \lambda \vec{v} \, \in \, \mathbb{R}^2 \, : \,&#10; \langle \vec{p} , \vec{n} \rangle + \langle \lambda \vec{v} , \vec{n} \rangle \, \, = \, \, 0 \, \right\} \\[2mm]&#10;&amp; &amp; = \, \left\{ \, \vec{x} = (x_1, x_2)^T \, \in \, \mathbb{R}^2 \, : \,&#10; n_1 x_1 + n_2 x_2 = -d \, \right\} &#10;\end{eqnarray*}&#10;&#10;}}&#10;\end{minipage}&#10;\end{document}"/>
  <p:tag name="IGUANATEXSIZE" val="20"/>
  <p:tag name="IGUANATEXCURSOR" val="77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x_.VAZ4aU2sqp5BjAKzH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hfqaTJILEmvPNUsTKymZ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3uHrQx6w0OgpGTKLSXUl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SoyUYb3a06UqKZVGDV5F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xLzU3clUmCgc.LxkveO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PDPK7M4kyqeH1w9o.x8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amsfonts}&#10;\usepackage{amssymb}&#10;\begin{document}&#10;{\sffamily{&#10;$\vec{\mathfrak{e}}_1$&#10;}}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"/>
  <p:tag name="PICTUREFILESIZE" val="553"/>
  <p:tag name="THINKCELLSHAPEDONOTDELETE" val="p3ItNgK8XakOAf_H6YT579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amsfonts}&#10;\usepackage{amssymb}&#10;\begin{document}&#10;{\sffamily{&#10;$\vec{\mathfrak{e}}_2$&#10;}}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"/>
  <p:tag name="PICTUREFILESIZE" val="711"/>
  <p:tag name="THINKCELLSHAPEDONOTDELETE" val="p2x5Y.hKFGkeJ53uD7NipC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fFq75_1E2XLWCsg5phf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OB8fLMmBkiEwlphVcFfN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amsfonts}&#10;\usepackage{amssymb}&#10;\begin{document}&#10;{\sffamily{&#10;$\vec{v}$&#10;}}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492"/>
  <p:tag name="THINKCELLSHAPEDONOTDELETE" val="pZ7vgPRNgbkuTi_unbLeuR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ydw8CN4oUSiV._0r11Kj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XXHQ1jFA0GfRLbmDCp8Z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amsfonts}&#10;\usepackage{amssymb}&#10;\begin{document}&#10;{\sffamily{&#10;$\vec{p}$&#10;}}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"/>
  <p:tag name="PICTUREFILESIZE" val="567"/>
  <p:tag name="THINKCELLSHAPEDONOTDELETE" val="pe7FA2WR7bUOMXH52tfLsj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amsfonts}&#10;\usepackage{amssymb}&#10;\begin{document}&#10;{\sffamily{&#10;$\vec{v}$&#10;}}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492"/>
  <p:tag name="THINKCELLSHAPEDONOTDELETE" val="pjUpCL3wSEEe1zCXAv6JTk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tP.MXHzkevJgRsBEigl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jTZoMz9y06x2JPQDq.dh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amsfonts}&#10;\usepackage{amssymb}&#10;\begin{document}&#10;{\sffamily{&#10;$\vec{n}$&#10;}}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53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amsfonts}&#10;\usepackage{amssymb}&#10;\begin{document}&#10;{\sffamily{&#10;$\vec{n}$&#10;}}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53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Oxu_vPMEyNKJcdu_l.G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IVchu85ESlySzACOULm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Oxu_vPMEyNKJcdu_l.G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IVchu85ESlySzACOULm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75,216"/>
  <p:tag name="ORIGINALWIDTH" val="4493,438"/>
  <p:tag name="LATEXADDIN" val="\documentclass{article}\pagestyle{empty}&#10;\usepackage{amsmath}&#10;\usepackage{amsfonts}&#10;\usepackage{amssymb}&#10;\begin{document}&#10;\begin{minipage}{12.7 cm}&#10;{\sffamily{&#10;Thus, besides the parameter form&#10;$$&#10;\ell \, : \, \left\{ \,  \vec{p} + \lambda \vec{v}  \, : \, \lambda \, \in \, \mathbb{R} \right\} \, \,&#10;\subset \, \, \mathbb{R}^2 \, ,&#10;$$&#10;the {\bf{Hessian normal form}} (HNF) is a valid description of a line as well:&#10;$$&#10;\ell \, : \, \left\{ \,   \vec{x} \, = \, (x_1, x_2)^T \, \in \, \mathbb{R}^2 \, : \, n_1 x_1 + n_2 x_2 \, = \, \, -d \, \right\} \, \,&#10;\subset \, \, \mathbb{R}^2 \, .&#10;$$&#10;The vector $\vec{n}$ is called {\bf{unit normal vector}}.\\[2mm]&#10;If $\vec{p} = \vec{0}$, then the Hessian normal form of $\ell$ is&#10;given as a single homogeneous equation for the two unknowns $x_1$ and $x_2$:&#10;$$&#10;\ell \, : \, \left\{ \,   \vec{x} \, = \, (x_1, x_2)^T \, \in \, \mathbb{R}^2 \, : \, n_1 x_1 + n_2 x_2 \, = \, \, 0 \, \right\} \, \,&#10;\subset \, \, \mathbb{R}^2 \, .&#10;$$&#10;We will next show precisiely that $|d|$ is the distance of the line from the origin, i.e. the length of the perpendicular from the point $\vec{0}$ on&#10;the line $\ell$.&#10;}}&#10;\end{minipage}&#10;\end{document}"/>
  <p:tag name="IGUANATEXSIZE" val="20"/>
  <p:tag name="IGUANATEXCURSOR" val="99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81,215"/>
  <p:tag name="ORIGINALWIDTH" val="3393,326"/>
  <p:tag name="LATEXADDIN" val="\documentclass{article}\pagestyle{empty}&#10;\usepackage{amsmath}&#10;\usepackage{amsfonts}&#10;\usepackage{amssymb}&#10;\begin{document}&#10;\begin{minipage}{9.6 cm}&#10;{\sffamily{&#10;Given a point $\vec{q} \in \mathbb{R}^2$, as in the sketch on the left-hand side, then its distance&#10;$| \mu |$ from the line is computed as follows:\\[2mm]&#10;First we have for some $\lambda \in \mathbb{R}$ that&#10;$$&#10;\vec{q} \, = \, \, \mu \vec{n} + \left( \vec{p} + \lambda \vec{v} \right) \, .&#10;$$&#10;Next, taking the scalar product with $\vec{n}$ results in&#10;\begin{eqnarray*}&#10;\langle \vec{q} , \vec{n} \rangle &amp; = &amp;&#10; \mu + \langle \vec{p} , \vec{n} \rangle + \lambda \langle \vec{v} , \vec{n} \rangle\\[1mm]&#10;&amp; = &amp;&#10; \mu + d \, ,&#10;\end{eqnarray*}&#10;and thus\\[-6mm]&#10;$$&#10;\mu \, \, = \, \, d - \langle \vec{q} , \vec{n} \rangle \, .&#10;$$&#10;This immediatelly implies for the origin, that the distance of the point $\vec{q} = \vec{0}$ to the line is $|d|$.&#10;}}&#10;\end{minipage}&#10;\end{document}"/>
  <p:tag name="IGUANATEXSIZE" val="20"/>
  <p:tag name="IGUANATEXCURSOR" val="86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5X7GG.hCkG3Ltf52zmFE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h865TIL0CH7LJxmGKpe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9sZCW7sE.aTJRvIAvLD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2cBT_VhC0qePOJVlO7jL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bVg5LURU0.HgL2bV4XCM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fWR5Toln0KHfjqggOB8z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5gM9pwPEOERLqinkS24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oCiWjIJfEKLeUwcA_41k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amsfonts}&#10;\usepackage{amssymb}&#10;\begin{document}&#10;{\sffamily{&#10;$\vec{\mathfrak{e}}_1$&#10;}}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"/>
  <p:tag name="PICTUREFILESIZE" val="553"/>
  <p:tag name="THINKCELLSHAPEDONOTDELETE" val="pi0Az0w02A0SXobfE29gCJ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amsfonts}&#10;\usepackage{amssymb}&#10;\begin{document}&#10;{\sffamily{&#10;$\vec{\mathfrak{e}}_2$&#10;}}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"/>
  <p:tag name="PICTUREFILESIZE" val="711"/>
  <p:tag name="THINKCELLSHAPEDONOTDELETE" val="pAP8sE5ei_Ey4PNb7hjiJ5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Yza8jjJDkK3x8fz4JNRx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eCdg1I6W0SBVCU5zFApQ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JJaCWIgK0aQoJIZaSJeo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amsfonts}&#10;\usepackage{amssymb}&#10;\begin{document}&#10;{\sffamily{&#10;$\vec{q}$&#10;}}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506"/>
  <p:tag name="THINKCELLSHAPEDONOTDELETE" val="p35rQUxX.906wux7G_2rmF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amsfonts}&#10;\usepackage{amssymb}&#10;\begin{document}&#10;{\sffamily{&#10;$\vec{v}$&#10;}}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492"/>
  <p:tag name="THINKCELLSHAPEDONOTDELETE" val="pcvA_DlfkWEy5yQXh9d.5e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t9uZKbLE6zELJOPjaBX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amsfonts}&#10;\usepackage{amssymb}&#10;\begin{document}&#10;{\sffamily{&#10;$\vec{n}$&#10;}}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537"/>
  <p:tag name="THINKCELLSHAPEDONOTDELETE" val="pch.fACWdOUCUE7EuKfEeO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amsfonts}&#10;\usepackage{amssymb}&#10;\begin{document}&#10;{\sffamily{&#10;$\mu \cdot \vec{n}$&#10;}}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0"/>
  <p:tag name="PICTUREFILESIZE" val="910"/>
  <p:tag name="THINKCELLSHAPEDONOTDELETE" val="pTEWnEwM.30Gv_LjODo2BX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amsfonts}&#10;\usepackage{amssymb}&#10;\begin{document}&#10;{\sffamily{&#10;$\vec{p} + \lambda \vec{v}$&#10;}}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0"/>
  <p:tag name="PICTUREFILESIZE" val="142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Oxu_vPMEyNKJcdu_l.G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IVchu85ESlySzACOULm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Oxu_vPMEyNKJcdu_l.G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IVchu85ESlySzACOULm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1,864"/>
  <p:tag name="ORIGINALWIDTH" val="4494,188"/>
  <p:tag name="LATEXADDIN" val="\documentclass{article}\pagestyle{empty}&#10;\usepackage{amsmath}&#10;\usepackage{amsfonts}&#10;\usepackage{amssymb}&#10;\begin{document}&#10;\begin{minipage}{12.7 cm}&#10;{\sffamily{&#10;Analogous considerations lead us to the {\bf{Hessian normal form}} of an arbitary plane $E$ in the&#10;Eclidean space $\mathbb{R}^3$:&#10;\begin{eqnarray*}&#10;\vec{n} \, \perp \, E &amp; \Longleftrightarrow &amp; \left\{ \, \lambda \vec{v}_1 + \mu \vec{v}_2 \, \in \, \mathbb{R}^3 \, : \,&#10; \langle \vec{p} , \vec{n} \rangle + \langle \lambda \vec{v}_1 + \mu \vec{v}_2 , \vec{n} \rangle \, \, = \, \, 0 \, \right\} \\[2mm]&#10;&amp; &amp; = \, \,  \left\{ \, \vec{x} \, = \, (x_1, x_2, x_3)^T \, \in \, \mathbb{R}^3 \, : \,&#10; n_1 x_1 + n_2 x_2 + n_3 x_3 \, = \, \, -d \, \right\} \, , &#10;\end{eqnarray*}&#10;where the absolute value of $d := \langle \vec{p} , \vec{n} \rangle$ is the distance of the plane from the origin.&#10;}}&#10;\end{minipage}&#10;\end{document}"/>
  <p:tag name="IGUANATEXSIZE" val="20"/>
  <p:tag name="IGUANATEXCURSOR" val="22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5,6319"/>
  <p:tag name="ORIGINALWIDTH" val="4057,743"/>
  <p:tag name="LATEXADDIN" val="\documentclass{article}\pagestyle{empty}&#10;\usepackage{amsmath}&#10;\usepackage{amsfonts}&#10;\usepackage{amssymb}&#10;\begin{document}&#10;\begin{minipage}{12.7 cm}&#10;{\sffamily{&#10;{\bf{Example:}} In parameter form a plane through the point $(7,2,0)^T$ is given by&#10;$$&#10;\left\{ \, \begin{pmatrix} 7 \\ 2 \\ 0 \end{pmatrix} \, + \, s \begin{pmatrix} -6 \\ -8 \\ 2 \end{pmatrix}&#10;\, + \, t \begin{pmatrix} -8 \\ -10 \\ 3 \end{pmatrix} \, \in \, \mathbb{R}^3 \, : \, s \, , \, t \, \in \, \mathbb{R} \, \right\} \, .&#10;$$&#10;What does its Hessian normal form look like?&#10;}}&#10;\end{minipage}&#10;\end{document}"/>
  <p:tag name="IGUANATEXSIZE" val="20"/>
  <p:tag name="IGUANATEXCURSOR" val="53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60,218"/>
  <p:tag name="ORIGINALWIDTH" val="3846,27"/>
  <p:tag name="LATEXADDIN" val="\documentclass{article}\pagestyle{empty}&#10;\usepackage{amsmath}&#10;\usepackage{amsfonts}&#10;\usepackage{amssymb}&#10;\begin{document}&#10;\begin{minipage}{12.7 cm}&#10;{\sffamily{&#10;{\bf{Solution:}}&#10;A vector perpendicular to the plane is\\[-2mm]&#10;$$&#10;\vec{m} \, \, = \, \, \begin{pmatrix} -6 \\ -8 \\ 2 \end{pmatrix} \times \begin{pmatrix} -8 \\ -10 \\ 3 \end{pmatrix} \, \, = \, \,&#10;\begin{pmatrix} -4 \\ 2 \\ -4 \end{pmatrix}&#10;$$&#10;and as $\| \vec{m} \| = \sqrt{16 + 4 + 16} = 6$ the normal vector to the plane is\\[-2mm]&#10;$$&#10;\vec{n} \, \, = \, \, \sigma \, \left( -\tfrac{2}{3}, \tfrac{1}{3}, -\tfrac{2}{3} \right)^T&#10;$$&#10;where the its sign $\sigma$ needs to be chosen such that\\[-1mm]&#10;$$&#10;d \, \, = \, \, \left\langle \begin{pmatrix} 7 \\ 2 \\ 0 \end{pmatrix} \, , \, \sigma \begin{pmatrix} -\tfrac{2}{3} \\ \tfrac{1}{3} \\ -\tfrac{2}{3} \end{pmatrix} \right\rangle \, \, = \, \, \sigma \left( -\tfrac{14}{3} + \tfrac{2}{3} \right) \, \, = \, \, -\sigma \cdot 4 \geq \, \, 0 \, .&#10;$$&#10;With $\sigma = -1$ we have that the HNF of this plane reads as\\[-3mm]&#10;$$&#10;\tfrac{2}{3} x_1 \, - \, \tfrac{1}{3} x_2 \, + \, \tfrac{2}{3} x_3 \, \, = \, \, 4 \, .&#10;$$&#10;}}&#10;\end{minipage}&#10;\end{document}"/>
  <p:tag name="IGUANATEXSIZE" val="20"/>
  <p:tag name="IGUANATEXCURSOR" val="22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48,707"/>
  <p:tag name="ORIGINALWIDTH" val="4494,938"/>
  <p:tag name="LATEXADDIN" val="\documentclass{article}\pagestyle{empty}&#10;\usepackage{amsmath}&#10;\usepackage{amsfonts}&#10;\usepackage{amssymb}&#10;\begin{document}&#10;\begin{minipage}{12.7 cm}&#10;{\sffamily{&#10;Typical questions in the context of the Hessian normal form of lines and planes include the following:\\[-6mm]&#10;\begin{itemize}&#10;\item Convert the parameter form of a line (in $\mathbb{R}^2$) or a plane (in $\mathbb{R}^3$) into its equivalent&#10; Hessian normal form.\\[1mm]&#10; $\Rightarrow$ determine the unit normal vector $\vec{n}$ and compute scalar products\\[-6mm]&#10;\item Determine and classify the set of intersection between several lines (in $\mathbb{R}^2$) or planes&#10; (in $\mathbb{R}^3$).\\[1mm]&#10; $\Rightarrow$ solve linear systems of equations\\[-6mm]&#10;\item Compute the distance of an arbitrary point to a given line (in $\mathbb{R}^2$) or a  given plane&#10; (in $\mathbb{R}^3$).\\[1mm]&#10; $\Rightarrow$ plugg the coordinates of the point into the HNF\\[-6mm]&#10;\item Convert the Hessian normal form of a line (in $\mathbb{R}^2$) or a plane (in $\mathbb{R}^3$) into its&#10; equivalent parameter form.\\[1mm]&#10; $\Rightarrow$ determine the spanning vector(s), and set $\vec{p} = d \cdot \vec{n}$&#10;\end{itemize}&#10;}}&#10;\end{minipage}&#10;\end{document}"/>
  <p:tag name="IGUANATEXSIZE" val="20"/>
  <p:tag name="IGUANATEXCURSOR" val="91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1,3836"/>
  <p:tag name="ORIGINALWIDTH" val="4495,688"/>
  <p:tag name="LATEXADDIN" val="\documentclass{article}\pagestyle{empty}&#10;\usepackage{amsmath}&#10;\usepackage{amsfonts}&#10;\usepackage{amssymb}&#10;\begin{document}&#10;\begin{minipage}{12.7 cm}&#10;{\sffamily{&#10;In this chapter, we will extend the methods of calculus to include functions of two&#10;or more independent variables.\\[1mm]&#10;Most of our work will be with functions of two variables,&#10;which you will find can be represented geometrically by surfaces in three-dimensional&#10;space instead of curves in the plane.\\[1mm]&#10;We begin with a definition and some terminology.&#10;}}&#10;\end{minipage}&#10;\end{document}"/>
  <p:tag name="IGUANATEXSIZE" val="20"/>
  <p:tag name="IGUANATEXCURSOR" val="46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2,1748"/>
  <p:tag name="ORIGINALWIDTH" val="4485,939"/>
  <p:tag name="LATEXADDIN" val="\documentclass{article}\pagestyle{empty}&#10;\usepackage{amsmath}&#10;\usepackage{amsfonts}&#10;\usepackage{amssymb}&#10;\begin{document}&#10;\begin{minipage}{12.7 cm}&#10;{\sffamily{&#10;{\bf{Function of Two Variables:}}\\[1mm]&#10;A function $f$ of the two independent variables $x$ and $y$ is a rule that assigns to each ordered pair&#10;$(x, y)$ in a given set $D$ (the {\bf{domain}} of $f$) exactly one real number, denoted by $f(x, y)$.}}&#10;\end{minipage}&#10;\end{document}"/>
  <p:tag name="IGUANATEXSIZE" val="20"/>
  <p:tag name="IGUANATEXCURSOR" val="35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,7165"/>
  <p:tag name="ORIGINALWIDTH" val="4486,689"/>
  <p:tag name="LATEXADDIN" val="\documentclass{article}\pagestyle{empty}&#10;\usepackage{amsmath}&#10;\usepackage{amsfonts}&#10;\usepackage{amssymb}&#10;\begin{document}&#10;\begin{minipage}{12.7 cm}&#10;{\sffamily{&#10;{\bf{NOTE -- Domain Convention:}} Unless otherwise stated, we assume that the&#10;domain of $f$ is the set of all $(x, y)$ for which the expression $f(x, y)$ is defined.}}&#10;\end{minipage}&#10;\end{document}"/>
  <p:tag name="IGUANATEXSIZE" val="20"/>
  <p:tag name="IGUANATEXCURSOR" val="31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4,312"/>
  <p:tag name="ORIGINALWIDTH" val="2829,396"/>
  <p:tag name="LATEXADDIN" val="\documentclass{article}\pagestyle{empty}&#10;\usepackage{amsmath}&#10;\usepackage{amsfonts}&#10;\usepackage{amssymb}&#10;\begin{document}&#10;\begin{minipage}{8 cm}&#10;{\sffamily{&#10;As in the case of a function of one variable, a function of two variables $f(x, y)$&#10;can be thought of as a 'machine' in which there is a unique 'output' $f(x, y)$ for each&#10;'input' $(x, y)$.\\[1mm]&#10;The {\bf{domain}} of $f$ is the set of all possible inputs, and the set of all possible corresponding&#10;outputs is the {\bf{range}} of $f$.\\[1mm]&#10;Functions of three independent variables $f(x, y, z)$ or four independent variables $f(x, y, z, t)$, and&#10;so on can be defined in a similar fashion.}}&#10;\end{minipage}&#10;\end{document}"/>
  <p:tag name="IGUANATEXSIZE" val="20"/>
  <p:tag name="IGUANATEXCURSOR" val="48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33,971"/>
  <p:tag name="ORIGINALWIDTH" val="4493,438"/>
  <p:tag name="LATEXADDIN" val="\documentclass{article}\pagestyle{empty}&#10;\usepackage{amsmath}&#10;\usepackage{amsfonts}&#10;\usepackage{amssymb}&#10;\begin{document}&#10;\begin{minipage}{12.7 cm}&#10;{\sffamily{&#10;{\bf{Example:}} Suppose&#10;$$&#10;f(x,y) \, \, = \, \, \frac{3 \, x^2 \, + \, 5 \, y}{x \, - \, y} \, .&#10;$$\\[-10mm]&#10;\begin{enumerate}&#10;\item[{\bf{a)}}] Find the domain of $f$.&#10;\item[{\bf{b)}}] Compute $f(1,-2)$.&#10;\end{enumerate}&#10;&#10;\vspace{0.3cm}&#10;{\bf{Solution:}}\\[1mm]&#10;{\bf{a)}} Since division by any real number except zero is possible, the expression $f(x, y)$&#10;can be evaluated for all ordered pairs $(x, y)$ with $x-y \neq 0$ or $x \neq y$. Geometrically,&#10;this is the set of all points in the $x$-$y$-plane except for those on the line $y=x$.\\[2mm]&#10;{\bf{b)}} We have&#10;$$&#10;f(1,-2) \, \, = \, \, \frac{3 \cdot 1^2 \, + \, 5 \cdot (-2)}{1 \, - \, (-2)} \, \, = \, \, \frac{3 \, - \, 10}{1 \, + \, 2} \, \, = \, \, -\frac{7}{3} \, .&#10;$$&#10;}}&#10;\end{minipage}&#10;\end{document}"/>
  <p:tag name="IGUANATEXSIZE" val="20"/>
  <p:tag name="IGUANATEXCURSOR" val="65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09,711"/>
  <p:tag name="ORIGINALWIDTH" val="4491,189"/>
  <p:tag name="LATEXADDIN" val="\documentclass{article}\pagestyle{empty}&#10;\usepackage{amsmath}&#10;\usepackage{amsfonts}&#10;\usepackage{amssymb}&#10;\begin{document}&#10;\begin{minipage}{12.7 cm}&#10;{\sffamily{&#10;{\bf{Example:}} Suppose&#10;$$&#10;f(x,y) \, \, = \, \, x \, {\rm{e}}^{y} \, + \, \ln(x) \, .&#10;$$\\[-10mm]&#10;\begin{enumerate}&#10;\item[{\bf{a)}}] Find the domain of $f$.&#10;\item[{\bf{b)}}] Compute $f({\rm{e}}^2,\ln(2))$.&#10;\end{enumerate}&#10;&#10;\vspace{0.3cm}&#10;{\bf{Solution:}}\\[1mm]&#10;{\bf{a)}} Since $x \, {\rm{e}}^y$ is defined for all $x, y \in \mathbb{R}$ and since $\ln(x)$ is defined only&#10;for $x &gt; 0$, the domain of $f$ consists of all ordered pairs $(x, y) \in \mathbb{R}$ for which $x &gt; 0$&#10;$$&#10;D \, \, = \, \, \left\{ \, (x,y) \in \mathbb{R}^2 \, : \, x &gt; 0 \, \right\} \, .&#10;$$&#10;&#10;{\bf{b)}} We have&#10;$$&#10;f({\rm{e}}^2,\ln(2)) \, \, = \, \, {\rm{e}}^2 \cdot {\rm{e}}^{\ln(2)} \, + \, \ln({\rm{e}}^2) \, \, = \, \, 2 \, {\rm{e}}^2 \, + \, 2 \, \, = \, \,&#10;2 \left( {\rm{e}}^2 + 1 \right) \, \, \approx \, \, 16.78 \, .&#10;$$&#10;}}&#10;\end{minipage}&#10;\end{document}"/>
  <p:tag name="IGUANATEXSIZE" val="20"/>
  <p:tag name="IGUANATEXCURSOR" val="78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96,213"/>
  <p:tag name="ORIGINALWIDTH" val="4501,688"/>
  <p:tag name="LATEXADDIN" val="\documentclass{article}\pagestyle{empty}&#10;\usepackage{amsmath}&#10;\usepackage{amsfonts}&#10;\usepackage{amssymb}&#10;\begin{document}&#10;\begin{minipage}{12.7 cm}&#10;{\sffamily{&#10;{\bf{Example:}}\\[1mm]&#10;A sports store in Batumi carries two kinds of tennis rackets, the Serena Williams&#10;and the Maria Sharapova autograph brands. The consumer demand for each brand&#10;depends not only on its own price, but also on the price of the competing brand.\\[1mm]&#10;Sales figures indicate that if the Williams brand sells for $x$ GEL per racket and the&#10;Sharapova brand for $y$ GEL per racket, the demand for Williams rackets will be&#10;$$&#10;D_1(x,y) \, \, = \, \, 300 \, - \, 20 \, x \, + \, 30 \, y &#10;$$&#10;rackets per year and the demand for Sharapova rackets will be&#10;$$&#10;D_2(x,y) \, \, = \, \, 200 \, + \, 40 \, x \, - \, 10 \, y &#10;$$\\[-6mm]&#10;rackets per year.\\[1mm] Express the store's total annual revenue&#10;from the sale of these rackets as a function of the prices $x$ and $y$.&#10;}}&#10;\end{minipage}&#10;\end{document}"/>
  <p:tag name="IGUANATEXSIZE" val="20"/>
  <p:tag name="IGUANATEXCURSOR" val="73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75,028"/>
  <p:tag name="ORIGINALWIDTH" val="4278,215"/>
  <p:tag name="LATEXADDIN" val="\documentclass{article}\pagestyle{empty}&#10;\usepackage{amsmath}&#10;\usepackage{amsfonts}&#10;\usepackage{amssymb}&#10;\begin{document}&#10;\begin{minipage}{12.7 cm}&#10;{\sffamily{&#10;{\bf{Solution:}}\\[1mm]&#10;Let $R$ denote the total yearly revenue. Then&#10;\begin{eqnarray*}&#10;R &amp; = &amp; \left( \text{number of Williams rackets sold} \right) \cdot \left( \text{price per Williams racket} \right) \\&#10;&amp; &amp;&#10;+ \, \left( \text{number of Sharapova rackets sold} \right) \cdot \left( \text{price per Sharapova racket} \right) \, .&#10;\end{eqnarray*}&#10;Hence,&#10;\begin{eqnarray*}&#10;R(x,y) &amp; = &amp; \underbrace{\left(300 \, - \, 20 \, x \, + \, 30 \, y \right)}_{= \, D_1(x,y)} \cdot x \, + \, \underbrace{\left(200 \, + \, 40 \, x \, - \, 10 \, y \right)}_{= \, D_2(x,y)} \cdot y \\[2mm]&#10;&amp; = &amp;&#10;300 \, x \, + \, 200 \, y \, + 70 \, x \, y \, - \, 20 \, x^2 \, - \, 10 \, y^2 \, .&#10;\end{eqnarray*}&#10;}}&#10;\end{minipage}&#10;\end{document}"/>
  <p:tag name="IGUANATEXSIZE" val="20"/>
  <p:tag name="IGUANATEXCURSOR" val="21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3,57"/>
  <p:tag name="ORIGINALWIDTH" val="3396,326"/>
  <p:tag name="LATEXADDIN" val="\documentclass{article}\pagestyle{empty}&#10;\usepackage{amsmath}&#10;\usepackage{amsfonts}&#10;\usepackage{amssymb}&#10;\begin{document}&#10;\begin{minipage}{9.6 cm}&#10;{\sffamily{&#10;Output $Q$ at a factory is often regarded as a function of the amount $K$ of capital&#10;investment and the size $L$ of the labor force. Output functions of the form&#10;$$&#10;Q(K,L) \, \, = \, \, A \, K^{\alpha} \, L^{\beta} \, ,&#10;$$&#10;where $A$, $\alpha$, and $\beta$ are positive constants with $\alpha + \beta = 1$, have proved to be especially&#10;useful in economic analysis and are known as {\bf{Cobb-Douglas production&#10;functions}}.\\[1mm]&#10;The next example involves such a function.&#10;}}&#10;\end{minipage}&#10;\end{document}"/>
  <p:tag name="IGUANATEXSIZE" val="20"/>
  <p:tag name="IGUANATEXCURSOR" val="14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1,282"/>
  <p:tag name="ORIGINALWIDTH" val="4491,939"/>
  <p:tag name="LATEXADDIN" val="\documentclass{article}\pagestyle{empty}&#10;\usepackage{amsmath}&#10;\usepackage{amsfonts}&#10;\usepackage{amssymb}&#10;\begin{document}&#10;\begin{minipage}{12.7 cm}&#10;{\sffamily{&#10;{\bf{Example:}}\\[1mm]&#10;Suppose that at a certain factory, output is given by the Cobb-Douglas production&#10;function&#10;$$&#10;Q(K, L) \, \, = \, \, 60 \, K^{1/3} \, L^{2/3}&#10;$$&#10;units, where $K$ is the capital investment measured in units of $1 000$ GEL and $L$ the size of the labor force measured in worker-hours.&#10;\begin{enumerate}&#10;\item[{\bf{a)}}] Compute the output if the capital investment is $512 000$ GEL and $1 000$ worker-hours&#10;of labor are used.&#10;\item[{\bf{b)}}] Show that the output in part {\bf{a)}} will double if both the capital investment and the&#10;size of the labor force are doubled.&#10;\end{enumerate}&#10;}}&#10;\end{minipage}&#10;\end{document}"/>
  <p:tag name="IGUANATEXSIZE" val="20"/>
  <p:tag name="IGUANATEXCURSOR" val="56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7,4279"/>
  <p:tag name="ORIGINALWIDTH" val="4119,985"/>
  <p:tag name="LATEXADDIN" val="\documentclass{article}\pagestyle{empty}&#10;\usepackage{amsmath}&#10;\usepackage{amsfonts}&#10;\usepackage{amssymb}&#10;\begin{document}&#10;\begin{minipage}{12.7 cm}&#10;{\sffamily{&#10;{\bf{Solution:}}\\[1mm]&#10;{\bf{a)}} Evaluate $Q(K, L)$ with $K = 512$ (thousand) and $L = 1 000$ to get&#10;$$&#10;Q(512, 1000) \, \, = \, \, 60 \cdot 512^{1/3} \cdot 1000^{2/3} \, \, = \, \, 60 \cdot 8 \cdot 100 \, \, = \, \, 48 000 \, \, \text{[units]} \, .&#10;$$&#10;}}&#10;\end{minipage}&#10;\end{document}"/>
  <p:tag name="IGUANATEXSIZE" val="20"/>
  <p:tag name="IGUANATEXCURSOR" val="41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4,331"/>
  <p:tag name="ORIGINALWIDTH" val="4049,494"/>
  <p:tag name="LATEXADDIN" val="\documentclass{article}\pagestyle{empty}&#10;\usepackage{amsmath}&#10;\usepackage{amsfonts}&#10;\usepackage{amssymb}&#10;\begin{document}&#10;\begin{minipage}{12.7 cm}&#10;{\sffamily{&#10;{\bf{b)}} Evaluate $Q(K, L)$ with $K = 2 \cdot 512$ and $L = 2 \cdot 1 000$ as follows to get&#10;\begin{eqnarray*}&#10;Q(2 \cdot 512, 2 \cdot 1 000) &amp; = &amp; 60 \cdot \left( 2 \cdot 512 \right)^{1/3} \cdot \left( 2 \cdot 1000 \right)^{2/3}\\[1mm]&#10;&amp; = &amp; 60 \cdot 2^{1/3} \cdot 512^{1/3} \cdot 2^{2/3} \cdot 1000^{2/3}\\[1mm]&#10;&amp; = &amp; 2 \cdot 60 \cdot 512^{1/3} \cdot 1000^{2/3} \, \, = \, \, 2 \cdot Q(521,1000) \\[1mm]&#10;&amp; = &amp; 96 000 \, \, \text{[units]}&#10;\end{eqnarray*}&#10;which is twice the output when $K = 512$ and $L = 1000$.&#10;}}&#10;\end{minipage}&#10;\end{document}"/>
  <p:tag name="IGUANATEXSIZE" val="20"/>
  <p:tag name="IGUANATEXCURSOR" val="1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4,844"/>
  <p:tag name="ORIGINALWIDTH" val="4488,189"/>
  <p:tag name="LATEXADDIN" val="\documentclass{article}\pagestyle{empty}&#10;\usepackage{amsmath}&#10;\usepackage{amsfonts}&#10;\usepackage{amssymb}&#10;\begin{document}&#10;\begin{minipage}{12.7 cm}&#10;{\sffamily{&#10;{\bf{Example:}}\\[1mm]&#10;Recall that the present value of $B$ GEL in $t$ years invested at the&#10;annual rate $r$ compounded $k$ times per year is given by&#10;$$&#10;P(B,r,k,t) \, \, = \, \ B \cdot \left( 1 + \frac{r}{k} \right)^{-k \, t} \, .&#10;$$&#10;Find the present value of $100 000$ GEL in $5$ years invested at $6\%$ per year compounded&#10;quarterly.&#10;}}&#10;\end{minipage}&#10;\end{document}"/>
  <p:tag name="IGUANATEXSIZE" val="20"/>
  <p:tag name="IGUANATEXCURSOR" val="18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6,6368"/>
  <p:tag name="ORIGINALWIDTH" val="4485,189"/>
  <p:tag name="LATEXADDIN" val="\documentclass{article}\pagestyle{empty}&#10;\usepackage{amsmath}&#10;\usepackage{amsfonts}&#10;\usepackage{amssymb}&#10;\begin{document}&#10;\begin{minipage}{12.7 cm}&#10;{\sffamily{&#10;{\bf{Solution:}}\\[1mm]&#10;We have $B = 100000$, $r = 0.06$ ($6\%$ per year), $k = 4$ (compounded $4$ times per year),&#10;and $t = 5$, so the present value is&#10;$$&#10;P(100000,0.06,4,5) \, \, = \, \ 100000 \cdot \left( 1 + \frac{0.06}{4} \right)^{-4 \cdot 5}&#10;\, \, \approx \, \, 74247&#10;$$&#10;}}&#10;\end{minipage}&#10;\end{document}"/>
  <p:tag name="IGUANATEXSIZE" val="20"/>
  <p:tag name="IGUANATEXCURSOR" val="18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4,357"/>
  <p:tag name="ORIGINALWIDTH" val="4494,188"/>
  <p:tag name="LATEXADDIN" val="\documentclass{article}\pagestyle{empty}&#10;\usepackage{amsmath}&#10;\usepackage{amsfonts}&#10;\usepackage{amssymb}&#10;\begin{document}&#10;\begin{minipage}{12.7 cm}&#10;{\sffamily{&#10;{\bf{Example:}}&#10;A population that grows exponentially satisfies&#10;$$&#10;P(A,k,t) \, \, = \, \, A \, {\rm{e}}^{k \, t} \, ,&#10;$$&#10;where $P$ is the population at time $t$, $A$ is the initial population (when $t = 0$), and $k$ is&#10;the relative (per capita) growth rate.\\[1mm] The population of a certain country is currently&#10;$5$ million people and is growing at the rate of $3\%$ per year. What will the population&#10;be in $7$ years?&#10;}}&#10;\end{minipage}&#10;\end{document}"/>
  <p:tag name="IGUANATEXSIZE" val="20"/>
  <p:tag name="IGUANATEXCURSOR" val="17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1,3836"/>
  <p:tag name="ORIGINALWIDTH" val="4485,939"/>
  <p:tag name="LATEXADDIN" val="\documentclass{article}\pagestyle{empty}&#10;\usepackage{amsmath}&#10;\usepackage{amsfonts}&#10;\usepackage{amssymb}&#10;\begin{document}&#10;\begin{minipage}{12.7 cm}&#10;{\sffamily{&#10;{\bf{Solution:}}\\[1mm]&#10;Let $P$ be measured in millions of people. Substituting $A = 5$, $k = 0.03$ ($3\%$ annual&#10;growth), and $t= 7$ into the population function, we find that&#10;$$&#10;P(5,0.03,7) \, \, = \, \ 5 \cdot {\rm{e}}^{0.03 \cdot 7} \, \, \approx \, \, 6.16839 \, .&#10;$$\\[-6mm]&#10;Therefore, in $7$ years, the population will be approximately $6 168 400$ people.&#10;}}&#10;\end{minipage}&#10;\end{document}"/>
  <p:tag name="IGUANATEXSIZE" val="20"/>
  <p:tag name="IGUANATEXCURSOR" val="43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9,1"/>
  <p:tag name="ORIGINALWIDTH" val="3403,825"/>
  <p:tag name="LATEXADDIN" val="\documentclass{article}\pagestyle{empty}&#10;\usepackage{amsmath}&#10;\usepackage{amsfonts}&#10;\usepackage{amssymb}&#10;\begin{document}&#10;\begin{minipage}{9.6 cm}&#10;{\sffamily{&#10;The {\bf{graph}} of a function of two variables $f(x,y)$ is the set of all triples $(x, y, z)$ such&#10;that $(x, y)$ is in the domain of $f$ and $z = f(x, y)$. To 'picture' such graphs, we need&#10;to construct a {\bf{three-dimensional coordinate system}}.\\[1mm] The first step in this construction&#10;is to add a third coordinate axis (the $z$ axis) perpendicular to the familiar $x-y$-coordinate&#10;plane, as shown in the figure. Note that the $x-y$-plane is taken to be horizontal,&#10;and the positive $z$ axis is 'up'.}}&#10;\end{minipage}&#10;\end{document}"/>
  <p:tag name="IGUANATEXSIZE" val="20"/>
  <p:tag name="IGUANATEXCURSOR" val="66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09,374"/>
  <p:tag name="ORIGINALWIDTH" val="3397,825"/>
  <p:tag name="LATEXADDIN" val="\documentclass{article}\pagestyle{empty}&#10;\usepackage{amsmath}&#10;\usepackage{amsfonts}&#10;\usepackage{amssymb}&#10;\begin{document}&#10;\begin{minipage}{9.6 cm}&#10;{\sffamily{&#10;You can describe the location of a point in three-dimensional space by specifying&#10;three coordinates. For example, the point that is $4$ units above the $x$-$y$-plane and&#10;lies directly above the point with $x$-$y$-coordinates $(x, y) = (1, 2)$ is represented by the&#10;ordered triple $(x, y, z) = (1, 2, 4)$. Similarly, the ordered triple $(2,-1, -3)$ represents&#10;the point that is $3$ units directly below the point $(2, -1)$ in the $x$-$y$-plane. These points&#10;are shown in the figure.}}&#10;\end{minipage}&#10;\end{document}"/>
  <p:tag name="IGUANATEXSIZE" val="20"/>
  <p:tag name="IGUANATEXCURSOR" val="15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850</Words>
  <Application>Microsoft Office PowerPoint</Application>
  <PresentationFormat>Bildschirmpräsentation (16:9)</PresentationFormat>
  <Paragraphs>153</Paragraphs>
  <Slides>64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64</vt:i4>
      </vt:variant>
    </vt:vector>
  </HeadingPairs>
  <TitlesOfParts>
    <vt:vector size="65" baseType="lpstr">
      <vt:lpstr>Larissa-Design</vt:lpstr>
      <vt:lpstr>Calculus II for Management</vt:lpstr>
      <vt:lpstr>Folie 2</vt:lpstr>
      <vt:lpstr>The Hessian normal form (HNF) represents, for instance, a line as a linear system in two variables (1/ 2)</vt:lpstr>
      <vt:lpstr>The Hessian normal form (HNF) represents, for instance, a line as a linear system in two variables (2/ 2)</vt:lpstr>
      <vt:lpstr>The HNF is a handy tool for determining the distance of a point from a given line (or plane)</vt:lpstr>
      <vt:lpstr>Analogously to our considerations the HNF of a plane in Euclidean 3D space is established</vt:lpstr>
      <vt:lpstr>Example: Converting a parameter form into HNF</vt:lpstr>
      <vt:lpstr>Example: Converting a parameter form into HNF</vt:lpstr>
      <vt:lpstr>The interplay between the parameter and the Hessian normal forms makes solving geometrical questions easy</vt:lpstr>
      <vt:lpstr>Folie 10</vt:lpstr>
      <vt:lpstr>The concept of a function in two variables is a straightforward extension of that for functions in one variable (1/ 2)</vt:lpstr>
      <vt:lpstr>The concept of a function in two variables is a straightforward extension of that for functions in one variable (2/ 2)</vt:lpstr>
      <vt:lpstr>Example: Evaluating a function of two variables</vt:lpstr>
      <vt:lpstr>Example: Evaluating a function of two variables</vt:lpstr>
      <vt:lpstr>Example: Application – revenue as a function of two variables</vt:lpstr>
      <vt:lpstr>Example: Application – revenue as a function of two variables</vt:lpstr>
      <vt:lpstr>The Cobb-Douglas production function gives an output as a function of capital and labor forces with rational exponents summing to one</vt:lpstr>
      <vt:lpstr>Example: Application – production as a function of two variables</vt:lpstr>
      <vt:lpstr>Example: Application – production as a function of two variables</vt:lpstr>
      <vt:lpstr>Example: Application – present value as a function of four variables</vt:lpstr>
      <vt:lpstr>Example: Application – population as a function of three variables</vt:lpstr>
      <vt:lpstr>Folie 22</vt:lpstr>
      <vt:lpstr>The graph of a function in two variables is represented by a surface in three dimensions (1/ 2)</vt:lpstr>
      <vt:lpstr>The graph of a function in two variables is represented by a surface in three dimensions (2/ 2)</vt:lpstr>
      <vt:lpstr>Example: Functions of two variables</vt:lpstr>
      <vt:lpstr>Example: Graphs of quadratic surfaces (1/ 2)</vt:lpstr>
      <vt:lpstr>Example: Graphs of quadratic surfaces (2/ 2)</vt:lpstr>
      <vt:lpstr>Folie 28</vt:lpstr>
      <vt:lpstr>Level curves represent a way to illustrate the shape of a function of two variables (1/ 2)</vt:lpstr>
      <vt:lpstr>Level curves represent a way to illustrate the shape of a function of two variables (2/ 2)</vt:lpstr>
      <vt:lpstr>Example: Studying level curves</vt:lpstr>
      <vt:lpstr>The level curves of a circular parabolic are concentric circles</vt:lpstr>
      <vt:lpstr>In economics, level curves occur as indifference curves when discussing the utility of consumers</vt:lpstr>
      <vt:lpstr>Example: Applying level curves to economics</vt:lpstr>
      <vt:lpstr>Example: Applying level curves to economics</vt:lpstr>
      <vt:lpstr>Example: Level surfaces of a function with three variables</vt:lpstr>
      <vt:lpstr>Folie 37</vt:lpstr>
      <vt:lpstr>A partial derivative of a function of several variables is a derivative w.r.t. a specific variable (1/ 3)</vt:lpstr>
      <vt:lpstr>A partial derivative of a function of several variables is a derivative w.r.t. a specific variable (2/ 3)</vt:lpstr>
      <vt:lpstr>A partial derivative of a function of several variables is a derivative w.r.t. a specific variable (3/ 3)</vt:lpstr>
      <vt:lpstr>As for functions of one variable, partial derivatives are rigorously defined by limits of difference quotients …</vt:lpstr>
      <vt:lpstr>… such that in particular no new differentiation rules are required for the computation with partial derivatives</vt:lpstr>
      <vt:lpstr>Example: Finding partial derivatives</vt:lpstr>
      <vt:lpstr>Application in economics: Substitute and complementary commodities (1/ 2)</vt:lpstr>
      <vt:lpstr>Application in economics: Substitute and complementary commodities (2/ 2)</vt:lpstr>
      <vt:lpstr>Example: Substitute and complementary commodities</vt:lpstr>
      <vt:lpstr>Example: Substitute and complementary commodities</vt:lpstr>
      <vt:lpstr>Geometric illustration of the partial derivatives fx and fy as slopes to the graph in the x and y direction, respectively</vt:lpstr>
      <vt:lpstr>Explanation of the previous geometric illustration (1/ 2)</vt:lpstr>
      <vt:lpstr>Explanation of the previous geometric illustration (2/ 2)</vt:lpstr>
      <vt:lpstr>The partial derivatives fx(a, b) and fy(a, b) span the tangent plane to the graph of the function at the corresponding point (a, b)</vt:lpstr>
      <vt:lpstr>Example: Tangent plane to an elliptic paraboliod </vt:lpstr>
      <vt:lpstr>Folie 53</vt:lpstr>
      <vt:lpstr>Exercise: Finding partial derivatives of a function with two variables</vt:lpstr>
      <vt:lpstr>Example: Evaluating a function of three variables and its partial derivatives</vt:lpstr>
      <vt:lpstr>Exercise</vt:lpstr>
      <vt:lpstr>Exercise</vt:lpstr>
      <vt:lpstr>Exercise</vt:lpstr>
      <vt:lpstr>Folie 59</vt:lpstr>
      <vt:lpstr>To visualize the shapes of graphs or solution sets of functions in several variables one can use one of the many online graphing tools  </vt:lpstr>
      <vt:lpstr>Exercise</vt:lpstr>
      <vt:lpstr>Exercise</vt:lpstr>
      <vt:lpstr>Exercise</vt:lpstr>
      <vt:lpstr>Calculus II for Management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Florian</dc:creator>
  <cp:lastModifiedBy>Florian Rupp</cp:lastModifiedBy>
  <cp:revision>177</cp:revision>
  <dcterms:created xsi:type="dcterms:W3CDTF">2020-04-04T18:50:50Z</dcterms:created>
  <dcterms:modified xsi:type="dcterms:W3CDTF">2023-02-17T13:03:21Z</dcterms:modified>
</cp:coreProperties>
</file>