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24.xml" ContentType="application/vnd.openxmlformats-officedocument.presentationml.tags+xml"/>
  <Default Extension="gif" ContentType="image/gif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11" r:id="rId2"/>
    <p:sldId id="387" r:id="rId3"/>
    <p:sldId id="388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396" r:id="rId12"/>
    <p:sldId id="402" r:id="rId13"/>
    <p:sldId id="348" r:id="rId14"/>
    <p:sldId id="349" r:id="rId15"/>
    <p:sldId id="370" r:id="rId16"/>
    <p:sldId id="403" r:id="rId17"/>
    <p:sldId id="322" r:id="rId18"/>
    <p:sldId id="321" r:id="rId19"/>
    <p:sldId id="335" r:id="rId20"/>
    <p:sldId id="336" r:id="rId21"/>
    <p:sldId id="333" r:id="rId22"/>
    <p:sldId id="338" r:id="rId23"/>
    <p:sldId id="339" r:id="rId24"/>
    <p:sldId id="340" r:id="rId25"/>
    <p:sldId id="334" r:id="rId26"/>
    <p:sldId id="342" r:id="rId27"/>
    <p:sldId id="324" r:id="rId28"/>
    <p:sldId id="341" r:id="rId29"/>
    <p:sldId id="373" r:id="rId30"/>
    <p:sldId id="374" r:id="rId31"/>
    <p:sldId id="375" r:id="rId32"/>
    <p:sldId id="376" r:id="rId33"/>
    <p:sldId id="404" r:id="rId34"/>
    <p:sldId id="327" r:id="rId35"/>
    <p:sldId id="343" r:id="rId36"/>
    <p:sldId id="344" r:id="rId37"/>
    <p:sldId id="325" r:id="rId38"/>
    <p:sldId id="332" r:id="rId39"/>
    <p:sldId id="405" r:id="rId40"/>
    <p:sldId id="330" r:id="rId41"/>
    <p:sldId id="347" r:id="rId42"/>
    <p:sldId id="337" r:id="rId43"/>
    <p:sldId id="371" r:id="rId44"/>
    <p:sldId id="345" r:id="rId45"/>
    <p:sldId id="372" r:id="rId46"/>
    <p:sldId id="346" r:id="rId47"/>
    <p:sldId id="331" r:id="rId48"/>
    <p:sldId id="318" r:id="rId49"/>
    <p:sldId id="397" r:id="rId50"/>
    <p:sldId id="398" r:id="rId51"/>
    <p:sldId id="399" r:id="rId52"/>
    <p:sldId id="400" r:id="rId53"/>
    <p:sldId id="401" r:id="rId54"/>
    <p:sldId id="319" r:id="rId55"/>
    <p:sldId id="377" r:id="rId56"/>
    <p:sldId id="378" r:id="rId57"/>
    <p:sldId id="380" r:id="rId58"/>
    <p:sldId id="383" r:id="rId59"/>
    <p:sldId id="382" r:id="rId60"/>
    <p:sldId id="384" r:id="rId61"/>
    <p:sldId id="314" r:id="rId62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7356" autoAdjust="0"/>
  </p:normalViewPr>
  <p:slideViewPr>
    <p:cSldViewPr>
      <p:cViewPr>
        <p:scale>
          <a:sx n="150" d="100"/>
          <a:sy n="150" d="100"/>
        </p:scale>
        <p:origin x="-162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5A7E3-1710-4283-B562-697D60274D47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0AA15-CBBF-4CC4-BFDD-DD1B0451B41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0AA15-CBBF-4CC4-BFDD-DD1B0451B41E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4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.jpeg"/><Relationship Id="rId5" Type="http://schemas.openxmlformats.org/officeDocument/2006/relationships/tags" Target="../tags/tag1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2" Type="http://schemas.openxmlformats.org/officeDocument/2006/relationships/tags" Target="../tags/tag20.xml"/><Relationship Id="rId16" Type="http://schemas.openxmlformats.org/officeDocument/2006/relationships/image" Target="../media/image5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1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en-US" sz="1400" b="1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</a:t>
            </a:r>
            <a:r>
              <a:rPr lang="en-US" sz="1400" b="1" kern="0" dirty="0" smtClean="0">
                <a:latin typeface="+mn-lt"/>
              </a:rPr>
              <a:t>Dr. Dr. </a:t>
            </a:r>
            <a:r>
              <a:rPr lang="en-US" sz="1400" b="1" kern="0" dirty="0" err="1" smtClean="0">
                <a:latin typeface="+mn-lt"/>
              </a:rPr>
              <a:t>h.c</a:t>
            </a:r>
            <a:r>
              <a:rPr lang="en-US" sz="1400" b="1" kern="0" dirty="0" smtClean="0">
                <a:latin typeface="+mn-lt"/>
              </a:rPr>
              <a:t>. Florian Rupp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 l="2710" t="17398" r="32234"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3622" r="29108" b="83646"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6383" t="16354" r="31869" b="57232"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9144" t="42098" r="34630" b="29567"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 l="12114" t="13100" r="62264" b="4301"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74.xml"/><Relationship Id="rId7" Type="http://schemas.openxmlformats.org/officeDocument/2006/relationships/image" Target="../media/image67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80.png"/><Relationship Id="rId5" Type="http://schemas.openxmlformats.org/officeDocument/2006/relationships/image" Target="../media/image73.png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1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Optimization &amp; The Method of Least Squares</a:t>
            </a:r>
          </a:p>
          <a:p>
            <a:r>
              <a:rPr lang="en-US" dirty="0" smtClean="0"/>
              <a:t>week 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Finding extreme values on a closed and bounded region</a:t>
            </a:r>
          </a:p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Matrix algebra revisited</a:t>
            </a:r>
          </a:p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The least-squares procedure &amp; line</a:t>
            </a:r>
          </a:p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Least-squares prediction</a:t>
            </a:r>
          </a:p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Nonlinear curve-fitting</a:t>
            </a:r>
          </a:p>
        </p:txBody>
      </p:sp>
      <p:sp>
        <p:nvSpPr>
          <p:cNvPr id="5" name="Rechteck 4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 11</a:t>
            </a:r>
            <a:endParaRPr lang="en-US" sz="1400" dirty="0"/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absolute </a:t>
            </a:r>
            <a:r>
              <a:rPr lang="en-US" dirty="0" err="1" smtClean="0"/>
              <a:t>extrema</a:t>
            </a:r>
            <a:r>
              <a:rPr lang="en-US" dirty="0" smtClean="0"/>
              <a:t> of a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129736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2064084" y="1203594"/>
            <a:ext cx="6786226" cy="3453539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6012160" y="915566"/>
            <a:ext cx="3024336" cy="43204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6263437" y="1002119"/>
            <a:ext cx="2521783" cy="25894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absolute </a:t>
            </a:r>
            <a:r>
              <a:rPr lang="en-US" dirty="0" err="1" smtClean="0"/>
              <a:t>extrema</a:t>
            </a:r>
            <a:r>
              <a:rPr lang="en-US" dirty="0" smtClean="0"/>
              <a:t> of a function</a:t>
            </a:r>
            <a:endParaRPr lang="en-US" dirty="0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2"/>
            <a:ext cx="7091024" cy="3423920"/>
          </a:xfrm>
          <a:prstGeom prst="rect">
            <a:avLst/>
          </a:prstGeom>
          <a:noFill/>
          <a:ln/>
          <a:effectLst/>
        </p:spPr>
      </p:pic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129736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1835696" y="2859782"/>
          <a:ext cx="6912769" cy="60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2554"/>
                <a:gridCol w="1106043"/>
                <a:gridCol w="1106043"/>
                <a:gridCol w="1106043"/>
                <a:gridCol w="1106043"/>
                <a:gridCol w="1106043"/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point (</a:t>
                      </a:r>
                      <a:r>
                        <a:rPr lang="en-US" sz="1400" i="1" dirty="0" smtClean="0"/>
                        <a:t>x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400" i="1" dirty="0" smtClean="0"/>
                        <a:t>y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(1, 0.5)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(4, 8)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(0, 0)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(8, 0)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(0, 16)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value </a:t>
                      </a:r>
                      <a:r>
                        <a:rPr lang="en-US" sz="1400" i="1" dirty="0" smtClean="0"/>
                        <a:t>f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i="1" dirty="0" smtClean="0"/>
                        <a:t>x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400" i="1" dirty="0" smtClean="0"/>
                        <a:t>y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89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-55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-55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1430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97157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Finding Extreme Values on a Closed and Bounded Region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Matrix Algebra Revisited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The Least-Squares Procedure &amp; Least-Squares Line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Least-Squares Prediction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Nonlinear Curve-Fitting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Exercise:</a:t>
            </a:r>
            <a:br>
              <a:rPr lang="en-US" dirty="0" smtClean="0"/>
            </a:br>
            <a:r>
              <a:rPr lang="en-US" dirty="0" smtClean="0"/>
              <a:t>Matrix Algebra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1520" y="1131590"/>
            <a:ext cx="1296144" cy="388843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en-US" sz="1200" b="1" dirty="0" smtClean="0">
                <a:solidFill>
                  <a:schemeClr val="tx1"/>
                </a:solidFill>
              </a:rPr>
              <a:t>A Short Review of Linear Algebra Topics:</a:t>
            </a:r>
          </a:p>
          <a:p>
            <a:pPr algn="ctr">
              <a:spcAft>
                <a:spcPts val="600"/>
              </a:spcAft>
            </a:pPr>
            <a:endParaRPr lang="en-US" sz="1200" b="1" dirty="0" smtClean="0">
              <a:solidFill>
                <a:schemeClr val="tx1"/>
              </a:solidFill>
            </a:endParaRP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Gaussian Elimination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Basis &amp; Linear Independence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Determinants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Scalar- &amp; Vector-Product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Matrix-Multiplication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Inverse Matrix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err="1" smtClean="0">
                <a:solidFill>
                  <a:schemeClr val="tx1"/>
                </a:solidFill>
              </a:rPr>
              <a:t>Eigenvalues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&amp; Eigenvectors</a:t>
            </a:r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84208" cy="2592000"/>
          </a:xfrm>
          <a:prstGeom prst="rect">
            <a:avLst/>
          </a:prstGeom>
          <a:noFill/>
          <a:ln/>
          <a:effectLst/>
        </p:spPr>
      </p:pic>
      <p:sp>
        <p:nvSpPr>
          <p:cNvPr id="6" name="Gleichschenkliges Dreieck 5"/>
          <p:cNvSpPr/>
          <p:nvPr/>
        </p:nvSpPr>
        <p:spPr>
          <a:xfrm rot="10800000">
            <a:off x="467544" y="1851670"/>
            <a:ext cx="864096" cy="144016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Exercise:</a:t>
            </a:r>
            <a:br>
              <a:rPr lang="en-US" dirty="0" smtClean="0"/>
            </a:br>
            <a:r>
              <a:rPr lang="en-US" dirty="0" smtClean="0"/>
              <a:t>Matrix Algebra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7090436" cy="3435466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Exercise:</a:t>
            </a:r>
            <a:br>
              <a:rPr lang="en-US" dirty="0" smtClean="0"/>
            </a:br>
            <a:r>
              <a:rPr lang="en-US" dirty="0" smtClean="0"/>
              <a:t>Matrix Algebra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77"/>
            <a:ext cx="6933453" cy="3303105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90366"/>
            <a:ext cx="4104456" cy="6014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97157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Finding Extreme Values on a Closed and Bounded Region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Matrix Algebra Revisited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The Least-Squares Procedure</a:t>
            </a:r>
          </a:p>
          <a:p>
            <a:pPr lvl="1"/>
            <a:r>
              <a:rPr lang="en-US" b="1" dirty="0" smtClean="0"/>
              <a:t>&amp; Least-Squares Line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Least-Squares Prediction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Nonlinear Curve-Fitting</a:t>
            </a:r>
          </a:p>
        </p:txBody>
      </p:sp>
      <p:pic>
        <p:nvPicPr>
          <p:cNvPr id="4" name="Picture 2" descr="Ordinary least-squares method and components of a statistical model.... |  Download Scientific 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2380" y="2709752"/>
            <a:ext cx="3619800" cy="2244276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5220072" y="2643758"/>
            <a:ext cx="3744416" cy="23762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1801 the method of least-squares was developed to solve an astrophysical riddle and rediscover a ‘lost’ asteroid</a:t>
            </a:r>
            <a:endParaRPr lang="en-US" dirty="0"/>
          </a:p>
        </p:txBody>
      </p:sp>
      <p:pic>
        <p:nvPicPr>
          <p:cNvPr id="1026" name="Picture 2" descr="Carl Friedrich Gauss and The Method of Least Squa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147814"/>
            <a:ext cx="1699528" cy="1882554"/>
          </a:xfrm>
          <a:prstGeom prst="rect">
            <a:avLst/>
          </a:prstGeom>
          <a:noFill/>
        </p:spPr>
      </p:pic>
      <p:pic>
        <p:nvPicPr>
          <p:cNvPr id="4" name="Grafik 3" descr="carl_friedrich_gaus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1131590"/>
            <a:ext cx="1699991" cy="1944216"/>
          </a:xfrm>
          <a:prstGeom prst="rect">
            <a:avLst/>
          </a:prstGeom>
        </p:spPr>
      </p:pic>
      <p:pic>
        <p:nvPicPr>
          <p:cNvPr id="1028" name="Picture 4" descr="Diagrams of the Future - 1802 Ceres Orb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131590"/>
            <a:ext cx="3384376" cy="3902186"/>
          </a:xfrm>
          <a:prstGeom prst="rect">
            <a:avLst/>
          </a:prstGeom>
          <a:noFill/>
        </p:spPr>
      </p:pic>
      <p:pic>
        <p:nvPicPr>
          <p:cNvPr id="1030" name="Picture 6" descr="File:Trayectoria de Hidalgo.jpg - Wikimedia Commons"/>
          <p:cNvPicPr>
            <a:picLocks noChangeAspect="1" noChangeArrowheads="1"/>
          </p:cNvPicPr>
          <p:nvPr/>
        </p:nvPicPr>
        <p:blipFill>
          <a:blip r:embed="rId5" cstate="print"/>
          <a:srcRect t="7834" b="13824"/>
          <a:stretch>
            <a:fillRect/>
          </a:stretch>
        </p:blipFill>
        <p:spPr bwMode="auto">
          <a:xfrm>
            <a:off x="5508104" y="2859782"/>
            <a:ext cx="3403104" cy="2160240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>
          <a:xfrm>
            <a:off x="5580112" y="1131590"/>
            <a:ext cx="3312368" cy="15841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00"/>
              </a:spcAft>
            </a:pPr>
            <a:r>
              <a:rPr lang="en-US" sz="1200" dirty="0" smtClean="0">
                <a:solidFill>
                  <a:schemeClr val="tx1"/>
                </a:solidFill>
              </a:rPr>
              <a:t>The first minor planet (asteroid, dwarf planet) Ceres was found sweeping around the sun on January 1</a:t>
            </a:r>
            <a:r>
              <a:rPr lang="en-US" sz="1200" baseline="30000" dirty="0" smtClean="0">
                <a:solidFill>
                  <a:schemeClr val="tx1"/>
                </a:solidFill>
              </a:rPr>
              <a:t>st</a:t>
            </a:r>
            <a:r>
              <a:rPr lang="en-US" sz="1200" dirty="0" smtClean="0">
                <a:solidFill>
                  <a:schemeClr val="tx1"/>
                </a:solidFill>
              </a:rPr>
              <a:t>, 1801.</a:t>
            </a:r>
          </a:p>
          <a:p>
            <a:pPr algn="ctr">
              <a:spcAft>
                <a:spcPts val="300"/>
              </a:spcAft>
            </a:pPr>
            <a:r>
              <a:rPr lang="en-US" sz="1200" dirty="0" smtClean="0">
                <a:solidFill>
                  <a:schemeClr val="tx1"/>
                </a:solidFill>
              </a:rPr>
              <a:t> However, it was lost in the sun’s rays after only 41 days and there was every reason to believe it would never be recognized again.</a:t>
            </a:r>
          </a:p>
          <a:p>
            <a:pPr algn="ctr">
              <a:spcAft>
                <a:spcPts val="300"/>
              </a:spcAft>
            </a:pPr>
            <a:r>
              <a:rPr lang="en-US" sz="1200" dirty="0" smtClean="0">
                <a:solidFill>
                  <a:schemeClr val="tx1"/>
                </a:solidFill>
              </a:rPr>
              <a:t>With the help of Gauss Ceres was rediscovered on the last day of 1801.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117197" y="119635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Image of the original description by Carl Friedrich Gauss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method of least-squares aims to provide the best fitting curve through scatter diagrams (1/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8" y="1203581"/>
            <a:ext cx="5313977" cy="3394972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 1"/>
          <p:cNvPicPr>
            <a:picLocks noChangeAspect="1" noChangeArrowheads="1"/>
          </p:cNvPicPr>
          <p:nvPr/>
        </p:nvPicPr>
        <p:blipFill>
          <a:blip r:embed="rId4" cstate="print"/>
          <a:srcRect r="54962"/>
          <a:stretch>
            <a:fillRect/>
          </a:stretch>
        </p:blipFill>
        <p:spPr bwMode="auto">
          <a:xfrm>
            <a:off x="251520" y="1131590"/>
            <a:ext cx="1872208" cy="19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 2"/>
          <p:cNvPicPr>
            <a:picLocks noChangeAspect="1" noChangeArrowheads="1"/>
          </p:cNvPicPr>
          <p:nvPr/>
        </p:nvPicPr>
        <p:blipFill>
          <a:blip r:embed="rId4" cstate="print"/>
          <a:srcRect l="54739" r="222"/>
          <a:stretch>
            <a:fillRect/>
          </a:stretch>
        </p:blipFill>
        <p:spPr bwMode="auto">
          <a:xfrm>
            <a:off x="251519" y="3075806"/>
            <a:ext cx="187220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method of least-squares aims to provide the best fitting curve through scatter diagrams (2/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7" y="1203579"/>
            <a:ext cx="5309318" cy="3095860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 1"/>
          <p:cNvPicPr>
            <a:picLocks noChangeAspect="1" noChangeArrowheads="1"/>
          </p:cNvPicPr>
          <p:nvPr/>
        </p:nvPicPr>
        <p:blipFill>
          <a:blip r:embed="rId4" cstate="print"/>
          <a:srcRect r="54962"/>
          <a:stretch>
            <a:fillRect/>
          </a:stretch>
        </p:blipFill>
        <p:spPr bwMode="auto">
          <a:xfrm>
            <a:off x="251520" y="1131590"/>
            <a:ext cx="1872208" cy="19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 2"/>
          <p:cNvPicPr>
            <a:picLocks noChangeAspect="1" noChangeArrowheads="1"/>
          </p:cNvPicPr>
          <p:nvPr/>
        </p:nvPicPr>
        <p:blipFill>
          <a:blip r:embed="rId4" cstate="print"/>
          <a:srcRect l="54739" r="222"/>
          <a:stretch>
            <a:fillRect/>
          </a:stretch>
        </p:blipFill>
        <p:spPr bwMode="auto">
          <a:xfrm>
            <a:off x="251519" y="3075806"/>
            <a:ext cx="187220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63638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6055376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Finding Extreme Values on a Closed and Bounded Region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Matrix Algebra Revisited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The Least-Squares Procedure &amp; Least-Squares Line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Least-Squares Prediction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Nonlinear Curve-Fitting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method of least-squares aims to provide the best fitting curve through scatter diagrams (3/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8"/>
            <a:ext cx="5327965" cy="3674511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31590"/>
            <a:ext cx="2160240" cy="203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23528" y="3291830"/>
            <a:ext cx="1944217" cy="38392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the Least-Squares Criterion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7660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5" y="1203577"/>
            <a:ext cx="5330900" cy="35175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the Least-Squares Criterion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2"/>
            <a:ext cx="7069808" cy="371980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the Least-Squares Criterion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52"/>
            <a:ext cx="7069727" cy="35465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typical application of the method of least-squares is the identification of the best fitting assuming normally distributed observation around this line</a:t>
            </a:r>
            <a:endParaRPr lang="en-US" dirty="0"/>
          </a:p>
        </p:txBody>
      </p:sp>
      <p:pic>
        <p:nvPicPr>
          <p:cNvPr id="3" name="Picture 2" descr="Ordinary least-squares method and components of a statistical model.... |  Download Scientific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542" y="1131590"/>
            <a:ext cx="3888432" cy="2410828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4572000" y="1131590"/>
            <a:ext cx="432048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643999" y="1203574"/>
            <a:ext cx="4198925" cy="373768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Based on the coordinates </a:t>
            </a:r>
            <a:r>
              <a:rPr lang="en-US" i="1" dirty="0" smtClean="0"/>
              <a:t>x</a:t>
            </a:r>
            <a:r>
              <a:rPr lang="en-US" i="1" baseline="-25000" dirty="0" smtClean="0"/>
              <a:t>i</a:t>
            </a:r>
            <a:r>
              <a:rPr lang="en-US" dirty="0" smtClean="0"/>
              <a:t> and </a:t>
            </a:r>
            <a:r>
              <a:rPr lang="en-US" i="1" dirty="0" err="1" smtClean="0"/>
              <a:t>y</a:t>
            </a:r>
            <a:r>
              <a:rPr lang="en-US" i="1" baseline="-25000" dirty="0" err="1" smtClean="0"/>
              <a:t>i</a:t>
            </a:r>
            <a:r>
              <a:rPr lang="en-US" dirty="0" smtClean="0"/>
              <a:t> of the measurements the parameters </a:t>
            </a:r>
            <a:r>
              <a:rPr lang="en-US" i="1" dirty="0" smtClean="0"/>
              <a:t>m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r>
              <a:rPr lang="en-US" dirty="0" smtClean="0"/>
              <a:t> of the least squares line </a:t>
            </a:r>
            <a:r>
              <a:rPr lang="en-US" i="1" dirty="0" smtClean="0"/>
              <a:t>y</a:t>
            </a:r>
            <a:r>
              <a:rPr lang="en-US" dirty="0" smtClean="0"/>
              <a:t> = </a:t>
            </a:r>
            <a:r>
              <a:rPr lang="en-US" i="1" dirty="0" err="1" smtClean="0"/>
              <a:t>mx</a:t>
            </a:r>
            <a:r>
              <a:rPr lang="en-US" dirty="0" smtClean="0"/>
              <a:t> + </a:t>
            </a:r>
            <a:r>
              <a:rPr lang="en-US" i="1" dirty="0" smtClean="0"/>
              <a:t>b</a:t>
            </a:r>
            <a:r>
              <a:rPr lang="en-US" dirty="0" smtClean="0"/>
              <a:t> are obtained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93610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49"/>
            <a:ext cx="7066183" cy="776579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2211710"/>
            <a:ext cx="7200800" cy="280831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283670"/>
            <a:ext cx="7051055" cy="268376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least-squares line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53"/>
            <a:ext cx="7059575" cy="1531299"/>
          </a:xfrm>
          <a:prstGeom prst="rect">
            <a:avLst/>
          </a:prstGeom>
          <a:noFill/>
          <a:ln/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8156" y="2859782"/>
            <a:ext cx="452784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least-squares line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2521589"/>
            <a:ext cx="6259038" cy="2426586"/>
          </a:xfrm>
          <a:prstGeom prst="rect">
            <a:avLst/>
          </a:prstGeom>
          <a:noFill/>
          <a:ln/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7176" y="1203598"/>
            <a:ext cx="314980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/>
          <p:cNvSpPr/>
          <p:nvPr/>
        </p:nvSpPr>
        <p:spPr>
          <a:xfrm>
            <a:off x="107504" y="915566"/>
            <a:ext cx="2952328" cy="115212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2883" y="1005784"/>
            <a:ext cx="2821570" cy="97169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parameters </a:t>
            </a:r>
            <a:r>
              <a:rPr lang="en-US" i="1" dirty="0" smtClean="0"/>
              <a:t>b</a:t>
            </a:r>
            <a:r>
              <a:rPr lang="en-US" dirty="0" smtClean="0"/>
              <a:t> and </a:t>
            </a:r>
            <a:r>
              <a:rPr lang="en-US" i="1" dirty="0" smtClean="0"/>
              <a:t>m</a:t>
            </a:r>
            <a:r>
              <a:rPr lang="en-US" dirty="0" smtClean="0"/>
              <a:t> of the least-squares line can also be obtained via matrix-vector calculus (1/ 3)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7074577" cy="366268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parameters </a:t>
            </a:r>
            <a:r>
              <a:rPr lang="en-US" i="1" dirty="0" smtClean="0"/>
              <a:t>b</a:t>
            </a:r>
            <a:r>
              <a:rPr lang="en-US" dirty="0" smtClean="0"/>
              <a:t> and </a:t>
            </a:r>
            <a:r>
              <a:rPr lang="en-US" i="1" dirty="0" smtClean="0"/>
              <a:t>m</a:t>
            </a:r>
            <a:r>
              <a:rPr lang="en-US" dirty="0" smtClean="0"/>
              <a:t> of the least-squares line can also be obtained via matrix-vector calculus (2/ 3)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8"/>
            <a:ext cx="5548351" cy="3386834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2411760" y="3795886"/>
            <a:ext cx="5760640" cy="93610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 Verbindung 9"/>
          <p:cNvCxnSpPr/>
          <p:nvPr/>
        </p:nvCxnSpPr>
        <p:spPr>
          <a:xfrm>
            <a:off x="8028384" y="4227934"/>
            <a:ext cx="64807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8676456" y="1923678"/>
            <a:ext cx="0" cy="23042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flipH="1">
            <a:off x="7452320" y="1923678"/>
            <a:ext cx="1224136" cy="0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7452320" y="3003798"/>
            <a:ext cx="1224136" cy="0"/>
          </a:xfrm>
          <a:prstGeom prst="line">
            <a:avLst/>
          </a:prstGeom>
          <a:ln>
            <a:solidFill>
              <a:schemeClr val="tx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extreme value property for functions of one …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2"/>
            <a:ext cx="7056096" cy="3548545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979712" y="3091046"/>
            <a:ext cx="6624736" cy="10801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parameters </a:t>
            </a:r>
            <a:r>
              <a:rPr lang="en-US" i="1" dirty="0" smtClean="0"/>
              <a:t>b</a:t>
            </a:r>
            <a:r>
              <a:rPr lang="en-US" dirty="0" smtClean="0"/>
              <a:t> and </a:t>
            </a:r>
            <a:r>
              <a:rPr lang="en-US" i="1" dirty="0" smtClean="0"/>
              <a:t>m</a:t>
            </a:r>
            <a:r>
              <a:rPr lang="en-US" dirty="0" smtClean="0"/>
              <a:t> of the least-squares line can also be obtained via matrix-vector calculus (3/ 3)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fik 2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6266868" cy="3453813"/>
          </a:xfrm>
          <a:prstGeom prst="rect">
            <a:avLst/>
          </a:prstGeom>
          <a:noFill/>
          <a:ln/>
          <a:effectLst/>
        </p:spPr>
      </p:pic>
      <p:sp>
        <p:nvSpPr>
          <p:cNvPr id="21" name="Rechteck 20"/>
          <p:cNvSpPr/>
          <p:nvPr/>
        </p:nvSpPr>
        <p:spPr>
          <a:xfrm>
            <a:off x="3131840" y="4312642"/>
            <a:ext cx="4320480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least-squares line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3"/>
            <a:ext cx="7081531" cy="373106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least-squares line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46"/>
            <a:ext cx="6170209" cy="345124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21982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97157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Finding Extreme Values on a Closed and Bounded Region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Matrix Algebra Revisited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The Least-Squares Procedure &amp; Least-Squares Line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Least-Squares Prediction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Nonlinear Curve-Fitting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Making a least-squares prediction of GPA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00811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8"/>
            <a:ext cx="7064418" cy="844039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283718"/>
            <a:ext cx="7200800" cy="27363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355674"/>
            <a:ext cx="7060157" cy="234995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Making a least-squares prediction of GPA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6"/>
            <a:ext cx="7067736" cy="791327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3089" y="2139702"/>
            <a:ext cx="503798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Making a least-squares prediction of GPA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6"/>
            <a:ext cx="7079363" cy="3729486"/>
          </a:xfrm>
          <a:prstGeom prst="rect">
            <a:avLst/>
          </a:prstGeom>
          <a:noFill/>
          <a:ln/>
          <a:effectLst/>
        </p:spPr>
      </p:pic>
      <p:sp>
        <p:nvSpPr>
          <p:cNvPr id="13" name="Rechteck 12"/>
          <p:cNvSpPr/>
          <p:nvPr/>
        </p:nvSpPr>
        <p:spPr>
          <a:xfrm>
            <a:off x="6097230" y="3095399"/>
            <a:ext cx="1944216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Making a least-squares prediction of GPA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51519" y="1131590"/>
            <a:ext cx="2880321" cy="2173913"/>
            <a:chOff x="251519" y="1131590"/>
            <a:chExt cx="2880321" cy="2173913"/>
          </a:xfrm>
        </p:grpSpPr>
        <p:pic>
          <p:nvPicPr>
            <p:cNvPr id="4098" name="Picture 2 1"/>
            <p:cNvPicPr>
              <a:picLocks noChangeAspect="1" noChangeArrowheads="1"/>
            </p:cNvPicPr>
            <p:nvPr/>
          </p:nvPicPr>
          <p:blipFill>
            <a:blip r:embed="rId3" cstate="print"/>
            <a:srcRect r="20000"/>
            <a:stretch>
              <a:fillRect/>
            </a:stretch>
          </p:blipFill>
          <p:spPr bwMode="auto">
            <a:xfrm>
              <a:off x="251519" y="1131590"/>
              <a:ext cx="2880321" cy="2173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 2"/>
            <p:cNvPicPr>
              <a:picLocks noChangeAspect="1" noChangeArrowheads="1"/>
            </p:cNvPicPr>
            <p:nvPr/>
          </p:nvPicPr>
          <p:blipFill>
            <a:blip r:embed="rId3" cstate="print"/>
            <a:srcRect l="75764" t="87373" b="6201"/>
            <a:stretch>
              <a:fillRect/>
            </a:stretch>
          </p:blipFill>
          <p:spPr bwMode="auto">
            <a:xfrm>
              <a:off x="2259264" y="3165803"/>
              <a:ext cx="872576" cy="13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 3"/>
            <p:cNvPicPr>
              <a:picLocks noChangeAspect="1" noChangeArrowheads="1"/>
            </p:cNvPicPr>
            <p:nvPr/>
          </p:nvPicPr>
          <p:blipFill>
            <a:blip r:embed="rId3" cstate="print"/>
            <a:srcRect l="75767" r="20000" b="93761"/>
            <a:stretch>
              <a:fillRect/>
            </a:stretch>
          </p:blipFill>
          <p:spPr bwMode="auto">
            <a:xfrm>
              <a:off x="2987824" y="3041898"/>
              <a:ext cx="144016" cy="135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hteck 6"/>
          <p:cNvSpPr/>
          <p:nvPr/>
        </p:nvSpPr>
        <p:spPr>
          <a:xfrm>
            <a:off x="3419872" y="1131590"/>
            <a:ext cx="5472608" cy="21602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8"/>
            <a:ext cx="5320103" cy="18642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important remark:</a:t>
            </a:r>
            <a:br>
              <a:rPr lang="en-US" dirty="0" smtClean="0"/>
            </a:br>
            <a:r>
              <a:rPr lang="en-US" dirty="0" smtClean="0"/>
              <a:t>Correlation is not causation</a:t>
            </a:r>
            <a:endParaRPr lang="en-US" dirty="0"/>
          </a:p>
        </p:txBody>
      </p:sp>
      <p:pic>
        <p:nvPicPr>
          <p:cNvPr id="25602" name="Picture 2" descr="Engora Data Blog: Correlation does not imply caus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815" y="1173485"/>
            <a:ext cx="1771650" cy="2076450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251520" y="1131590"/>
            <a:ext cx="2160240" cy="21602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4" name="Picture 4" descr="https://sparrowism.soc.srcf.net/home/grap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059582"/>
            <a:ext cx="4968552" cy="3974842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4788024" y="1269075"/>
            <a:ext cx="1584175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the less pirates the higher the global temperatures</a:t>
            </a:r>
            <a:endParaRPr lang="en-US" sz="1000" b="1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2195736" y="1419622"/>
            <a:ext cx="43204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2627784" y="1419622"/>
            <a:ext cx="0" cy="15841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2195736" y="3003798"/>
            <a:ext cx="432048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971600" y="3867894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additional justification required beyond the correct usage of the method of least-squares</a:t>
            </a:r>
            <a:endParaRPr lang="en-US" sz="1400" dirty="0"/>
          </a:p>
        </p:txBody>
      </p:sp>
      <p:cxnSp>
        <p:nvCxnSpPr>
          <p:cNvPr id="16" name="Gerade Verbindung 15"/>
          <p:cNvCxnSpPr/>
          <p:nvPr/>
        </p:nvCxnSpPr>
        <p:spPr>
          <a:xfrm>
            <a:off x="2699792" y="2643758"/>
            <a:ext cx="2160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2915816" y="2643758"/>
            <a:ext cx="0" cy="12241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789536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97157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Finding Extreme Values on a Closed and Bounded Region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Matrix Algebra Revisited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The Least-Squares Procedure &amp; Least-Squares Line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Least-Squares Prediction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Nonlinear Curve-Fitting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two variables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3681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3"/>
            <a:ext cx="7051290" cy="123637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exponential demand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15212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7"/>
            <a:ext cx="7070383" cy="1046048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355726"/>
            <a:ext cx="7200800" cy="26642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427681"/>
            <a:ext cx="7074508" cy="1070355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526286"/>
            <a:ext cx="4032448" cy="14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exponential demand function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952780" y="2820130"/>
            <a:ext cx="6888883" cy="2055876"/>
          </a:xfrm>
          <a:prstGeom prst="rect">
            <a:avLst/>
          </a:prstGeom>
          <a:noFill/>
          <a:ln/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203598"/>
            <a:ext cx="4032448" cy="14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exponential demand function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880320" cy="228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5" y="1203577"/>
            <a:ext cx="5320508" cy="352289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exponential demand function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9051" y="1491631"/>
            <a:ext cx="5806058" cy="194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0" y="1203546"/>
            <a:ext cx="2935687" cy="211518"/>
          </a:xfrm>
          <a:prstGeom prst="rect">
            <a:avLst/>
          </a:prstGeom>
          <a:noFill/>
          <a:ln/>
          <a:effectLst/>
        </p:spPr>
      </p:pic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0" y="3557031"/>
            <a:ext cx="5304774" cy="1390983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07504" y="3939902"/>
            <a:ext cx="2952328" cy="115212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72883" y="4030120"/>
            <a:ext cx="2821570" cy="97169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exponential demand function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6"/>
            <a:ext cx="7004632" cy="276951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 exponential demand function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26642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6"/>
            <a:ext cx="7075428" cy="230399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illustrated procedure for fitting data to an exponential curve is sometimes called log-linear regression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7072637" cy="368710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</a:t>
            </a:r>
            <a:br>
              <a:rPr lang="en-US" dirty="0" smtClean="0"/>
            </a:br>
            <a:r>
              <a:rPr lang="en-US" dirty="0" smtClean="0"/>
              <a:t>Neuronal Networks – Regression Analysis in the time of artificial intelligence</a:t>
            </a:r>
            <a:endParaRPr lang="en-US" dirty="0"/>
          </a:p>
        </p:txBody>
      </p:sp>
      <p:grpSp>
        <p:nvGrpSpPr>
          <p:cNvPr id="5" name="Gruppieren 4"/>
          <p:cNvGrpSpPr/>
          <p:nvPr/>
        </p:nvGrpSpPr>
        <p:grpSpPr>
          <a:xfrm rot="5400000">
            <a:off x="-487054" y="2096306"/>
            <a:ext cx="3852985" cy="1944642"/>
            <a:chOff x="4824028" y="4581128"/>
            <a:chExt cx="4068452" cy="2053390"/>
          </a:xfrm>
        </p:grpSpPr>
        <p:sp>
          <p:nvSpPr>
            <p:cNvPr id="6" name="Ellipse 5"/>
            <p:cNvSpPr/>
            <p:nvPr/>
          </p:nvSpPr>
          <p:spPr>
            <a:xfrm>
              <a:off x="8530117" y="5426642"/>
              <a:ext cx="362363" cy="36236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O</a:t>
              </a:r>
            </a:p>
          </p:txBody>
        </p:sp>
        <p:grpSp>
          <p:nvGrpSpPr>
            <p:cNvPr id="7" name="Gruppieren 77"/>
            <p:cNvGrpSpPr/>
            <p:nvPr/>
          </p:nvGrpSpPr>
          <p:grpSpPr>
            <a:xfrm>
              <a:off x="5750550" y="4581128"/>
              <a:ext cx="362363" cy="2053390"/>
              <a:chOff x="6677072" y="4581128"/>
              <a:chExt cx="362363" cy="2053390"/>
            </a:xfrm>
          </p:grpSpPr>
          <p:sp>
            <p:nvSpPr>
              <p:cNvPr id="64" name="Ellipse 63"/>
              <p:cNvSpPr/>
              <p:nvPr/>
            </p:nvSpPr>
            <p:spPr>
              <a:xfrm>
                <a:off x="6677072" y="5144804"/>
                <a:ext cx="362363" cy="3623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65" name="Ellipse 64"/>
              <p:cNvSpPr/>
              <p:nvPr/>
            </p:nvSpPr>
            <p:spPr>
              <a:xfrm>
                <a:off x="6677072" y="5708480"/>
                <a:ext cx="362363" cy="3623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66" name="Ellipse 65"/>
              <p:cNvSpPr/>
              <p:nvPr/>
            </p:nvSpPr>
            <p:spPr>
              <a:xfrm>
                <a:off x="6677072" y="4581128"/>
                <a:ext cx="362363" cy="3623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67" name="Ellipse 66"/>
              <p:cNvSpPr/>
              <p:nvPr/>
            </p:nvSpPr>
            <p:spPr>
              <a:xfrm>
                <a:off x="6677072" y="6272155"/>
                <a:ext cx="362363" cy="3623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sp>
          <p:nvSpPr>
            <p:cNvPr id="8" name="Ellipse 7"/>
            <p:cNvSpPr/>
            <p:nvPr/>
          </p:nvSpPr>
          <p:spPr>
            <a:xfrm>
              <a:off x="4824028" y="5144804"/>
              <a:ext cx="362363" cy="3623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I</a:t>
              </a:r>
            </a:p>
          </p:txBody>
        </p:sp>
        <p:sp>
          <p:nvSpPr>
            <p:cNvPr id="9" name="Ellipse 8"/>
            <p:cNvSpPr/>
            <p:nvPr/>
          </p:nvSpPr>
          <p:spPr>
            <a:xfrm>
              <a:off x="4824028" y="5708480"/>
              <a:ext cx="362363" cy="3623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I</a:t>
              </a:r>
            </a:p>
          </p:txBody>
        </p:sp>
        <p:cxnSp>
          <p:nvCxnSpPr>
            <p:cNvPr id="10" name="Gerade Verbindung 9"/>
            <p:cNvCxnSpPr>
              <a:stCxn id="8" idx="6"/>
              <a:endCxn id="66" idx="2"/>
            </p:cNvCxnSpPr>
            <p:nvPr/>
          </p:nvCxnSpPr>
          <p:spPr>
            <a:xfrm flipV="1">
              <a:off x="5186391" y="4762310"/>
              <a:ext cx="564159" cy="5636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>
              <a:stCxn id="8" idx="6"/>
              <a:endCxn id="64" idx="2"/>
            </p:cNvCxnSpPr>
            <p:nvPr/>
          </p:nvCxnSpPr>
          <p:spPr>
            <a:xfrm>
              <a:off x="5186391" y="5325986"/>
              <a:ext cx="56415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>
              <a:stCxn id="58" idx="6"/>
              <a:endCxn id="6" idx="1"/>
            </p:cNvCxnSpPr>
            <p:nvPr/>
          </p:nvCxnSpPr>
          <p:spPr>
            <a:xfrm>
              <a:off x="7965957" y="4762310"/>
              <a:ext cx="617227" cy="717399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>
              <a:stCxn id="59" idx="6"/>
              <a:endCxn id="6" idx="3"/>
            </p:cNvCxnSpPr>
            <p:nvPr/>
          </p:nvCxnSpPr>
          <p:spPr>
            <a:xfrm flipV="1">
              <a:off x="7965957" y="5735938"/>
              <a:ext cx="617227" cy="717399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>
              <a:stCxn id="56" idx="6"/>
              <a:endCxn id="6" idx="2"/>
            </p:cNvCxnSpPr>
            <p:nvPr/>
          </p:nvCxnSpPr>
          <p:spPr>
            <a:xfrm>
              <a:off x="7965957" y="5325986"/>
              <a:ext cx="564160" cy="281838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>
              <a:stCxn id="57" idx="6"/>
              <a:endCxn id="6" idx="2"/>
            </p:cNvCxnSpPr>
            <p:nvPr/>
          </p:nvCxnSpPr>
          <p:spPr>
            <a:xfrm flipV="1">
              <a:off x="7965957" y="5607824"/>
              <a:ext cx="564160" cy="281838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>
              <a:stCxn id="8" idx="6"/>
              <a:endCxn id="65" idx="2"/>
            </p:cNvCxnSpPr>
            <p:nvPr/>
          </p:nvCxnSpPr>
          <p:spPr>
            <a:xfrm>
              <a:off x="5186391" y="5325986"/>
              <a:ext cx="564159" cy="5636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>
              <a:stCxn id="8" idx="6"/>
              <a:endCxn id="67" idx="2"/>
            </p:cNvCxnSpPr>
            <p:nvPr/>
          </p:nvCxnSpPr>
          <p:spPr>
            <a:xfrm>
              <a:off x="5186391" y="5325986"/>
              <a:ext cx="564159" cy="1127351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>
              <a:stCxn id="9" idx="6"/>
              <a:endCxn id="66" idx="2"/>
            </p:cNvCxnSpPr>
            <p:nvPr/>
          </p:nvCxnSpPr>
          <p:spPr>
            <a:xfrm flipV="1">
              <a:off x="5186391" y="4762310"/>
              <a:ext cx="564159" cy="1127352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>
              <a:stCxn id="9" idx="6"/>
              <a:endCxn id="64" idx="2"/>
            </p:cNvCxnSpPr>
            <p:nvPr/>
          </p:nvCxnSpPr>
          <p:spPr>
            <a:xfrm flipV="1">
              <a:off x="5186391" y="5325986"/>
              <a:ext cx="564159" cy="5636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>
              <a:stCxn id="9" idx="6"/>
              <a:endCxn id="65" idx="2"/>
            </p:cNvCxnSpPr>
            <p:nvPr/>
          </p:nvCxnSpPr>
          <p:spPr>
            <a:xfrm>
              <a:off x="5186391" y="5889662"/>
              <a:ext cx="56415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>
              <a:stCxn id="9" idx="6"/>
              <a:endCxn id="67" idx="2"/>
            </p:cNvCxnSpPr>
            <p:nvPr/>
          </p:nvCxnSpPr>
          <p:spPr>
            <a:xfrm>
              <a:off x="5186391" y="5889662"/>
              <a:ext cx="564159" cy="563675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96"/>
            <p:cNvGrpSpPr/>
            <p:nvPr/>
          </p:nvGrpSpPr>
          <p:grpSpPr>
            <a:xfrm>
              <a:off x="6677072" y="4581128"/>
              <a:ext cx="362363" cy="2053390"/>
              <a:chOff x="6677072" y="4581128"/>
              <a:chExt cx="362363" cy="2053390"/>
            </a:xfrm>
          </p:grpSpPr>
          <p:sp>
            <p:nvSpPr>
              <p:cNvPr id="60" name="Ellipse 59"/>
              <p:cNvSpPr/>
              <p:nvPr/>
            </p:nvSpPr>
            <p:spPr>
              <a:xfrm>
                <a:off x="6677072" y="5144804"/>
                <a:ext cx="362363" cy="362363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…</a:t>
                </a:r>
              </a:p>
            </p:txBody>
          </p:sp>
          <p:sp>
            <p:nvSpPr>
              <p:cNvPr id="61" name="Ellipse 60"/>
              <p:cNvSpPr/>
              <p:nvPr/>
            </p:nvSpPr>
            <p:spPr>
              <a:xfrm>
                <a:off x="6677072" y="5708480"/>
                <a:ext cx="362363" cy="362363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…</a:t>
                </a:r>
              </a:p>
            </p:txBody>
          </p:sp>
          <p:sp>
            <p:nvSpPr>
              <p:cNvPr id="62" name="Ellipse 61"/>
              <p:cNvSpPr/>
              <p:nvPr/>
            </p:nvSpPr>
            <p:spPr>
              <a:xfrm>
                <a:off x="6677072" y="4581128"/>
                <a:ext cx="362363" cy="362363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…</a:t>
                </a:r>
              </a:p>
            </p:txBody>
          </p:sp>
          <p:sp>
            <p:nvSpPr>
              <p:cNvPr id="63" name="Ellipse 62"/>
              <p:cNvSpPr/>
              <p:nvPr/>
            </p:nvSpPr>
            <p:spPr>
              <a:xfrm>
                <a:off x="6677072" y="6272155"/>
                <a:ext cx="362363" cy="362363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…</a:t>
                </a:r>
              </a:p>
            </p:txBody>
          </p:sp>
        </p:grpSp>
        <p:grpSp>
          <p:nvGrpSpPr>
            <p:cNvPr id="23" name="Gruppieren 101"/>
            <p:cNvGrpSpPr/>
            <p:nvPr/>
          </p:nvGrpSpPr>
          <p:grpSpPr>
            <a:xfrm>
              <a:off x="7603594" y="4581128"/>
              <a:ext cx="362363" cy="2053390"/>
              <a:chOff x="6677072" y="4581128"/>
              <a:chExt cx="362363" cy="2053390"/>
            </a:xfrm>
          </p:grpSpPr>
          <p:sp>
            <p:nvSpPr>
              <p:cNvPr id="56" name="Ellipse 55"/>
              <p:cNvSpPr/>
              <p:nvPr/>
            </p:nvSpPr>
            <p:spPr>
              <a:xfrm>
                <a:off x="6677072" y="5144804"/>
                <a:ext cx="362363" cy="3623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57" name="Ellipse 56"/>
              <p:cNvSpPr/>
              <p:nvPr/>
            </p:nvSpPr>
            <p:spPr>
              <a:xfrm>
                <a:off x="6677072" y="5708480"/>
                <a:ext cx="362363" cy="3623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6677072" y="4581128"/>
                <a:ext cx="362363" cy="3623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6677072" y="6272155"/>
                <a:ext cx="362363" cy="3623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050" b="1" dirty="0" smtClean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cxnSp>
          <p:nvCxnSpPr>
            <p:cNvPr id="24" name="Gerade Verbindung 23"/>
            <p:cNvCxnSpPr>
              <a:stCxn id="57" idx="2"/>
              <a:endCxn id="61" idx="6"/>
            </p:cNvCxnSpPr>
            <p:nvPr/>
          </p:nvCxnSpPr>
          <p:spPr>
            <a:xfrm flipH="1">
              <a:off x="7039435" y="5889662"/>
              <a:ext cx="56415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>
              <a:stCxn id="58" idx="2"/>
              <a:endCxn id="63" idx="6"/>
            </p:cNvCxnSpPr>
            <p:nvPr/>
          </p:nvCxnSpPr>
          <p:spPr>
            <a:xfrm flipH="1">
              <a:off x="7039435" y="4762310"/>
              <a:ext cx="564159" cy="169102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>
              <a:stCxn id="56" idx="2"/>
              <a:endCxn id="63" idx="6"/>
            </p:cNvCxnSpPr>
            <p:nvPr/>
          </p:nvCxnSpPr>
          <p:spPr>
            <a:xfrm flipH="1">
              <a:off x="7039435" y="5325986"/>
              <a:ext cx="564159" cy="1127351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>
              <a:stCxn id="57" idx="2"/>
              <a:endCxn id="63" idx="6"/>
            </p:cNvCxnSpPr>
            <p:nvPr/>
          </p:nvCxnSpPr>
          <p:spPr>
            <a:xfrm flipH="1">
              <a:off x="7039435" y="5889662"/>
              <a:ext cx="564159" cy="563675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>
              <a:stCxn id="62" idx="2"/>
              <a:endCxn id="67" idx="6"/>
            </p:cNvCxnSpPr>
            <p:nvPr/>
          </p:nvCxnSpPr>
          <p:spPr>
            <a:xfrm flipH="1">
              <a:off x="6112913" y="4762310"/>
              <a:ext cx="564159" cy="169102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>
              <a:stCxn id="60" idx="2"/>
              <a:endCxn id="67" idx="6"/>
            </p:cNvCxnSpPr>
            <p:nvPr/>
          </p:nvCxnSpPr>
          <p:spPr>
            <a:xfrm flipH="1">
              <a:off x="6112913" y="5325986"/>
              <a:ext cx="564159" cy="1127351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>
              <a:stCxn id="61" idx="2"/>
              <a:endCxn id="67" idx="6"/>
            </p:cNvCxnSpPr>
            <p:nvPr/>
          </p:nvCxnSpPr>
          <p:spPr>
            <a:xfrm flipH="1">
              <a:off x="6112913" y="5889662"/>
              <a:ext cx="564159" cy="563675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>
              <a:stCxn id="61" idx="2"/>
              <a:endCxn id="65" idx="6"/>
            </p:cNvCxnSpPr>
            <p:nvPr/>
          </p:nvCxnSpPr>
          <p:spPr>
            <a:xfrm flipH="1">
              <a:off x="6112913" y="5889662"/>
              <a:ext cx="56415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>
              <a:stCxn id="59" idx="2"/>
              <a:endCxn id="63" idx="6"/>
            </p:cNvCxnSpPr>
            <p:nvPr/>
          </p:nvCxnSpPr>
          <p:spPr>
            <a:xfrm flipH="1">
              <a:off x="7039435" y="6453337"/>
              <a:ext cx="56415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>
              <a:stCxn id="63" idx="2"/>
              <a:endCxn id="67" idx="6"/>
            </p:cNvCxnSpPr>
            <p:nvPr/>
          </p:nvCxnSpPr>
          <p:spPr>
            <a:xfrm flipH="1">
              <a:off x="6112913" y="6453337"/>
              <a:ext cx="56415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>
              <a:stCxn id="58" idx="2"/>
              <a:endCxn id="61" idx="6"/>
            </p:cNvCxnSpPr>
            <p:nvPr/>
          </p:nvCxnSpPr>
          <p:spPr>
            <a:xfrm flipH="1">
              <a:off x="7039435" y="4762310"/>
              <a:ext cx="564159" cy="1127352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>
              <a:stCxn id="58" idx="2"/>
              <a:endCxn id="62" idx="6"/>
            </p:cNvCxnSpPr>
            <p:nvPr/>
          </p:nvCxnSpPr>
          <p:spPr>
            <a:xfrm flipH="1">
              <a:off x="7039435" y="4762310"/>
              <a:ext cx="56415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>
              <a:stCxn id="60" idx="6"/>
              <a:endCxn id="58" idx="2"/>
            </p:cNvCxnSpPr>
            <p:nvPr/>
          </p:nvCxnSpPr>
          <p:spPr>
            <a:xfrm flipV="1">
              <a:off x="7039435" y="4762310"/>
              <a:ext cx="564159" cy="5636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>
              <a:stCxn id="62" idx="2"/>
              <a:endCxn id="66" idx="6"/>
            </p:cNvCxnSpPr>
            <p:nvPr/>
          </p:nvCxnSpPr>
          <p:spPr>
            <a:xfrm flipH="1">
              <a:off x="6112913" y="4762310"/>
              <a:ext cx="56415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>
              <a:stCxn id="56" idx="2"/>
              <a:endCxn id="60" idx="6"/>
            </p:cNvCxnSpPr>
            <p:nvPr/>
          </p:nvCxnSpPr>
          <p:spPr>
            <a:xfrm flipH="1">
              <a:off x="7039435" y="5325986"/>
              <a:ext cx="56415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>
              <a:stCxn id="60" idx="2"/>
              <a:endCxn id="64" idx="6"/>
            </p:cNvCxnSpPr>
            <p:nvPr/>
          </p:nvCxnSpPr>
          <p:spPr>
            <a:xfrm flipH="1">
              <a:off x="6112913" y="5325986"/>
              <a:ext cx="564159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>
              <a:stCxn id="66" idx="6"/>
              <a:endCxn id="63" idx="2"/>
            </p:cNvCxnSpPr>
            <p:nvPr/>
          </p:nvCxnSpPr>
          <p:spPr>
            <a:xfrm>
              <a:off x="6112913" y="4762310"/>
              <a:ext cx="564159" cy="169102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>
              <a:stCxn id="65" idx="6"/>
              <a:endCxn id="63" idx="2"/>
            </p:cNvCxnSpPr>
            <p:nvPr/>
          </p:nvCxnSpPr>
          <p:spPr>
            <a:xfrm>
              <a:off x="6112913" y="5889662"/>
              <a:ext cx="564159" cy="563675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>
              <a:stCxn id="64" idx="6"/>
              <a:endCxn id="63" idx="2"/>
            </p:cNvCxnSpPr>
            <p:nvPr/>
          </p:nvCxnSpPr>
          <p:spPr>
            <a:xfrm>
              <a:off x="6112913" y="5325986"/>
              <a:ext cx="564159" cy="1127351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>
              <a:stCxn id="62" idx="6"/>
              <a:endCxn id="59" idx="2"/>
            </p:cNvCxnSpPr>
            <p:nvPr/>
          </p:nvCxnSpPr>
          <p:spPr>
            <a:xfrm>
              <a:off x="7039435" y="4762310"/>
              <a:ext cx="564159" cy="169102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>
              <a:stCxn id="60" idx="6"/>
              <a:endCxn id="59" idx="2"/>
            </p:cNvCxnSpPr>
            <p:nvPr/>
          </p:nvCxnSpPr>
          <p:spPr>
            <a:xfrm>
              <a:off x="7039435" y="5325986"/>
              <a:ext cx="564159" cy="1127351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>
              <a:stCxn id="61" idx="6"/>
              <a:endCxn id="59" idx="2"/>
            </p:cNvCxnSpPr>
            <p:nvPr/>
          </p:nvCxnSpPr>
          <p:spPr>
            <a:xfrm>
              <a:off x="7039435" y="5889662"/>
              <a:ext cx="564159" cy="563675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>
              <a:stCxn id="66" idx="6"/>
              <a:endCxn id="61" idx="2"/>
            </p:cNvCxnSpPr>
            <p:nvPr/>
          </p:nvCxnSpPr>
          <p:spPr>
            <a:xfrm>
              <a:off x="6112913" y="4762310"/>
              <a:ext cx="564159" cy="1127352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>
              <a:stCxn id="64" idx="6"/>
              <a:endCxn id="62" idx="2"/>
            </p:cNvCxnSpPr>
            <p:nvPr/>
          </p:nvCxnSpPr>
          <p:spPr>
            <a:xfrm flipV="1">
              <a:off x="6112913" y="4762310"/>
              <a:ext cx="564159" cy="5636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>
              <a:stCxn id="64" idx="6"/>
              <a:endCxn id="61" idx="2"/>
            </p:cNvCxnSpPr>
            <p:nvPr/>
          </p:nvCxnSpPr>
          <p:spPr>
            <a:xfrm>
              <a:off x="6112913" y="5325986"/>
              <a:ext cx="564159" cy="5636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>
              <a:stCxn id="65" idx="6"/>
              <a:endCxn id="60" idx="2"/>
            </p:cNvCxnSpPr>
            <p:nvPr/>
          </p:nvCxnSpPr>
          <p:spPr>
            <a:xfrm flipV="1">
              <a:off x="6112913" y="5325986"/>
              <a:ext cx="564159" cy="5636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>
              <a:stCxn id="65" idx="6"/>
              <a:endCxn id="62" idx="2"/>
            </p:cNvCxnSpPr>
            <p:nvPr/>
          </p:nvCxnSpPr>
          <p:spPr>
            <a:xfrm flipV="1">
              <a:off x="6112913" y="4762310"/>
              <a:ext cx="564159" cy="1127352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>
              <a:stCxn id="62" idx="6"/>
              <a:endCxn id="56" idx="2"/>
            </p:cNvCxnSpPr>
            <p:nvPr/>
          </p:nvCxnSpPr>
          <p:spPr>
            <a:xfrm>
              <a:off x="7039435" y="4762310"/>
              <a:ext cx="564159" cy="5636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>
              <a:stCxn id="57" idx="2"/>
              <a:endCxn id="62" idx="6"/>
            </p:cNvCxnSpPr>
            <p:nvPr/>
          </p:nvCxnSpPr>
          <p:spPr>
            <a:xfrm flipH="1" flipV="1">
              <a:off x="7039435" y="4762310"/>
              <a:ext cx="564159" cy="1127352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>
              <a:stCxn id="60" idx="6"/>
              <a:endCxn id="57" idx="2"/>
            </p:cNvCxnSpPr>
            <p:nvPr/>
          </p:nvCxnSpPr>
          <p:spPr>
            <a:xfrm>
              <a:off x="7039435" y="5325986"/>
              <a:ext cx="564159" cy="5636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>
              <a:stCxn id="61" idx="6"/>
              <a:endCxn id="56" idx="2"/>
            </p:cNvCxnSpPr>
            <p:nvPr/>
          </p:nvCxnSpPr>
          <p:spPr>
            <a:xfrm flipV="1">
              <a:off x="7039435" y="5325986"/>
              <a:ext cx="564159" cy="5636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>
              <a:stCxn id="66" idx="6"/>
              <a:endCxn id="60" idx="2"/>
            </p:cNvCxnSpPr>
            <p:nvPr/>
          </p:nvCxnSpPr>
          <p:spPr>
            <a:xfrm>
              <a:off x="6112913" y="4762310"/>
              <a:ext cx="564159" cy="56367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Pfeil nach unten 67"/>
          <p:cNvSpPr/>
          <p:nvPr/>
        </p:nvSpPr>
        <p:spPr>
          <a:xfrm>
            <a:off x="126670" y="1131590"/>
            <a:ext cx="262732" cy="3888432"/>
          </a:xfrm>
          <a:prstGeom prst="downArrow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4788024" y="1131590"/>
            <a:ext cx="2232248" cy="2880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Machine Learning Types</a:t>
            </a:r>
            <a:endParaRPr lang="en-US" sz="1000" dirty="0"/>
          </a:p>
        </p:txBody>
      </p:sp>
      <p:sp>
        <p:nvSpPr>
          <p:cNvPr id="71" name="Rechteck 70"/>
          <p:cNvSpPr/>
          <p:nvPr/>
        </p:nvSpPr>
        <p:spPr>
          <a:xfrm>
            <a:off x="2771800" y="1635646"/>
            <a:ext cx="1512168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Supervised Learning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4355976" y="1635646"/>
            <a:ext cx="1512168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Unsupervised Learning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3" name="Rechteck 72"/>
          <p:cNvSpPr/>
          <p:nvPr/>
        </p:nvSpPr>
        <p:spPr>
          <a:xfrm>
            <a:off x="5940152" y="1635646"/>
            <a:ext cx="1512168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Semi-Supervised Learning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4" name="Rechteck 73"/>
          <p:cNvSpPr/>
          <p:nvPr/>
        </p:nvSpPr>
        <p:spPr>
          <a:xfrm>
            <a:off x="7524328" y="1635646"/>
            <a:ext cx="1512168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Reinforcement Learning</a:t>
            </a:r>
            <a:endParaRPr lang="en-US" sz="1000" dirty="0">
              <a:solidFill>
                <a:schemeClr val="tx1"/>
              </a:solidFill>
            </a:endParaRPr>
          </a:p>
        </p:txBody>
      </p:sp>
      <p:cxnSp>
        <p:nvCxnSpPr>
          <p:cNvPr id="76" name="Gewinkelte Verbindung 75"/>
          <p:cNvCxnSpPr>
            <a:stCxn id="71" idx="0"/>
            <a:endCxn id="70" idx="2"/>
          </p:cNvCxnSpPr>
          <p:nvPr/>
        </p:nvCxnSpPr>
        <p:spPr>
          <a:xfrm rot="5400000" flipH="1" flipV="1">
            <a:off x="4608004" y="339502"/>
            <a:ext cx="216024" cy="237626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" name="Gewinkelte Verbindung 77"/>
          <p:cNvCxnSpPr>
            <a:stCxn id="72" idx="0"/>
            <a:endCxn id="70" idx="2"/>
          </p:cNvCxnSpPr>
          <p:nvPr/>
        </p:nvCxnSpPr>
        <p:spPr>
          <a:xfrm rot="5400000" flipH="1" flipV="1">
            <a:off x="5400092" y="1131590"/>
            <a:ext cx="216024" cy="792088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0" name="Gewinkelte Verbindung 79"/>
          <p:cNvCxnSpPr>
            <a:stCxn id="73" idx="0"/>
            <a:endCxn id="70" idx="2"/>
          </p:cNvCxnSpPr>
          <p:nvPr/>
        </p:nvCxnSpPr>
        <p:spPr>
          <a:xfrm rot="16200000" flipV="1">
            <a:off x="6192180" y="1131590"/>
            <a:ext cx="216024" cy="792088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2" name="Gewinkelte Verbindung 81"/>
          <p:cNvCxnSpPr>
            <a:stCxn id="74" idx="0"/>
            <a:endCxn id="70" idx="2"/>
          </p:cNvCxnSpPr>
          <p:nvPr/>
        </p:nvCxnSpPr>
        <p:spPr>
          <a:xfrm rot="16200000" flipV="1">
            <a:off x="6984268" y="339502"/>
            <a:ext cx="216024" cy="237626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3" name="Rechteck 82"/>
          <p:cNvSpPr/>
          <p:nvPr/>
        </p:nvSpPr>
        <p:spPr>
          <a:xfrm>
            <a:off x="2771800" y="2139702"/>
            <a:ext cx="720080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Continuous Target Value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4" name="Rechteck 83"/>
          <p:cNvSpPr/>
          <p:nvPr/>
        </p:nvSpPr>
        <p:spPr>
          <a:xfrm>
            <a:off x="3563888" y="2139702"/>
            <a:ext cx="720080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Categorical Target Value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5" name="Rechteck 84"/>
          <p:cNvSpPr/>
          <p:nvPr/>
        </p:nvSpPr>
        <p:spPr>
          <a:xfrm>
            <a:off x="7524328" y="2139702"/>
            <a:ext cx="720080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Categorical Target Value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6" name="Rechteck 85"/>
          <p:cNvSpPr/>
          <p:nvPr/>
        </p:nvSpPr>
        <p:spPr>
          <a:xfrm>
            <a:off x="8316416" y="2139702"/>
            <a:ext cx="720080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Target Variable not Available</a:t>
            </a:r>
          </a:p>
        </p:txBody>
      </p:sp>
      <p:cxnSp>
        <p:nvCxnSpPr>
          <p:cNvPr id="87" name="Gewinkelte Verbindung 86"/>
          <p:cNvCxnSpPr>
            <a:stCxn id="83" idx="0"/>
            <a:endCxn id="71" idx="2"/>
          </p:cNvCxnSpPr>
          <p:nvPr/>
        </p:nvCxnSpPr>
        <p:spPr>
          <a:xfrm rot="5400000" flipH="1" flipV="1">
            <a:off x="3221850" y="1833668"/>
            <a:ext cx="216024" cy="39604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1" name="Gewinkelte Verbindung 90"/>
          <p:cNvCxnSpPr>
            <a:stCxn id="85" idx="0"/>
            <a:endCxn id="74" idx="2"/>
          </p:cNvCxnSpPr>
          <p:nvPr/>
        </p:nvCxnSpPr>
        <p:spPr>
          <a:xfrm rot="5400000" flipH="1" flipV="1">
            <a:off x="7974378" y="1833668"/>
            <a:ext cx="216024" cy="39604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4" name="Gewinkelte Verbindung 93"/>
          <p:cNvCxnSpPr>
            <a:stCxn id="74" idx="2"/>
            <a:endCxn id="86" idx="0"/>
          </p:cNvCxnSpPr>
          <p:nvPr/>
        </p:nvCxnSpPr>
        <p:spPr>
          <a:xfrm rot="16200000" flipH="1">
            <a:off x="8370422" y="1833668"/>
            <a:ext cx="216024" cy="39604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7" name="Gewinkelte Verbindung 96"/>
          <p:cNvCxnSpPr>
            <a:stCxn id="71" idx="2"/>
            <a:endCxn id="84" idx="0"/>
          </p:cNvCxnSpPr>
          <p:nvPr/>
        </p:nvCxnSpPr>
        <p:spPr>
          <a:xfrm rot="16200000" flipH="1">
            <a:off x="3617894" y="1833668"/>
            <a:ext cx="216024" cy="39604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0" name="Rechteck 99"/>
          <p:cNvSpPr/>
          <p:nvPr/>
        </p:nvSpPr>
        <p:spPr>
          <a:xfrm>
            <a:off x="4355976" y="2139702"/>
            <a:ext cx="1512168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Target Variable not Available</a:t>
            </a:r>
          </a:p>
        </p:txBody>
      </p:sp>
      <p:sp>
        <p:nvSpPr>
          <p:cNvPr id="101" name="Rechteck 100"/>
          <p:cNvSpPr/>
          <p:nvPr/>
        </p:nvSpPr>
        <p:spPr>
          <a:xfrm>
            <a:off x="5940152" y="2139702"/>
            <a:ext cx="1512168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Categorical Target Variable</a:t>
            </a:r>
          </a:p>
        </p:txBody>
      </p:sp>
      <p:cxnSp>
        <p:nvCxnSpPr>
          <p:cNvPr id="103" name="Gerade Verbindung 102"/>
          <p:cNvCxnSpPr>
            <a:stCxn id="72" idx="2"/>
            <a:endCxn id="100" idx="0"/>
          </p:cNvCxnSpPr>
          <p:nvPr/>
        </p:nvCxnSpPr>
        <p:spPr>
          <a:xfrm>
            <a:off x="5112060" y="1923678"/>
            <a:ext cx="0" cy="2160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5" name="Gerade Verbindung 104"/>
          <p:cNvCxnSpPr>
            <a:stCxn id="73" idx="2"/>
            <a:endCxn id="101" idx="0"/>
          </p:cNvCxnSpPr>
          <p:nvPr/>
        </p:nvCxnSpPr>
        <p:spPr>
          <a:xfrm>
            <a:off x="6696236" y="1923678"/>
            <a:ext cx="0" cy="2160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Rechteck 119"/>
          <p:cNvSpPr/>
          <p:nvPr/>
        </p:nvSpPr>
        <p:spPr>
          <a:xfrm>
            <a:off x="2771800" y="2715766"/>
            <a:ext cx="720080" cy="360040"/>
          </a:xfrm>
          <a:prstGeom prst="rect">
            <a:avLst/>
          </a:prstGeom>
          <a:solidFill>
            <a:srgbClr val="FFC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Regression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1" name="Rechteck 120"/>
          <p:cNvSpPr/>
          <p:nvPr/>
        </p:nvSpPr>
        <p:spPr>
          <a:xfrm>
            <a:off x="3563888" y="2715766"/>
            <a:ext cx="720080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Classification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2" name="Rechteck 121"/>
          <p:cNvSpPr/>
          <p:nvPr/>
        </p:nvSpPr>
        <p:spPr>
          <a:xfrm>
            <a:off x="4355976" y="2715766"/>
            <a:ext cx="720080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Clustering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3" name="Rechteck 122"/>
          <p:cNvSpPr/>
          <p:nvPr/>
        </p:nvSpPr>
        <p:spPr>
          <a:xfrm>
            <a:off x="5148064" y="2715766"/>
            <a:ext cx="720080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Association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4" name="Rechteck 123"/>
          <p:cNvSpPr/>
          <p:nvPr/>
        </p:nvSpPr>
        <p:spPr>
          <a:xfrm>
            <a:off x="5940152" y="2715766"/>
            <a:ext cx="720080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Classification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5" name="Rechteck 124"/>
          <p:cNvSpPr/>
          <p:nvPr/>
        </p:nvSpPr>
        <p:spPr>
          <a:xfrm>
            <a:off x="6732240" y="2715766"/>
            <a:ext cx="720080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Clustering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6" name="Rechteck 125"/>
          <p:cNvSpPr/>
          <p:nvPr/>
        </p:nvSpPr>
        <p:spPr>
          <a:xfrm>
            <a:off x="7524328" y="2715766"/>
            <a:ext cx="720080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Classification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7" name="Rechteck 126"/>
          <p:cNvSpPr/>
          <p:nvPr/>
        </p:nvSpPr>
        <p:spPr>
          <a:xfrm>
            <a:off x="8316416" y="2715766"/>
            <a:ext cx="720080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</a:rPr>
              <a:t>Control</a:t>
            </a:r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128" name="Gerade Verbindung 127"/>
          <p:cNvCxnSpPr>
            <a:stCxn id="83" idx="2"/>
            <a:endCxn id="120" idx="0"/>
          </p:cNvCxnSpPr>
          <p:nvPr/>
        </p:nvCxnSpPr>
        <p:spPr>
          <a:xfrm>
            <a:off x="3131840" y="2499742"/>
            <a:ext cx="0" cy="2160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1" name="Gerade Verbindung 130"/>
          <p:cNvCxnSpPr>
            <a:stCxn id="84" idx="2"/>
            <a:endCxn id="121" idx="0"/>
          </p:cNvCxnSpPr>
          <p:nvPr/>
        </p:nvCxnSpPr>
        <p:spPr>
          <a:xfrm>
            <a:off x="3923928" y="2499742"/>
            <a:ext cx="0" cy="2160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4" name="Gerade Verbindung 133"/>
          <p:cNvCxnSpPr>
            <a:stCxn id="86" idx="2"/>
            <a:endCxn id="127" idx="0"/>
          </p:cNvCxnSpPr>
          <p:nvPr/>
        </p:nvCxnSpPr>
        <p:spPr>
          <a:xfrm>
            <a:off x="8676456" y="2499742"/>
            <a:ext cx="0" cy="2160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5" name="Gerade Verbindung 134"/>
          <p:cNvCxnSpPr>
            <a:stCxn id="85" idx="2"/>
            <a:endCxn id="126" idx="0"/>
          </p:cNvCxnSpPr>
          <p:nvPr/>
        </p:nvCxnSpPr>
        <p:spPr>
          <a:xfrm>
            <a:off x="7884368" y="2499742"/>
            <a:ext cx="0" cy="2160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0" name="Gewinkelte Verbindung 139"/>
          <p:cNvCxnSpPr>
            <a:stCxn id="101" idx="2"/>
            <a:endCxn id="125" idx="0"/>
          </p:cNvCxnSpPr>
          <p:nvPr/>
        </p:nvCxnSpPr>
        <p:spPr>
          <a:xfrm rot="16200000" flipH="1">
            <a:off x="6786246" y="2409732"/>
            <a:ext cx="216024" cy="39604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3" name="Gewinkelte Verbindung 142"/>
          <p:cNvCxnSpPr>
            <a:stCxn id="100" idx="2"/>
            <a:endCxn id="123" idx="0"/>
          </p:cNvCxnSpPr>
          <p:nvPr/>
        </p:nvCxnSpPr>
        <p:spPr>
          <a:xfrm rot="16200000" flipH="1">
            <a:off x="5202070" y="2409732"/>
            <a:ext cx="216024" cy="39604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6" name="Gewinkelte Verbindung 145"/>
          <p:cNvCxnSpPr>
            <a:stCxn id="122" idx="0"/>
            <a:endCxn id="100" idx="2"/>
          </p:cNvCxnSpPr>
          <p:nvPr/>
        </p:nvCxnSpPr>
        <p:spPr>
          <a:xfrm rot="5400000" flipH="1" flipV="1">
            <a:off x="4806026" y="2409732"/>
            <a:ext cx="216024" cy="39604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9" name="Gewinkelte Verbindung 148"/>
          <p:cNvCxnSpPr>
            <a:stCxn id="124" idx="0"/>
            <a:endCxn id="101" idx="2"/>
          </p:cNvCxnSpPr>
          <p:nvPr/>
        </p:nvCxnSpPr>
        <p:spPr>
          <a:xfrm rot="5400000" flipH="1" flipV="1">
            <a:off x="6390202" y="2409732"/>
            <a:ext cx="216024" cy="396044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52" name="Picture 1"/>
          <p:cNvPicPr>
            <a:picLocks noChangeAspect="1" noChangeArrowheads="1"/>
          </p:cNvPicPr>
          <p:nvPr/>
        </p:nvPicPr>
        <p:blipFill>
          <a:blip r:embed="rId3" cstate="print"/>
          <a:srcRect l="55121" t="28000" r="12001" b="9701"/>
          <a:stretch>
            <a:fillRect/>
          </a:stretch>
        </p:blipFill>
        <p:spPr bwMode="auto">
          <a:xfrm>
            <a:off x="2771800" y="3219822"/>
            <a:ext cx="3384376" cy="18036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53" name="Textfeld 152"/>
          <p:cNvSpPr txBox="1"/>
          <p:nvPr/>
        </p:nvSpPr>
        <p:spPr>
          <a:xfrm>
            <a:off x="6228184" y="4803998"/>
            <a:ext cx="16273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http://playground.tensorflow.org/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Further Worked-Out Exercises:</a:t>
            </a:r>
          </a:p>
          <a:p>
            <a:pPr lvl="0">
              <a:spcBef>
                <a:spcPct val="0"/>
              </a:spcBef>
              <a:defRPr/>
            </a:pPr>
            <a:endParaRPr lang="en-US" sz="500" dirty="0" smtClean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Calculus II for Management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Finding extreme values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Method of least-squares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Applying the extreme value property to a business problem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160240" cy="235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77"/>
            <a:ext cx="5326034" cy="352929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closed, bounded region?</a:t>
            </a:r>
            <a:endParaRPr lang="en-US" dirty="0"/>
          </a:p>
        </p:txBody>
      </p:sp>
      <p:pic>
        <p:nvPicPr>
          <p:cNvPr id="3" name="Picture 4 1"/>
          <p:cNvPicPr>
            <a:picLocks noChangeAspect="1" noChangeArrowheads="1"/>
          </p:cNvPicPr>
          <p:nvPr/>
        </p:nvPicPr>
        <p:blipFill>
          <a:blip r:embed="rId3" cstate="print"/>
          <a:srcRect r="50115"/>
          <a:stretch>
            <a:fillRect/>
          </a:stretch>
        </p:blipFill>
        <p:spPr bwMode="auto">
          <a:xfrm>
            <a:off x="251520" y="1131590"/>
            <a:ext cx="1958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 2"/>
          <p:cNvPicPr>
            <a:picLocks noChangeAspect="1" noChangeArrowheads="1"/>
          </p:cNvPicPr>
          <p:nvPr/>
        </p:nvPicPr>
        <p:blipFill>
          <a:blip r:embed="rId3" cstate="print"/>
          <a:srcRect l="50107"/>
          <a:stretch>
            <a:fillRect/>
          </a:stretch>
        </p:blipFill>
        <p:spPr bwMode="auto">
          <a:xfrm>
            <a:off x="251520" y="3075806"/>
            <a:ext cx="19586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6" y="1203577"/>
            <a:ext cx="5317564" cy="305249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 </a:t>
            </a:r>
            <a:br>
              <a:rPr lang="en-US" dirty="0" smtClean="0"/>
            </a:br>
            <a:r>
              <a:rPr lang="en-US" dirty="0" smtClean="0"/>
              <a:t>Applying the extreme value property to a business problem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1"/>
            <a:ext cx="6217979" cy="3665539"/>
          </a:xfrm>
          <a:prstGeom prst="rect">
            <a:avLst/>
          </a:prstGeom>
          <a:noFill/>
          <a:ln/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1131592"/>
            <a:ext cx="1319799" cy="14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5292080" y="915566"/>
            <a:ext cx="3744416" cy="43204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5529471" y="1001309"/>
            <a:ext cx="3269634" cy="26056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 </a:t>
            </a:r>
            <a:br>
              <a:rPr lang="en-US" dirty="0" smtClean="0"/>
            </a:br>
            <a:r>
              <a:rPr lang="en-US" dirty="0" smtClean="0"/>
              <a:t>Applying the extreme value property to a business problem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491629"/>
            <a:ext cx="7078791" cy="3383551"/>
          </a:xfrm>
          <a:prstGeom prst="rect">
            <a:avLst/>
          </a:prstGeom>
          <a:noFill/>
          <a:ln/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1131592"/>
            <a:ext cx="1319799" cy="14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5292080" y="915566"/>
            <a:ext cx="3744416" cy="43204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5529471" y="1001309"/>
            <a:ext cx="3269634" cy="26056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 </a:t>
            </a:r>
            <a:br>
              <a:rPr lang="en-US" dirty="0" smtClean="0"/>
            </a:br>
            <a:r>
              <a:rPr lang="en-US" dirty="0" smtClean="0"/>
              <a:t>Applying the extreme value property to a business problem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491629"/>
            <a:ext cx="7095427" cy="1765251"/>
          </a:xfrm>
          <a:prstGeom prst="rect">
            <a:avLst/>
          </a:prstGeom>
          <a:noFill/>
          <a:ln/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1131592"/>
            <a:ext cx="1319799" cy="14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5292080" y="915566"/>
            <a:ext cx="3744416" cy="43204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5529471" y="1001309"/>
            <a:ext cx="3269634" cy="26056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 </a:t>
            </a:r>
            <a:br>
              <a:rPr lang="en-US" dirty="0" smtClean="0"/>
            </a:br>
            <a:r>
              <a:rPr lang="en-US" dirty="0" smtClean="0"/>
              <a:t>Applying the extreme value property to a business problem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16024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8"/>
            <a:ext cx="6750289" cy="206152"/>
          </a:xfrm>
          <a:prstGeom prst="rect">
            <a:avLst/>
          </a:prstGeom>
          <a:noFill/>
          <a:ln/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1131592"/>
            <a:ext cx="1319799" cy="14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1835696" y="1507242"/>
          <a:ext cx="6912771" cy="60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2554"/>
                <a:gridCol w="790031"/>
                <a:gridCol w="790031"/>
                <a:gridCol w="790031"/>
                <a:gridCol w="790031"/>
                <a:gridCol w="790031"/>
                <a:gridCol w="790031"/>
                <a:gridCol w="790031"/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point (</a:t>
                      </a:r>
                      <a:r>
                        <a:rPr lang="en-US" sz="1400" i="1" dirty="0" smtClean="0"/>
                        <a:t>x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400" i="1" dirty="0" smtClean="0"/>
                        <a:t>y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(2, 0.5)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(0, 0)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(2, 0)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(3, 0)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(3, 0.5)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(3, 9)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(1, 1)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value </a:t>
                      </a:r>
                      <a:r>
                        <a:rPr lang="en-US" sz="1400" i="1" dirty="0" smtClean="0"/>
                        <a:t>f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i="1" dirty="0" smtClean="0"/>
                        <a:t>x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dirty="0" smtClean="0"/>
                        <a:t>, </a:t>
                      </a:r>
                      <a:r>
                        <a:rPr lang="en-US" sz="1400" i="1" dirty="0" smtClean="0"/>
                        <a:t>y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296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0" y="2368946"/>
            <a:ext cx="7078981" cy="70686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Determining a least-square line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7"/>
            <a:ext cx="6227767" cy="1331884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787774"/>
            <a:ext cx="7200800" cy="22322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fik 2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859733"/>
            <a:ext cx="6702803" cy="200243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Determining a least-square line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7"/>
            <a:ext cx="6958987" cy="378020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lorian\Desktop\LS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211710"/>
            <a:ext cx="3816424" cy="286045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Determining a least-square line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6"/>
            <a:ext cx="4405649" cy="73468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Least-square prediction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48"/>
            <a:ext cx="7092665" cy="365633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Least-square prediction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8" y="1203580"/>
            <a:ext cx="4893997" cy="3771807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 descr="C:\Users\Florian\Desktop\CE2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4990"/>
            <a:ext cx="3352666" cy="2512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Least-square prediction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6504290" cy="332982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the extreme value property in mind, we can locate the absolute </a:t>
            </a:r>
            <a:r>
              <a:rPr lang="en-US" dirty="0" err="1" smtClean="0"/>
              <a:t>extrema</a:t>
            </a:r>
            <a:r>
              <a:rPr lang="en-US" dirty="0" smtClean="0"/>
              <a:t> of a continuous function on a closed, bounded region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57606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1203592"/>
            <a:ext cx="7041289" cy="429014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1779662"/>
            <a:ext cx="7200800" cy="20882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0" y="1851661"/>
            <a:ext cx="7061188" cy="1903257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1691680" y="3939902"/>
            <a:ext cx="7200800" cy="10801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0" y="4011903"/>
            <a:ext cx="7053056" cy="92789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lorian\Desktop\CE2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2437" y="2766566"/>
            <a:ext cx="3120409" cy="233878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Least-square prediction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5"/>
            <a:ext cx="6696808" cy="355765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Calculus II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absolute </a:t>
            </a:r>
            <a:r>
              <a:rPr lang="en-US" dirty="0" err="1" smtClean="0"/>
              <a:t>extrema</a:t>
            </a:r>
            <a:r>
              <a:rPr lang="en-US" dirty="0" smtClean="0"/>
              <a:t> of a function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160240" cy="239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78"/>
            <a:ext cx="5343271" cy="374318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absolute </a:t>
            </a:r>
            <a:r>
              <a:rPr lang="en-US" dirty="0" err="1" smtClean="0"/>
              <a:t>extrema</a:t>
            </a:r>
            <a:r>
              <a:rPr lang="en-US" dirty="0" smtClean="0"/>
              <a:t> of a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3"/>
            <a:ext cx="7090631" cy="2812190"/>
          </a:xfrm>
          <a:prstGeom prst="rect">
            <a:avLst/>
          </a:prstGeom>
          <a:noFill/>
          <a:ln/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129736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absolute </a:t>
            </a:r>
            <a:r>
              <a:rPr lang="en-US" dirty="0" err="1" smtClean="0"/>
              <a:t>extrema</a:t>
            </a:r>
            <a:r>
              <a:rPr lang="en-US" dirty="0" smtClean="0"/>
              <a:t> of a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129736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Grafik 2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93"/>
            <a:ext cx="7108692" cy="3766824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6012160" y="915566"/>
            <a:ext cx="3024336" cy="432048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6263437" y="1002119"/>
            <a:ext cx="2521783" cy="25894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76,978"/>
  <p:tag name="ORIGINALWIDTH" val="4495,688"/>
  <p:tag name="LATEXADDIN" val="\documentclass{article}\pagestyle{empty}&#10;\usepackage{amsmath}&#10;\usepackage{amsfonts}&#10;\usepackage{amssymb}&#10;\begin{document}&#10;\begin{minipage}{12.7 cm}&#10;{\sffamily{&#10;So far, we have discussed only the relative extrema of a function of two variables.&#10;The function $f(x,y)$ is said to have an {\bf{absolute maximum}} at $(x_0, y_0)$ on a region $R$&#10;in the $x$-$y$-plane if $f(x_0,y_0) \geq f(x,y)$ for every point $(x,y)$ in $R$.\\[1mm]&#10;Likewise, an {\bf{absolute minimum}} occurs at $(x_0, y_0)$ if $f(x_0, y_0) \leq f(x,y)$ for&#10;every point $(x,y)$ in $R$.\\[1mm]&#10;For functions of one variable we found such absolute extrema by using the extreme value property,&#10;which says:&#10;\begin{quotation}&#10;\noindent A function $f(x)$ that is continuous on the closed interval $[a, b]$ attains both its&#10;absolute maximum and its absolute minimum values on $[a,b]$. These extreme&#10;values can occur either at an endpoint of the interval ($a$ or $b$) or at a critical number&#10;$c$ inside the interval $a &lt; c &lt; b$.&#10;\end{quotation}&#10;The extreme value property can be extended to functions of two variables and takes&#10;the following form:&#10;}}&#10;\end{minipage}&#10;\end{document}"/>
  <p:tag name="IGUANATEXSIZE" val="20"/>
  <p:tag name="IGUANATEXCURSOR" val="110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8,1553"/>
  <p:tag name="ORIGINALWIDTH" val="4491,939"/>
  <p:tag name="LATEXADDIN" val="\documentclass{article}\pagestyle{empty}&#10;\usepackage{amsmath}&#10;\usepackage{amsfonts}&#10;\usepackage{amssymb}&#10;\begin{document}&#10;\begin{minipage}{12.7 cm}&#10;{\sffamily{&#10;{\bf{Extreme Value Property for a Function of Two Variables}}\\[1mm]&#10;A function $f(x,y)$ that is continuous on the closed, bounded region $R$ in the $x$-$y$-plane&#10;attains both its absolute maximum and absolute minimum values on $R$.\\[1mm]&#10;These extreme values occur either on the boundary of $R$ or at a critical point in&#10;the interior of $R$.}}&#10;\end{minipage}&#10;\end{document}"/>
  <p:tag name="IGUANATEXSIZE" val="20"/>
  <p:tag name="IGUANATEXCURSOR" val="50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1,042"/>
  <p:tag name="ORIGINALWIDTH" val="3322,835"/>
  <p:tag name="LATEXADDIN" val="\documentclass{article}\pagestyle{empty}&#10;\usepackage{amsmath}&#10;\usepackage{amsfonts}&#10;\usepackage{amssymb}&#10;\begin{document}&#10;\begin{minipage}{9.4 cm}&#10;{\sffamily{&#10;But what exactly do we mean by a {\bf{closed, bounded region $R$}} and the {\bf{boundary&#10;of $R$}}?&#10;\begin{itemize}&#10;\item First, a boundary point of $R$ is a point $(c,d)$ with the property that every&#10;circle centered at $(c,d)$ contains points both inside $R$ and outside $R$, regardless of&#10;how small the radius may be, and the set of all boundary points of $R$ is called its&#10;boundary.&#10;\item Then $R$ is a closed, bounded region if it contains its boundary and can&#10;itself be contained in a circle of finite radius (see the figure).&#10;\end{itemize}}}&#10;\end{minipage}&#10;\end{document}"/>
  <p:tag name="IGUANATEXSIZE" val="20"/>
  <p:tag name="IGUANATEXCURSOR" val="25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3"/>
  <p:tag name="ORIGINALWIDTH" val="4487,439"/>
  <p:tag name="LATEXADDIN" val="\documentclass{article}\pagestyle{empty}&#10;\usepackage{amsmath}&#10;\usepackage{amsfonts}&#10;\usepackage{amssymb}&#10;\begin{document}&#10;\begin{minipage}{12.7 cm}&#10;{\sffamily{&#10;With the extreme value property in mind, we can locate the absolute extrema of&#10;a continuous function on a closed, bounded region $R$ using the following procedure:}}&#10;\end{minipage}&#10;\end{document}"/>
  <p:tag name="IGUANATEXSIZE" val="20"/>
  <p:tag name="IGUANATEXCURSOR" val="2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3,855"/>
  <p:tag name="ORIGINALWIDTH" val="4492,689"/>
  <p:tag name="LATEXADDIN" val="\documentclass{article}\pagestyle{empty}&#10;\usepackage{amsmath}&#10;\usepackage{amsfonts}&#10;\usepackage{amssymb}&#10;\begin{document}&#10;\begin{minipage}{12.7 cm}&#10;{\sffamily{&#10;{\bf{A Procedure for Finding the Absolute Extrema of a Function&#10;$f(x,y)$ on a Closed, Bounded Region $R$:}}&#10;\begin{description}&#10;\item[Step 1:] Find the critical points of $f(x,y)$ in the region $R$.\\[-6mm]&#10;\item[Step 2:] Find all points on the boundary of $R$ where extreme values can occur.\\[-6mm]&#10;\item[Step 3:] Evaluate $f(x_0,y_0)$ for each of the points $(x_0,y_0)$ found in steps 1 and 2.&#10;The largest of these values is the absolute maximum of $f(x,y)$ on $R$,&#10;and the smallest of these values is the absolute minimum.&#10;\end{description}&#10;}}&#10;\end{minipage}&#10;\end{document}"/>
  <p:tag name="IGUANATEXSIZE" val="20"/>
  <p:tag name="IGUANATEXCURSOR" val="65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7,6791"/>
  <p:tag name="ORIGINALWIDTH" val="4494,938"/>
  <p:tag name="LATEXADDIN" val="\documentclass{article}\pagestyle{empty}&#10;\usepackage{amsmath}&#10;\usepackage{amsfonts}&#10;\usepackage{amssymb}&#10;\begin{document}&#10;\begin{minipage}{12.7 cm}&#10;{\sffamily{&#10;In general, closed bounded regions can be quite complicated, and it may be difficult&#10;to determine the boundary points where extreme values can occur (step 2).&#10;However, boundaries that occur in practical applications are often straight line segments&#10;or curves with simple equations (like circles).}}&#10;\end{minipage}&#10;\end{document}"/>
  <p:tag name="IGUANATEXSIZE" val="20"/>
  <p:tag name="IGUANATEXCURSOR" val="4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38,995"/>
  <p:tag name="ORIGINALWIDTH" val="3332,584"/>
  <p:tag name="LATEXADDIN" val="\documentclass{article}\pagestyle{empty}&#10;\usepackage{amsmath}&#10;\usepackage{amsfonts}&#10;\usepackage{amssymb}&#10;\begin{document}&#10;\begin{minipage}{9.4 cm}&#10;{\sffamily{&#10;{\bf{Example:}}&#10;Find the absolute maximum and minimum values of the function\\[-4mm]&#10;$$&#10;f(x,y) \, \, = \, \, 4xy - x^2 - 4y + 9&#10;$$&#10;on the triangular region $R$ with vertices $(0,0)$, $(8,0)$, and $(0,16)$. The graph of $R$ is&#10;shown in the left-hand side figure.&#10;&#10;\vspace{0.3cm}&#10;{\bf{Solution:}}\\[1mm]&#10;{\bf{Step 1: Find the critical points of $f(x,y)$ in $R$.}}\\[1mm]&#10;The partial derivatives of $f$ are\\[-3mm]&#10;$$&#10;f_x(x,y) \, \, = \, \, 4y - 2 x \quad \text{and} \quad f_y(x,y) \, \, = \, \ 4x - 4&#10;$$&#10;These partial derivatives are defined for all $x$ and $y$, and\\[-3mm]&#10;$$&#10;f_x(x,y) \, \, = \, \, 4y - 2 x \, \, \stackrel{!}{=} \, \, 0 \quad \text{and} \quad f_y(x,y) \, \, = \, \ 4x - 4 \, \, \stackrel{!}{=} \, \, 0&#10;$$&#10;}}&#10;\end{minipage}&#10;\end{document}"/>
  <p:tag name="IGUANATEXSIZE" val="20"/>
  <p:tag name="IGUANATEXCURSOR" val="24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4,788"/>
  <p:tag name="ORIGINALWIDTH" val="4493,438"/>
  <p:tag name="LATEXADDIN" val="\documentclass{article}\pagestyle{empty}&#10;\usepackage{amsmath}&#10;\usepackage{amsfonts}&#10;\usepackage{amssymb}&#10;\begin{document}&#10;\begin{minipage}{12.7 cm}&#10;{\sffamily{&#10;only when $x=1$ and $y = \tfrac{1}{2}$, so $(1, \tfrac{1}{2})$ is the only only internal critical point of $f$ in $R$.&#10;&#10;\vspace{0.5cm}&#10;{\bf{Step 2. Find all points on the boundary of $R$ where extreme values can occur.}}\\[1mm]&#10;The boundary lines of $R$ have the equations $y = -2x + 16$, $x=0$, and $y=0$.&#10;The boundary consists of three line segments, and we examine each segment&#10;separately:&#10;\begin{itemize}&#10;\item The horizontal line segment between $(0,0)$ and $(8,0)$.&#10;\item The vertical line between $(0,0)$ and $(0,16)$.&#10;\item The line segment between $(0,16)$ and $(8,0)$.&#10;\end{itemize}&#10;}}&#10;\end{minipage}&#10;\end{document}"/>
  <p:tag name="IGUANATEXSIZE" val="20"/>
  <p:tag name="IGUANATEXCURSOR" val="43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66,967"/>
  <p:tag name="ORIGINALWIDTH" val="4494,938"/>
  <p:tag name="LATEXADDIN" val="\documentclass{article}\pagestyle{empty}&#10;\usepackage{amsmath}&#10;\usepackage{amsfonts}&#10;\usepackage{amssymb}&#10;\begin{document}&#10;\begin{minipage}{12.7 cm}&#10;{\sffamily{&#10;We have:&#10;\begin{itemize}&#10;\item {\bf{The horizontal line segment between $(0,0)$ and $(8,0)$:}} On this segment, $y=0$ and $f(x,y)$ becomes a function of $x$ alone:\\[-2mm]&#10;$$&#10;u(x) \, \, = \, \, f(x,0) \, \, = \, \, -x^2 + 9 \qquad \text{for $0 \leq x \leq 8$} \, .&#10;$$&#10;Since $u'(x) = -2x = 0$ on this interval only when $x = 0$, which corresponds&#10;to the vertex $(0,0)$, the extreme values of $u(x)$ can occur only at the endpoints&#10;$(0,0)$ and $(8,0)$ in this case.&#10;\item {\bf{The vertical line segment between $(0,0)$ and $(0,16)$:}} Since $x=0$ on this&#10;segment, the function $f(x,y)$ becomes a function of $y$ alone:\\[-2mm]&#10;$$&#10;v(y) \, \, = \, \, -4y + 9 \qquad \text{for $0 \leq y \leq 16$} \, .&#10;$$&#10;Since $v'(y) = -4 \neq 0$ for all $y$, the extreme values of $f(x,y)$ on this line segment&#10;can occur only at the endpoints $(0,0)$ and $(0,16)$.&#10;\end{itemize}&#10;}}&#10;\end{minipage}&#10;\end{document}"/>
  <p:tag name="IGUANATEXSIZE" val="20"/>
  <p:tag name="IGUANATEXCURSOR" val="33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1572,554"/>
  <p:tag name="LATEXADDIN" val="\documentclass{article}\pagestyle{empty}&#10;\usepackage{amsmath}&#10;\usepackage{amsfonts}&#10;\usepackage{amssymb}&#10;\begin{document}&#10;\begin{minipage}{9.4 cm}&#10;{\sffamily{&#10;$$&#10;f(x,y) \, \, = \, \, 4xy - x^2 - 4y + 9&#10;$$&#10;}}&#10;\end{minipage}&#10;\end{document}"/>
  <p:tag name="IGUANATEXSIZE" val="20"/>
  <p:tag name="IGUANATEXCURSOR" val="20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79,49"/>
  <p:tag name="ORIGINALWIDTH" val="4292,464"/>
  <p:tag name="LATEXADDIN" val="\documentclass{article}\pagestyle{empty}&#10;\usepackage{amsmath}&#10;\usepackage{amsfonts}&#10;\usepackage{amssymb}&#10;\begin{document}&#10;\begin{minipage}{12.7 cm}&#10;{\sffamily{&#10;\begin{itemize}&#10;\item {\bf{The line segment between $(0,16)$\\ and $(8,0)$:}} We have&#10;$$&#10;y = -2x + 16&#10;$$&#10;on this segment, and by substituting for $y$ in the formula for $f(x,y)$, we get&#10;\begin{eqnarray*}&#10;w(x) &amp; = &amp; 4x \, (-2x + 16) - x^2 - 4 \, (-2x + 16) + 9\\&#10;&amp; = &amp; -9x^2 + 72 x - 55 \qquad&#10;\text{for $0 \leq x \leq 8$} \, .&#10;\end{eqnarray*}&#10;We find that $w'(x) = -18x + 72$ and $w'(x) = 0$ when&#10;$$&#10;x \, \, = \, \, 4 \qquad \text{and} \qquad y \, \, = \, \, -2 \cdot 4 + 16 \, \, = \, \, 8&#10;$$&#10;so the extreme values of $w(x)$ occur at either the boundary critical point $(4,8)$&#10;or at one of the endpoints $(0,16)$ or $(8,0)$.&#10;\end{itemize}&#10;}}&#10;\end{minipage}&#10;\end{document}"/>
  <p:tag name="IGUANATEXSIZE" val="20"/>
  <p:tag name="IGUANATEXCURSOR" val="2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1572,554"/>
  <p:tag name="LATEXADDIN" val="\documentclass{article}\pagestyle{empty}&#10;\usepackage{amsmath}&#10;\usepackage{amsfonts}&#10;\usepackage{amssymb}&#10;\begin{document}&#10;\begin{minipage}{9.4 cm}&#10;{\sffamily{&#10;$$&#10;f(x,y) \, \, = \, \, 4xy - x^2 - 4y + 9&#10;$$&#10;}}&#10;\end{minipage}&#10;\end{document}"/>
  <p:tag name="IGUANATEXSIZE" val="20"/>
  <p:tag name="IGUANATEXCURSOR" val="20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4,492"/>
  <p:tag name="ORIGINALWIDTH" val="4494,188"/>
  <p:tag name="LATEXADDIN" val="\documentclass{article}\pagestyle{empty}&#10;\usepackage{amsmath}&#10;\usepackage{amsfonts}&#10;\usepackage{amssymb}&#10;\begin{document}&#10;\begin{minipage}{12.7 cm}&#10;{\sffamily{&#10;{\bf{Step 3. Evaluate $f(x_0,y_0)$ for each of the points $(x_0,y_0)$ found in steps 1 and 2&#10;and compare.}}\\[1mm]&#10;In the following table, the top line lists all the interior and boundary&#10;critical points found in steps 1 and 2 along with the three vertices of the&#10;triangular region $R$, while the bottom line lists the value of the function&#10;$f(x,y) = 4xy - x^2 - 4y + 9$ at each such point.&#10;&#10;\vspace{2cm}&#10;Comparing the values in the second line in the table, we see that on the triangular&#10;region $R$, the function $f(x,y)$ attains the absolute maximum value $89$ at&#10;the point $(4,8)$ and the absolute minimum value $-55$ at both $(8,0)$ and $(0,16)$.&#10;}}&#10;\end{minipage}&#10;\end{document}"/>
  <p:tag name="IGUANATEXSIZE" val="20"/>
  <p:tag name="IGUANATEXCURSOR" val="56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7,552"/>
  <p:tag name="ORIGINALWIDTH" val="4491,189"/>
  <p:tag name="LATEXADDIN" val="\documentclass{article}\pagestyle{empty}&#10;\usepackage{amsmath}&#10;\usepackage{amsfonts}&#10;\usepackage{amssymb}&#10;\begin{document}&#10;\begin{minipage}{12.7 cm}&#10;{\sffamily{&#10;{\bf{Exercise:}}&#10;Given&#10;$$&#10;X \, = \, \begin{pmatrix} 1 &amp; 1 \\ 1 &amp; 2 \\ 1 &amp; 4 \end{pmatrix} \qquad \text{as well as} \qquad&#10;Y \, = \, \begin{pmatrix} 1 \\ 3 \\ 3 \end{pmatrix} .&#10;$$&#10;\begin{enumerate}&#10;\item[{\bf{a)}}] Compute $X^T X$ and $X^T Y$.&#10;\item[{\bf{b)}}] Find the inverse $A^{-1}$ of $A = X^T X$ and check your result by computing $A A^{-1}$.&#10;\item[{\bf{c)}}] Find all eigenvalues of $A = X^T X$ by determining the roots of the characteristic polynomial of $A$.&#10;\end{enumerate}&#10;}}&#10;\end{minipage}&#10;\end{document}"/>
  <p:tag name="IGUANATEXSIZE" val="20"/>
  <p:tag name="IGUANATEXCURSOR" val="6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4,488"/>
  <p:tag name="ORIGINALWIDTH" val="4484,44"/>
  <p:tag name="LATEXADDIN" val="\documentclass{article}\pagestyle{empty}&#10;\usepackage{amsmath}&#10;\usepackage{amsfonts}&#10;\usepackage{amssymb}&#10;\begin{document}&#10;\begin{minipage}{12.7 cm}&#10;{\sffamily{&#10;{\bf{Solution:}}\\[1mm]&#10;{\bf{a)}} We have\\[-3mm]&#10;$$&#10;A \, \, = \, \, X^T X \, \, = \, \, \begin{pmatrix} 1 &amp; 1 &amp; 1 \\ 1 &amp; 2 &amp; 4 \end{pmatrix} \begin{pmatrix} 1 &amp; 1 \\ 1 &amp; 2 \\ 1 &amp; 4 \end{pmatrix} \, \, = \, \, &#10;\begin{pmatrix} 1 + 1 + 1 &amp; 1 + 2 + 4 \\ 1 + 2 + 4 &amp; 1 + 4 + 16 \end{pmatrix} \, \, = \, \, &#10;\begin{pmatrix} 3 &amp; 7 \\ 7 &amp; 21 \end{pmatrix}&#10;$$&#10;and\\[-5mm]&#10;$$&#10;X^T Y \, \, = \, \, \begin{pmatrix} 1 &amp; 1 &amp; 1 \\ 1 &amp; 2 &amp; 4 \end{pmatrix} \begin{pmatrix} 1 \\ 3 \\ 3 \end{pmatrix} \, \, = \, \,&#10;\begin{pmatrix} 1 + 3 + 3 \\ 1 + 6 + 12 \end{pmatrix} \, \, = \, \, &#10;\begin{pmatrix} 7 \\ 19 \end{pmatrix}&#10;$$&#10;&#10;\vspace{0.2cm}&#10;{\bf{b)}} Together with $\det(A) = 63 - 49 = 14$ we obtain, with the heuristic for $2 \times 2$-matrices, that&#10;$$&#10;A \, \, = \, \, \begin{pmatrix} 3 &amp; 7 \\ 7 &amp; 21 \end{pmatrix} \qquad \Longrightarrow \qquad&#10;A^{-1} \, \, = \, \, \frac{1}{14} \begin{pmatrix} 21 &amp; -7 \\ -7 &amp; 3 \end{pmatrix}&#10;$$&#10;}}&#10;\end{minipage}&#10;\end{document}"/>
  <p:tag name="IGUANATEXSIZE" val="20"/>
  <p:tag name="IGUANATEXCURSOR" val="83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04,5"/>
  <p:tag name="ORIGINALWIDTH" val="4383,202"/>
  <p:tag name="LATEXADDIN" val="\documentclass{article}\pagestyle{empty}&#10;\usepackage{amsmath}&#10;\usepackage{amsfonts}&#10;\usepackage{amssymb}&#10;\begin{document}&#10;\begin{minipage}{12.7 cm}&#10;{\sffamily{&#10;We immedaitelly obtain&#10;$$&#10;A A^{-1} \, \, = \, \,  \frac{1}{14} \begin{pmatrix} 3 &amp; 7 \\ 7 &amp; 21 \end{pmatrix} \begin{pmatrix} 21 &amp; -7 \\ -7 &amp; 3 \end{pmatrix}&#10;\, \, = \, \, \frac{1}{14} \begin{pmatrix} 63 - 49 &amp; -21 + 21 \\ 147 - 147 &amp; -49 + 63 \end{pmatrix}&#10;\, \, = \, \, \begin{pmatrix} 1 &amp; 0 \\ 0 &amp;1 \end{pmatrix}&#10;$$&#10;&#10;\vspace{0.3cm}&#10;{\bf{c)}} The characteristic polynomial of $A = X^T X$ reads&#10;$$&#10;\det(A - \lambda \mathbb{I}_2) \, \, = \, \, \det \begin{pmatrix} 3 - \lambda &amp; 7 \\ 7 &amp; 21 - \lambda \end{pmatrix} \, \, = \, \,&#10;\lambda^2 - 24 \lambda + 14&#10;$$&#10;and its two real roots are&#10;$$&#10;\lambda_{1/2} \, \, = \, \, \frac{24 \pm \sqrt{24^2 - 4 \cdot 14}}{2} \, \, = \, \, 12 \pm \sqrt{130} \, .&#10;$$&#10;}}&#10;\end{minipage}&#10;\end{document}"/>
  <p:tag name="IGUANATEXSIZE" val="20"/>
  <p:tag name="IGUANATEXCURSOR" val="84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61,267"/>
  <p:tag name="ORIGINALWIDTH" val="3325,084"/>
  <p:tag name="LATEXADDIN" val="\documentclass{article}\pagestyle{empty}&#10;\usepackage{amsmath}&#10;\usepackage{amsfonts}&#10;\usepackage{amssymb}&#10;\begin{document}&#10;\begin{minipage}{9.4 cm}&#10;{\sffamily{&#10;{\bf{Method of Least-Squares}} or {\bf{Regression Analysis}}: A procedure for associating a function with an observed phenomenon is to gather data, plot it on a graph, and then find a function whose graph 'best fits' the data in some mathematically meaningful way.\\[2mm]&#10;Suppose you wish to find a function $y = f(x)$ that fits a particular data set reasonably&#10;well. The first step is to decide what type of function to try.\\[1mm]&#10;Sometimes this can be done by a theoretical analysis of the observed phenomenon and sometimes by inspecting the&#10;plotted data. Two sets of data are plotted in the figure. These are called {\bf{scatter&#10;diagrams}}.&#10;}}&#10;\end{minipage}&#10;\end{document}"/>
  <p:tag name="IGUANATEXSIZE" val="20"/>
  <p:tag name="IGUANATEXCURSOR" val="61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7,038"/>
  <p:tag name="ORIGINALWIDTH" val="3322,085"/>
  <p:tag name="LATEXADDIN" val="\documentclass{article}\pagestyle{empty}&#10;\usepackage{amsmath}&#10;\usepackage{amsfonts}&#10;\usepackage{amssymb}&#10;\begin{document}&#10;\begin{minipage}{9.4 cm}&#10;{\sffamily{&#10;In figure (a), the points lie roughly along a straight line, suggesting that a linear function&#10;$$&#10;y \, \, = \, \, mx + b&#10;$$ be used.\\[1mm]&#10;However, in figure (b), the points appear to follow an exponential curve, and a function of the form&#10;$$&#10;y \, \, = \, \, A \cdot {\rm{e}}^{-k \, x}&#10;$$&#10;would be more appropriate.&#10;}}&#10;\end{minipage}&#10;\end{document}"/>
  <p:tag name="IGUANATEXSIZE" val="20"/>
  <p:tag name="IGUANATEXCURSOR" val="4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3,498"/>
  <p:tag name="ORIGINALWIDTH" val="3333,333"/>
  <p:tag name="LATEXADDIN" val="\documentclass{article}\pagestyle{empty}&#10;\usepackage{amsmath}&#10;\usepackage{amsfonts}&#10;\usepackage{amssymb}&#10;\begin{document}&#10;\begin{minipage}{9.4 cm}&#10;{\sffamily{&#10;Once the type of function has been chosen, the next step is to determine the particular&#10;function of this type whose graph is 'closest' to the given set of points.\\[1mm]&#10;A convenient way to measure how close a curve is to a set of points is to compute the sum&#10;of the squares of the vertical distances from the points to the curve.\\[1mm]&#10;In the figure, for example, this is the sum . The closer the curve is to the points, the&#10;smaller this sum will be, and the curve for which this sum is smallest is said to best&#10;fit the data according to the {\bf{least-squares criterion}}.\\[1mm]&#10;The use of the least-squares criterion to fit a linear function to a set of points is&#10;illustrated in the next example. The computation involves minimizing a function of two variables.&#10;}}&#10;\end{minipage}&#10;\end{document}"/>
  <p:tag name="IGUANATEXSIZE" val="20"/>
  <p:tag name="IGUANATEXCURSOR" val="88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,7162"/>
  <p:tag name="ORIGINALWIDTH" val="1580,802"/>
  <p:tag name="LATEXADDIN" val="\documentclass{article}\pagestyle{empty}&#10;\usepackage{amsmath}&#10;\usepackage{amsfonts}&#10;\usepackage{amssymb}&#10;\begin{document}&#10;\begin{minipage}{4.5 cm}&#10;{\sffamily{&#10;Sum of squares of the vertical distances $d_1^2 + d_2^2 + d_3^2$.&#10;}}&#10;\end{minipage}&#10;\end{document}"/>
  <p:tag name="IGUANATEXSIZE" val="20"/>
  <p:tag name="IGUANATEXCURSOR" val="14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5,759"/>
  <p:tag name="ORIGINALWIDTH" val="3332,584"/>
  <p:tag name="LATEXADDIN" val="\documentclass{article}\pagestyle{empty}&#10;\usepackage{amsmath}&#10;\usepackage{amsfonts}&#10;\usepackage{amssymb}&#10;\begin{document}&#10;\begin{minipage}{9.4 cm}&#10;{\sffamily{&#10;{\bf{Example:}} Use the least-squares criterion to find the equation of the line that is closest to the&#10;three points $(1,1)$, $(2,3)$, and $(4,3)$.\\&#10;&#10;{\bf{Solution:}}\\[1mm]&#10;As indicated in the figure, the sum of the squares of the vertical distances from the&#10;three given points to the line $y = mx + b$ is&#10;$$&#10;\begin{array}{l}&#10;d_1^2 + d_2^2 + d_3^2 \\[2mm]&#10;\begin{array}{c l}&#10;= &amp; (m + b - 1)^2 + (2m + b - 3)^2 + (4m + b - 3)^2&#10;\end{array}&#10;\end{array}&#10;$$&#10;This sum depends on the coefficients $m$ and $b$ that define the line, and so the sum can&#10;be thought of as a function $S(m, b)$ of the two variables $m$ and $b$.&#10;}}&#10;\end{minipage}&#10;\end{document}"/>
  <p:tag name="IGUANATEXSIZE" val="20"/>
  <p:tag name="IGUANATEXCURSOR" val="50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01,5"/>
  <p:tag name="ORIGINALWIDTH" val="4387,702"/>
  <p:tag name="LATEXADDIN" val="\documentclass{article}\pagestyle{empty}&#10;\usepackage{amsmath}&#10;\usepackage{amsfonts}&#10;\usepackage{amssymb}&#10;\begin{document}&#10;\begin{minipage}{12.4 cm}&#10;{\sffamily{&#10;The goal, therefore, is to find the values of $m$ and $b$ that minimize the function&#10;$$&#10;S(m,b) \, \, = \, \, (m + b - 1)^2 + (2m + b - 3)^2 + (4m + b - 3)^2 \, .&#10;$$&#10;We this by setting the partial derivatives $S_m = \frac{\partial S}{\partial m}$ and $S_b = \frac{\partial S}{\partial b}$ equal to zero to get&#10;\begin{eqnarray*}&#10;\frac{\partial S}{\partial m} &amp; = &amp; 2 (m + b - 1) + 4(2m + b - 3) + 8(4m + b - 3)^2 \\[-1mm]&#10;&amp; = &amp;&#10;42 m + 14 b - 38 \, \, \stackrel{!}{=} \, \, 0 &#10;\end{eqnarray*}&#10;and\\[-6mm]&#10;\begin{eqnarray*}&#10;\frac{\partial S}{\partial b} &amp; = &amp; 2 (m + b - 1) + 2(2m + b - 3) + 2(4m + b - 3)^2 \\[-1mm]&#10;&amp; = &amp;&#10;14 m + 6 b - 14 \, \, \stackrel{!}{=} \, \, 0 &#10;\end{eqnarray*}&#10;&#10;}}&#10;\end{minipage}&#10;\end{document}"/>
  <p:tag name="IGUANATEXSIZE" val="20"/>
  <p:tag name="IGUANATEXCURSOR" val="66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7,012"/>
  <p:tag name="ORIGINALWIDTH" val="4385,452"/>
  <p:tag name="LATEXADDIN" val="\documentclass{article}\pagestyle{empty}&#10;\usepackage{amsmath}&#10;\usepackage{amsfonts}&#10;\usepackage{amssymb}&#10;\begin{document}&#10;\begin{minipage}{12.4 cm}&#10;{\sffamily{&#10;Solving the resulting equations&#10;$$&#10;42 m + 14 b \, \, = \, \, 38 \qquad \text{and} \qquad 14 m + 6b \, \, = \, \, 14&#10;$$&#10;simultaneously for $m$ and $b$ we conclude that&#10;$$&#10;m \, \, = \, \, \tfrac{4}{7} \qquad \text{and} \qquad b \, \, = \, \, 1 \, .&#10;$$&#10;It can be shown that the critical point $(m,b) = (\tfrac{4}{7}, 1)$ does indeed minimize the function&#10;$S(m, b)$, and so it follows that&#10;$$&#10;y(x) \, \, = \, \, \tfrac{4}{7} x + 1&#10;$$&#10;is the equation of the line that is closest to the three given points.&#10;}}&#10;\end{minipage}&#10;\end{document}"/>
  <p:tag name="IGUANATEXSIZE" val="20"/>
  <p:tag name="IGUANATEXCURSOR" val="47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38,245"/>
  <p:tag name="ORIGINALWIDTH" val="2618,673"/>
  <p:tag name="LATEXADDIN" val="\documentclass{article}\pagestyle{empty}&#10;\usepackage{amsmath}&#10;\usepackage{amsfonts}&#10;\usepackage{amssymb}&#10;\begin{document}&#10;\begin{minipage}{7.4 cm}&#10;{\sffamily{&#10;The method of least-squares assumes that real world phenomena follow a precise mathematical law, e.g.\\[-5mm]&#10;$$&#10;y_{real}^{(i)} \, \, = \, \, m x^{(i)} + b&#10;$$&#10;and that observations $y_{obs}^{(i)}$, $i = 1, 2, 3, \dots$, deviate from this precise describtions in a normally distributed way:\\[-3mm]&#10;$$&#10;y_{obs}^{(i)} \, \, = \, \, y_{real}^{(i)} + E^{(i)} \, , \qquad \text{$E^{(i)} \sim N(0, \sigma^2)$} \, .&#10;$$&#10;A priori, we don't know the value of $y_{real}^{(i)}$. Our goal with the method of least-squares is to minimize the squared difference\\[-3mm]&#10;$$&#10;(y_{obs}^{(i)} - y_{real}^{(i)})^2 \, \, \to \, \, \min&#10;$$&#10;}}&#10;\end{minipage}&#10;\end{document}"/>
  <p:tag name="IGUANATEXSIZE" val="20"/>
  <p:tag name="IGUANATEXCURSOR" val="55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7,6978"/>
  <p:tag name="ORIGINALWIDTH" val="4386,202"/>
  <p:tag name="LATEXADDIN" val="\documentclass{article}\pagestyle{empty}&#10;\usepackage{amsmath}&#10;\usepackage{amsfonts}&#10;\usepackage{amssymb}&#10;\begin{document}&#10;\begin{minipage}{12.4 cm}&#10;{\sffamily{&#10;The line that is closest to a set of points according to the least-squares criterion is called&#10;the {\bf{least-squares}} line for the points. (The term {\bf{regression line}} is also used, especially&#10;in statistical work.)}}&#10;\end{minipage}&#10;\end{document}"/>
  <p:tag name="IGUANATEXSIZE" val="20"/>
  <p:tag name="IGUANATEXCURSOR" val="3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9,82"/>
  <p:tag name="ORIGINALWIDTH" val="4375,703"/>
  <p:tag name="LATEXADDIN" val="\documentclass{article}\pagestyle{empty}&#10;\usepackage{amsmath}&#10;\usepackage{amsfonts}&#10;\usepackage{amssymb}&#10;\begin{document}&#10;\begin{minipage}{12.4 cm}&#10;{\sffamily{&#10;{\bf{The Least-Squares Line:}}\\[1mm]&#10;The equation of the least-squares line for the $n$ points $(x_1, y_1)$, $(x_2, y_2)$, \dots, $(x_n, y_n)$ is $y = mx + b$, where&#10;$$&#10;m \, \, = \, \, \frac{n \sum^n_{i=1} x_i y_i - \sum^n_{i=1} x_i \sum^n_{i=1} y_i}{n \sum^n_{i=1} x_i^2 - (\sum^n_{i=1} x_i)^2}&#10;$$&#10;and&#10;$$&#10;b \, \, = \, \, \frac{\sum^n_{i=1} x_i^2 \sum^n_{i=1} y_i - \sum^n_{i=1} x_i \sum^n_{i=1} x_i y_i}{n \sum^n_{i=1} x_i^2 - (\sum^n_{i=1} x_i)^2}&#10;$$&#10;}}&#10;\end{minipage}&#10;\end{document}"/>
  <p:tag name="IGUANATEXSIZE" val="20"/>
  <p:tag name="IGUANATEXCURSOR" val="4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3,3972"/>
  <p:tag name="ORIGINALWIDTH" val="4378,703"/>
  <p:tag name="LATEXADDIN" val="\documentclass{article}\pagestyle{empty}&#10;\usepackage{amsmath}&#10;\usepackage{amsfonts}&#10;\usepackage{amssymb}&#10;\begin{document}&#10;\begin{minipage}{12.4 cm}&#10;{\sffamily{&#10;{\bf{Example:}} Use the formulas to find the least-squares line for the points $(1,1)$, $(2,3)$, and $(4,3)$&#10;from the previous example.\\[2mm]&#10;&#10;{\bf{Solution:}}\\[1mm]&#10;We arrange your calculations as follows:&#10;}}&#10;\end{minipage}&#10;\end{document}"/>
  <p:tag name="IGUANATEXSIZE" val="20"/>
  <p:tag name="IGUANATEXCURSOR" val="3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4,087"/>
  <p:tag name="ORIGINALWIDTH" val="3880,765"/>
  <p:tag name="LATEXADDIN" val="\documentclass{article}\pagestyle{empty}&#10;\usepackage{amsmath}&#10;\usepackage{amsfonts}&#10;\usepackage{amssymb}&#10;\begin{document}&#10;\begin{minipage}{12.4 cm}&#10;{\sffamily{&#10;Then, we use the formulas with $n = 3$ to get&#10;$$&#10;m \, \, = \, \, \frac{3 \cdot 19 - 7 \cdot 7}{3 \cdot 21 - 7^2} \, \, = \, \, \tfrac{4}{7} \qquad \text{and} \qquad&#10;b \, \, = \, \, \frac{21 \cdot 7 - 7 \cdot 19}{3 \cdot 21 - 7^2} \, \, = \, \, 1&#10;$$&#10;from which it follows that the equation of the least-squares line is&#10;$$&#10;y(x) \, \, = \, \, \tfrac{4}{7} x + 1 \, .&#10;$$&#10;This matches the result of our previous example.&#10;}}&#10;\end{minipage}&#10;\end{document}"/>
  <p:tag name="IGUANATEXSIZE" val="20"/>
  <p:tag name="IGUANATEXCURSOR" val="25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3,1572"/>
  <p:tag name="ORIGINALWIDTH" val="2497,188"/>
  <p:tag name="LATEXADDIN" val="\documentclass{article}\pagestyle{empty}&#10;\usepackage{amsmath}&#10;\usepackage{amsfonts}&#10;\usepackage{amssymb}&#10;\begin{document}&#10;\begin{minipage}{12.4 cm}&#10;{\sffamily{&#10;\begin{eqnarray*}&#10;m &amp; = &amp; \frac{n \sum^n_{i=1} x_i y_i - \sum^n_{i=1} x_i \sum^n_{i=1} y_i}{n \sum^n_{i=1} x_i^2 - (\sum^n_{i=1} x_i)^2} \\[2mm]&#10;b &amp; = &amp; \frac{\sum^n_{i=1} x_i^2 \sum^n_{i=1} y_i - \sum^n_{i=1} x_i \sum^n_{i=1} x_i y_i}{n \sum^n_{i=1} x_i^2 - (\sum^n_{i=1} x_i)^2}&#10;\end{eqnarray*}&#10;}}&#10;\end{minipage}&#10;\end{document}"/>
  <p:tag name="IGUANATEXSIZE" val="20"/>
  <p:tag name="IGUANATEXCURSOR" val="4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61,755"/>
  <p:tag name="ORIGINALWIDTH" val="4389,202"/>
  <p:tag name="LATEXADDIN" val="\documentclass{article}\pagestyle{empty}&#10;\usepackage{amsmath}&#10;\usepackage{amsfonts}&#10;\usepackage{amssymb}&#10;\begin{document}&#10;\begin{minipage}{12.4 cm}&#10;{\sffamily{&#10;The equations for the least-squares line can be obtained in an easy to remember way with the aid of matrix-vector calculations as well such that we do not have to memorize the lengthy formulas for $m$ and $b$.\\[1mm]&#10;For the $n$ points $(x_1, y_1)$, $(x_2, y_2)$, \dots, $(x_n, y_n)$ the equation of the least squares line\\[-2mm]&#10;$$&#10;y_i \, \, = \, \, b + mx_i \qquad \text{for all $i = 1, 2, \dots, n$}&#10;$$&#10;can be written in the form\\[-2mm]&#10;$$&#10;\underbrace{\begin{pmatrix} y_1 \\ y_2 \\ \vdots \\ y_n \end{pmatrix}}_{=: \, Y} \, \, = \, \,&#10;\underbrace{\begin{pmatrix} 1 &amp; x_1 \\ 1 &amp; x_2 \\ \vdots &amp; \vdots \\ 1 &amp; x_n \end{pmatrix}}_{=: \, X} \,&#10;\underbrace{\begin{pmatrix} b \\ m \end{pmatrix}}_{=: \, \beta}&#10;$$&#10;}}&#10;\end{minipage}&#10;\end{document}"/>
  <p:tag name="IGUANATEXSIZE" val="20"/>
  <p:tag name="IGUANATEXCURSOR" val="33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3,273"/>
  <p:tag name="ORIGINALWIDTH" val="3441,32"/>
  <p:tag name="LATEXADDIN" val="\documentclass{article}\pagestyle{empty}&#10;\usepackage{amsmath}&#10;\usepackage{amsfonts}&#10;\usepackage{amssymb}&#10;\begin{document}&#10;\begin{minipage}{12.4 cm}&#10;{\sffamily{&#10;The parameters $m$ and $b$ are obtained from&#10;$$&#10;m \, \, = \, \, \frac{n \sum^n_{i=1} x_i y_i - \sum^n_{i=1} x_i \sum^n_{i=1} y_i}{n \sum^n_{i=1} x_i^2 - (\sum^n_{i=1} x_i)^2}&#10;$$&#10;and&#10;$$&#10;b \, \, = \, \, \frac{\sum^n_{i=1} x_i^2 \sum^n_{i=1} y_i - \sum^n_{i=1} x_i \sum^n_{i=1} x_i y_i}{n \sum^n_{i=1} x_i^2 - (\sum^n_{i=1} x_i)^2}&#10;$$&#10;which in turn result from the system of equations&#10;$$&#10;\begin{pmatrix} n \cdot m + b \cdot \sum^n_{i=1} x_i \\[2mm] m \cdot \sum^n_{i=1} x_i + b \cdot \sum^n_{i=1} x_i^2 \end{pmatrix}&#10;\, \, = \, \,&#10;\begin{pmatrix} \sum^n_{i=1} y_i \\[2mm] \sum^n_{i=1} x_i y_i \end{pmatrix}&#10;$$&#10;}}&#10;\end{minipage}&#10;\end{document}"/>
  <p:tag name="IGUANATEXSIZE" val="20"/>
  <p:tag name="IGUANATEXCURSOR" val="72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44,02"/>
  <p:tag name="ORIGINALWIDTH" val="3880,765"/>
  <p:tag name="LATEXADDIN" val="\documentclass{article}\pagestyle{empty}&#10;\usepackage{amsmath}&#10;\usepackage{amsfonts}&#10;\usepackage{amssymb}&#10;\begin{document}&#10;\begin{minipage}{12.4 cm}&#10;{\sffamily{&#10;With\\[-4mm]&#10;{\small{&#10;$$&#10;X^T X \, \, = \, \,&#10;\begin{pmatrix} 1 &amp; 1 &amp; \hdots &amp; 1 \\ x_1 &amp; x_2 &amp; \hdots &amp; x_n \end{pmatrix}&#10;\begin{pmatrix} 1 &amp; x_1 \\ 1 &amp; x_2 \\ \vdots &amp; \vdots \\ 1 &amp; x_n \end{pmatrix}&#10;\, \, = \, \,&#10;\begin{pmatrix} n &amp; \sum^n_{i=1} x_i \\ \sum^n_{i=1} x_i &amp; \sum^n_{i=1} x_i^2 \end{pmatrix}&#10;$$&#10;}}&#10;&#10;the constituting system of equations\\[-1mm]&#10;{\small{&#10;$$&#10;\begin{pmatrix} n \cdot m + b \cdot \sum^n_{i=1} x_i \\[2mm] m \cdot \sum^n_{i=1} x_i + b \cdot \sum^n_{i=1} x_i^2 \end{pmatrix}&#10;\, \, = \, \,&#10;\begin{pmatrix} \sum^n_{i=1} y_i \\[2mm] \sum^n_{i=1} x_i y_i \end{pmatrix}&#10;$$&#10;}}&#10;&#10;becomes\\[-2mm]&#10;$$&#10;X^T \, X \, \beta \, \, = \, \, X^T Y \, .&#10;$$&#10;}}&#10;\end{minipage}&#10;\end{document}"/>
  <p:tag name="IGUANATEXSIZE" val="20"/>
  <p:tag name="IGUANATEXCURSOR" val="7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00,75"/>
  <p:tag name="ORIGINALWIDTH" val="4388,452"/>
  <p:tag name="LATEXADDIN" val="\documentclass{article}\pagestyle{empty}&#10;\usepackage{amsmath}&#10;\usepackage{amsfonts}&#10;\usepackage{amssymb}&#10;\begin{document}&#10;\begin{minipage}{12.4 cm}&#10;{\sffamily{&#10;{\bf{Example:}} Use the matrix-vector formula to find the least-squares line for the points $(1,1)$, $(2,3)$, and $(4,3)$&#10;from the previous example.\\[2mm]&#10;&#10;{\bf{Solution:}}\\[1mm]&#10;We follow the line of computations from the review on matrix-vector calculus (just some few minutes ago). Given\\[-1mm]&#10;$$&#10;X \, = \, \begin{pmatrix} 1 &amp; 1 \\ 1 &amp; 2 \\ 1 &amp; 4 \end{pmatrix} \qquad \text{as well as} \qquad&#10;Y \, = \, \begin{pmatrix} 1 \\ 3 \\ 3 \end{pmatrix} .&#10;$$&#10;then&#10;$$&#10;X^T X \, \, = \, \, \begin{pmatrix} 3 &amp; 7 \\ 7 &amp; 21 \end{pmatrix} \qquad \text{and} \qquad&#10;X^T Y \, \, = \, \, \begin{pmatrix} 7 \\ 19 \end{pmatrix}&#10;$$&#10;&#10;}}&#10;\end{minipage}&#10;\end{document}"/>
  <p:tag name="IGUANATEXSIZE" val="20"/>
  <p:tag name="IGUANATEXCURSOR" val="7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40,27"/>
  <p:tag name="ORIGINALWIDTH" val="3817,773"/>
  <p:tag name="LATEXADDIN" val="\documentclass{article}\pagestyle{empty}&#10;\usepackage{amsmath}&#10;\usepackage{amsfonts}&#10;\usepackage{amssymb}&#10;\begin{document}&#10;\begin{minipage}{12.4 cm}&#10;{\sffamily{&#10;Hence, $X^T X \beta = X^T Y$ reads&#10;$$&#10;\begin{pmatrix} 3 &amp; 7 \\ 7 &amp; 21 \end{pmatrix} \, \beta \, \, = \, \, \begin{pmatrix} 7 \\ 19 \end{pmatrix}&#10;\qquad \Longrightarrow \qquad&#10;\beta \, \, = \, \, \begin{pmatrix} 3 &amp; 7 \\ 7 &amp; 21 \end{pmatrix}^{-1} \begin{pmatrix} 7 \\ 19 \end{pmatrix}&#10;$$&#10;such that (togther with the previously computed inverse matrix of $X^T X$)&#10;$$&#10;\beta \, \, = \, \, \begin{pmatrix} b \\ m \end{pmatrix}&#10;\, \, = \, \, \frac{1}{14} \begin{pmatrix} 21 &amp; -7 \\ -7 &amp; 3 \end{pmatrix} \begin{pmatrix} 7 \\ 19 \end{pmatrix}&#10;\, \, = \, \, \frac{1}{14} \begin{pmatrix} 14 \\ 8 \end{pmatrix} \, \, = \, \, \begin{pmatrix} 1 \\ \tfrac{4}{7} \end{pmatrix}&#10;$$&#10;Therefore, the equation of the least-square line becomes&#10;$$&#10;y \, \, = \, \, m x + b \, \, = \, \, \tfrac{4}{7} x + 1 \, .&#10;$$&#10;}}&#10;\end{minipage}&#10;\end{document}"/>
  <p:tag name="IGUANATEXSIZE" val="20"/>
  <p:tag name="IGUANATEXCURSOR" val="5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,1935"/>
  <p:tag name="ORIGINALWIDTH" val="4384,702"/>
  <p:tag name="LATEXADDIN" val="\documentclass{article}\pagestyle{empty}&#10;\usepackage{amsmath}&#10;\usepackage{amsfonts}&#10;\usepackage{amssymb}&#10;\begin{document}&#10;\begin{minipage}{12.4 cm}&#10;{\sffamily{&#10;The least-squares line (or curve) that best fits the data collected in the past can be&#10;used to make rough predictions about the future.\\[1mm]&#10;This is illustrated in the next example.}}&#10;\end{minipage}&#10;\end{document}"/>
  <p:tag name="IGUANATEXSIZE" val="20"/>
  <p:tag name="IGUANATEXCURSOR" val="30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6,843"/>
  <p:tag name="ORIGINALWIDTH" val="4380,953"/>
  <p:tag name="LATEXADDIN" val="\documentclass{article}\pagestyle{empty}&#10;\usepackage{amsmath}&#10;\usepackage{amsfonts}&#10;\usepackage{amssymb}&#10;\begin{document}&#10;\begin{minipage}{12.4 cm}&#10;{\sffamily{&#10;{\bf{Example:}}&#10;In his role as admissions officer for a small liberal arts college, Leonard Chapman&#10;has compiled these data relating a group of students’ high school grade-point average&#10;(GPA) to the GPA they earned in college:&#10;&#10;\begin{center}&#10;\begin{tabular}{l || c | c | c | c | c | c | c | c}&#10;High School GPA &amp; $2.0$ &amp; $2.5$ &amp; $3.0$ &amp; $3.0$ &amp; $3.5$ &amp; $3.5$ &amp; $4.0$ &amp; $4.0$ \\&#10;\hline&#10;College GPA     &amp; $1.5$ &amp; $2.0$ &amp; $2.5$ &amp; $3.5$ &amp; $2.5$ &amp; $3.0$ &amp; $3.0$ &amp; $3.5$&#10;\end{tabular}&#10;\end{center}&#10;&#10;Find the equation of the least-squares line for Leonard's data, and use it to help him&#10;predict the college GPA of a student whose high school GPA is $3.7$.&#10;}}&#10;\end{minipage}&#10;\end{document}"/>
  <p:tag name="IGUANATEXSIZE" val="20"/>
  <p:tag name="IGUANATEXCURSOR" val="1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2,9472"/>
  <p:tag name="ORIGINALWIDTH" val="4384,702"/>
  <p:tag name="LATEXADDIN" val="\documentclass{article}\pagestyle{empty}&#10;\usepackage{amsmath}&#10;\usepackage{amsfonts}&#10;\usepackage{amssymb}&#10;\begin{document}&#10;\begin{minipage}{12.4 cm}&#10;{\sffamily{&#10;{\bf{Solution:}}\\[1mm]&#10;Let $x$ denote the high school GPA and $y$ the college GPA, and arrange the calculations&#10;as follows:}}&#10;\end{minipage}&#10;\end{document}"/>
  <p:tag name="IGUANATEXSIZE" val="20"/>
  <p:tag name="IGUANATEXCURSOR" val="24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85,752"/>
  <p:tag name="ORIGINALWIDTH" val="4387,702"/>
  <p:tag name="LATEXADDIN" val="\documentclass{article}\pagestyle{empty}&#10;\usepackage{amsmath}&#10;\usepackage{amsfonts}&#10;\usepackage{amssymb}&#10;\begin{document}&#10;\begin{minipage}{12.4 cm}&#10;{\sffamily{&#10;We apply the least-squares formulas with $n=8$ to get\\[-4mm]&#10;\begin{eqnarray*}&#10;m &amp; = &amp; \frac{8 \cdot 71.25 - 25.5 \cdot 21.5}{8 \cdot 84.75 - (25.5)^2} \, \, \approx \, \, 0.78 \\[2mm]&#10;b &amp; = &amp; \frac{84.75 \cdot 21.5 - 25.5 \cdot 71.25}{8 \cdot 84.75 - (25.5)^2} \, \, \approx \, \, 0.19 \, .&#10;\end{eqnarray*}&#10;The equation of the least-squares line is therefore \phantom{spa} $y = 0.78 x + 0.19$.\\[2mm]&#10;To predict the college GPA $y$ of a student whose high school GPA $x$ is $3.7$, substitute&#10;$x = 3.7$ into the equation of the least-squares line. This gives\\[-2mm]&#10;$$&#10;y \, \, = \, \, 0.78 \cdot 3.7 + 0.19 \, \, \approx \, \, 3.08 \, ,&#10;$$&#10;which suggests that the student's college GPA might be about $3.1$.&#10;}}&#10;\end{minipage}&#10;\end{document}"/>
  <p:tag name="IGUANATEXSIZE" val="20"/>
  <p:tag name="IGUANATEXCURSOR" val="53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0,622"/>
  <p:tag name="ORIGINALWIDTH" val="3325,834"/>
  <p:tag name="LATEXADDIN" val="\documentclass{article}\pagestyle{empty}&#10;\usepackage{amsmath}&#10;\usepackage{amsfonts}&#10;\usepackage{amssymb}&#10;\begin{document}&#10;\begin{minipage}{9.4 cm}&#10;{\sffamily{&#10;The original GPA data are plotted in the figure, together with the least-squares line&#10;$y = 0.78 x + 0.19$.\\[1mm]&#10;Actually, in practice, it is a good idea to plot the data before proceeding&#10;with the calculations. By looking at the graph you will usually be able to tell&#10;whether approximation by a straight line is appropriate or whether a better fit might&#10;be possible with a curve of some sort.}}&#10;\end{minipage}&#10;\end{document}"/>
  <p:tag name="IGUANATEXSIZE" val="20"/>
  <p:tag name="IGUANATEXCURSOR" val="2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0,18"/>
  <p:tag name="ORIGINALWIDTH" val="4387,702"/>
  <p:tag name="LATEXADDIN" val="\documentclass{article}\pagestyle{empty}&#10;\usepackage{amsmath}&#10;\usepackage{amsfonts}&#10;\usepackage{amssymb}&#10;\begin{document}&#10;\begin{minipage}{12.4 cm}&#10;{\sffamily{&#10;In the previous examples, the least-squares criterion was used to fit a linear function to a set of data. With appropriate modifications,&#10;the procedure can also be used to fit nonlinear functions to data. One kind of modified curve-fitting procedure&#10;is illustrated in the next example.}}&#10;\end{minipage}&#10;\end{document}"/>
  <p:tag name="IGUANATEXSIZE" val="20"/>
  <p:tag name="IGUANATEXCURSOR" val="44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1,4286"/>
  <p:tag name="ORIGINALWIDTH" val="4388,452"/>
  <p:tag name="LATEXADDIN" val="\documentclass{article}\pagestyle{empty}&#10;\usepackage{amsmath}&#10;\usepackage{amsfonts}&#10;\usepackage{amssymb}&#10;\begin{document}&#10;\begin{minipage}{12.4 cm}&#10;{\sffamily{&#10;{\bf{Example:}}\\[1mm]&#10;A manufacturer gathers these data relating the level of production $x$ (hundred units)&#10;of a particular commodity to the demand price $p$ (dollars per unit) at which all $x$ units&#10;will be sold:&#10;&#10;}}&#10;\end{minipage}&#10;\end{document}"/>
  <p:tag name="IGUANATEXSIZE" val="20"/>
  <p:tag name="IGUANATEXCURSOR" val="1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4,863"/>
  <p:tag name="ORIGINALWIDTH" val="4270,716"/>
  <p:tag name="LATEXADDIN" val="\documentclass{article}\pagestyle{empty}&#10;\usepackage{amsmath}&#10;\usepackage{amsfonts}&#10;\usepackage{amssymb}&#10;\begin{document}&#10;\begin{minipage}{12.4 cm}&#10;{\sffamily{&#10;\begin{enumerate}&#10;\item[{\bf{a)}}] Plot a scatter diagram for the data on a graph with production level on the $x$-axis&#10;and demand price on the $y$-axis.\\[-6mm]&#10;\item[{\bf{b)}}] Notice that the scatter diagram in part {\bf{a)}} suggests that the demand function&#10;is exponential. Modify the least-squares procedure to find a curve of the form&#10;$p = A {\rm{e}}^{mx}$ that best fits the data in the table.\\[-6mm]&#10;\item[{\bf{c)}}] Use the exponential demand function you found in part {\bf{b)}} to predict the revenue&#10;the manufacturer should expect if $4 000$ ($x = 40$) units are produced.&#10;\end{enumerate}&#10;&#10;}}&#10;\end{minipage}&#10;\end{document}"/>
  <p:tag name="IGUANATEXSIZE" val="20"/>
  <p:tag name="IGUANATEXCURSOR" val="3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6,509"/>
  <p:tag name="ORIGINALWIDTH" val="3325,084"/>
  <p:tag name="LATEXADDIN" val="\documentclass{article}\pagestyle{empty}&#10;\usepackage{amsmath}&#10;\usepackage{amsfonts}&#10;\usepackage{amssymb}&#10;\begin{document}&#10;\begin{minipage}{9.4 cm}&#10;{\sffamily{&#10;{\bf{Solution:}}\\[1mm]&#10;{\bf{a)}} The scatter diagram is plotted in the figure.\\[2mm]&#10;{\bf{b)}} Taking logarithms on both sides of the equation $p = A {\rm{e}}^{mx}$, we get&#10;\begin{eqnarray*}&#10;\ln(p) &amp; = &amp; \ln(A {\rm{e}}^{mx}) \, \, = \, \, \ln(A) + \ln( {\rm{e}}^{mx}) \\[2mm]&#10;&amp; = &amp;&#10;\ln(A) + m x&#10;\end{eqnarray*}&#10;or equivalently, $y = mx + b$, where $y = \ln(p)$ and $b = ln(A)$. Thus, to find the curve&#10;of the form $p = A {\rm{e}}^{mx}$ that best fits the given data points $(x_k, p_k)$ for $k = 1, \dots, 6$,&#10;we first find the least-squares line $y = mx + b$ for the data points $(x_k, \ln(p_k))$.&#10;}}&#10;\end{minipage}&#10;\end{document}"/>
  <p:tag name="IGUANATEXSIZE" val="20"/>
  <p:tag name="IGUANATEXCURSOR" val="42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1821,522"/>
  <p:tag name="LATEXADDIN" val="\documentclass{article}\pagestyle{empty}&#10;\usepackage{amsmath}&#10;\usepackage{amsfonts}&#10;\usepackage{amssymb}&#10;\begin{document}&#10;\begin{minipage}{12.4 cm}&#10;{\sffamily{&#10;Arrange the calculations as follows:}}&#10;\end{minipage}&#10;\end{document}"/>
  <p:tag name="IGUANATEXSIZE" val="20"/>
  <p:tag name="IGUANATEXCURSOR" val="19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0,1575"/>
  <p:tag name="ORIGINALWIDTH" val="3289,089"/>
  <p:tag name="LATEXADDIN" val="\documentclass{article}\pagestyle{empty}&#10;\usepackage{amsmath}&#10;\usepackage{amsfonts}&#10;\usepackage{amssymb}&#10;\begin{document}&#10;\begin{minipage}{12.4 cm}&#10;{\sffamily{&#10;We use the least-squares formulas with $n = 6$ to get\\[-4mm]&#10;{\small{&#10;\begin{eqnarray*}&#10;m &amp; = &amp; \frac{6 \cdot 603.18 - 188 \cdot 33.10}{6 \cdot 2918 - 118^2} \, \, = \, \, -0.08\\[1mm]&#10;b &amp; = &amp; \frac{1918 \cdot 33.10 - 118 \cdot 603.18}{6 \cdot 2918 - 118^2} \, \, = \, \, 7.09&#10;\end{eqnarray*}&#10;}}&#10;}}&#10;\end{minipage}&#10;\end{document}"/>
  <p:tag name="IGUANATEXSIZE" val="20"/>
  <p:tag name="IGUANATEXCURSOR" val="2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3,1572"/>
  <p:tag name="ORIGINALWIDTH" val="2497,188"/>
  <p:tag name="LATEXADDIN" val="\documentclass{article}\pagestyle{empty}&#10;\usepackage{amsmath}&#10;\usepackage{amsfonts}&#10;\usepackage{amssymb}&#10;\begin{document}&#10;\begin{minipage}{12.4 cm}&#10;{\sffamily{&#10;\begin{eqnarray*}&#10;m &amp; = &amp; \frac{n \sum^n_{i=1} x_i y_i - \sum^n_{i=1} x_i \sum^n_{i=1} y_i}{n \sum^n_{i=1} x_i^2 - (\sum^n_{i=1} x_i)^2} \\[2mm]&#10;b &amp; = &amp; \frac{\sum^n_{i=1} x_i^2 \sum^n_{i=1} y_i - \sum^n_{i=1} x_i \sum^n_{i=1} x_i y_i}{n \sum^n_{i=1} x_i^2 - (\sum^n_{i=1} x_i)^2}&#10;\end{eqnarray*}&#10;}}&#10;\end{minipage}&#10;\end{document}"/>
  <p:tag name="IGUANATEXSIZE" val="20"/>
  <p:tag name="IGUANATEXCURSOR" val="4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9,565"/>
  <p:tag name="ORIGINALWIDTH" val="4344,957"/>
  <p:tag name="LATEXADDIN" val="\documentclass{article}\pagestyle{empty}&#10;\usepackage{amsmath}&#10;\usepackage{amsfonts}&#10;\usepackage{amssymb}&#10;\begin{document}&#10;\begin{minipage}{12.4 cm}&#10;{\sffamily{&#10;Hence, the least-squares line has the equation&#10;$$&#10;y \, \, = \, \, -0.08 x + 7.09&#10;$$&#10;Finally, returning to the exponential curve $p = A {\rm{e}}^{mx}$, recall that $\ln(A) = b$, so that&#10;$$&#10;\ln(A) \, \, = \, \, b \, \, = \, \, 7.09 \qquad \Longrightarrow \qquad A \, \, = \, \, {\rm{e}}^{7.09} \, \, = \, \, 1200 \, .&#10;$$&#10;Thus, the exponential function that best fits the given demand data is&#10;$$&#10;p \, \, = \, \, A {\rm{e}}^{mx} \, \, = \, \, 1200 \, {\rm{e}}^{-0.08x} \, .&#10;$$&#10;}}&#10;\end{minipage}&#10;\end{document}"/>
  <p:tag name="IGUANATEXSIZE" val="20"/>
  <p:tag name="IGUANATEXCURSOR" val="62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9,846"/>
  <p:tag name="ORIGINALWIDTH" val="4386,952"/>
  <p:tag name="LATEXADDIN" val="\documentclass{article}\pagestyle{empty}&#10;\usepackage{amsmath}&#10;\usepackage{amsfonts}&#10;\usepackage{amssymb}&#10;\begin{document}&#10;\begin{minipage}{12.4 cm}&#10;{\sffamily{&#10;{\bf{c)}} Using the exponential demand function $p = 1200 \, {\rm{e}}^{-0.08x}$ found in part {\bf{b}}, we&#10;find that when $x = 40$ (hundred) units are produced, they can all be sold at a unit&#10;price of&#10;$$&#10;p \, \, = \, \, 1200 \, {\rm{e}}^{-0.08 \cdot 40} \, \, = \, \, 48.91 \, \, \text{[USD]}&#10;$$&#10;Therefore, when $4 000$ ($x = 40$) units are produced, we would expect the revenue&#10;generated to be approximately&#10;$$&#10;R \, \, = \, \, (\text{$4 000$ units}) \cdot (\text{$48.91$ USD per unit}) \, \, = \, \,&#10;195 640 \, \, \text{[USD]} \, .&#10;$$&#10;}}&#10;\end{minipage}&#10;\end{document}"/>
  <p:tag name="IGUANATEXSIZE" val="20"/>
  <p:tag name="IGUANATEXCURSOR" val="6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9,003"/>
  <p:tag name="ORIGINALWIDTH" val="4389,202"/>
  <p:tag name="LATEXADDIN" val="\documentclass{article}\pagestyle{empty}&#10;\usepackage{amsmath}&#10;\usepackage{amsfonts}&#10;\usepackage{amssymb}&#10;\begin{document}&#10;\begin{minipage}{12.4 cm}&#10;{\sffamily{&#10;The procedure illustrated in this example is sometimes called {\bf{log-linear regression}}.&#10;A curve of the form $y = A x^k$ that best fits given data can also be found by&#10;log-linear regression.\\[1mm]&#10;The least-squares procedure can also be used to fit other nonlinear functions to&#10;data. For instance, to find the quadratic function\\[-2mm]&#10;$$&#10;y = A x^2 + Bx + C&#10;$$&#10;whose graph (a parabola) best fits a particular set of data, you would proceed as for linear regression,&#10;minimizing the sum of squares of vertical distances from the given points to the graph.\\[1mm]&#10;Such computations are algebraically complicated and usually require the use of a&#10;computer. E.g., most graphing calculators have built-in commands&#10;to find a variety of regression functions to best fits a given data set.&#10;}}&#10;\end{minipage}&#10;\end{document}"/>
  <p:tag name="IGUANATEXSIZE" val="20"/>
  <p:tag name="IGUANATEXCURSOR" val="91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3,51"/>
  <p:tag name="ORIGINALWIDTH" val="3323,585"/>
  <p:tag name="LATEXADDIN" val="\documentclass{article}\pagestyle{empty}&#10;\usepackage{amsmath}&#10;\usepackage{amsfonts}&#10;\usepackage{amssymb}&#10;\begin{document}&#10;\begin{minipage}{9.4 cm}&#10;{\sffamily{&#10;{\bf{Exercise:}}\\[1mm]&#10;Paul Johnson is a salesman whose territory borders on a lake and can be described in&#10;terms of a rectangular grid as the region bounded by the curve $y=x^2$ (the lakefront)&#10;and the lines $y = 0$ and $x = 3$ as shown in the figure, where $x$ and $y$ are in miles.\\[1mm]&#10;He determines that the number of units $S(x,y)$ he can sell at each grid point $(x,y)$ in&#10;his region is given by the function&#10;$$&#10;S(x,y) \, \, = \, \, 4x^2 - 16x + 4y^2 - 4y + 20 \, .&#10;$$&#10;At what point(s) in his sales territory should Paul expect maximum sales to occur, and&#10;what are his maximum expected sales? Answer the same question for minimum sales.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34,721"/>
  <p:tag name="ORIGINALWIDTH" val="3949,007"/>
  <p:tag name="LATEXADDIN" val="\documentclass{article}\pagestyle{empty}&#10;\usepackage{amsmath}&#10;\usepackage{amsfonts}&#10;\usepackage{amssymb}&#10;\begin{document}&#10;\begin{minipage}{12.7 cm}&#10;{\sffamily{&#10;{\bf{Solution:}}\\[1mm]&#10;The partial derivatives of $S$ are&#10;$$&#10;S_x(x,y) \, \, = \, \, 8x - 16 \qquad \text{and} \qquad S_y(x,y) \, \, = \, \, 8y - 4 \, .&#10;$$&#10;These partial derivatives are defined for all $x$ and $y$, and&#10;$$&#10;S_x(x,y) \, \, = \, \, 8x - 16 \, \, \stackrel{!}{=} \, \, 0 \qquad \text{and} \qquad&#10;S_y(x,y) \, \, = \, \, 8y - 4 \, \, \stackrel{!}{=} \, \, 0&#10;$$&#10;when $x=2$ and $y = \tfrac{1}{2}$, so $(2, \tfrac{1}{2})$ is the only internal critical point of $R$.\\[1mm]&#10;The boundary&#10;of the sales region consists of&#10;\begin{itemize}&#10;\item the horizontal line segment between $(0,0)$ and $(3,0)$,\\[-6mm]&#10;\item the vertical segment between $(3,0)$ and $(3,9)$, and\\[-6mm]&#10;\item the portion of the curve $y=x^2$ between $(0,0)$ and $(3,9)$.&#10;\end{itemize}&#10;}}&#10;\end{minipage}&#10;\end{document}"/>
  <p:tag name="IGUANATEXSIZE" val="20"/>
  <p:tag name="IGUANATEXCURSOR" val="83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2039,745"/>
  <p:tag name="LATEXADDIN" val="\documentclass{article}\pagestyle{empty}&#10;\usepackage{amsmath}&#10;\usepackage{amsfonts}&#10;\usepackage{amssymb}&#10;\begin{document}&#10;\begin{minipage}{9.4 cm}&#10;{\sffamily{&#10;$$&#10;S(x,y) \, \, = \, \, 4x^2 - 16x + 4y^2 - 4y + 20&#10;$$&#10;}}&#10;\end{minipage}&#10;\end{document}"/>
  <p:tag name="IGUANATEXSIZE" val="20"/>
  <p:tag name="IGUANATEXCURSOR" val="2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9,243"/>
  <p:tag name="ORIGINALWIDTH" val="4493,438"/>
  <p:tag name="LATEXADDIN" val="\documentclass{article}\pagestyle{empty}&#10;\usepackage{amsmath}&#10;\usepackage{amsfonts}&#10;\usepackage{amssymb}&#10;\begin{document}&#10;\begin{minipage}{12.7 cm}&#10;{\sffamily{&#10;{\bf{Boundary 1:}} On the horizontal boundary line $y=0$, the sales function becomes\\[-2mm]&#10;$$&#10;u(x) \, \, = \, \, 4x^2 - 16 x + 20 \, .&#10;$$&#10;Since $u'(x) = 8x - 16 \stackrel{!}{=} 0$ when $x = 2$, the extreme values of $S(x,y)$ on $y = 0$ can&#10;occur only at $(2,0)$ or at the endpoints of the segment $(0,0)$ and $(3,0)$.&#10;&#10;\vspace{0.5cm}&#10;{\bf{Boundary 2:}} Similarly, on the vertical line segment between $(3,0)$ and $(3,9)$, we have $x = 3$&#10;and the sales function becomes\\[-2mm]&#10;$$&#10;v(y) \, \, = \, \, 4 \cdot 3^2 - 16 \cdot 3 + 4 y^2 - 4y + 20 \, \, = \, \, 4y^2 - 4y + 8&#10;$$&#10;and $v'(y) = 8y - 4 \stackrel{!}{=} 0$ only when $y = \tfrac{1}{2}$.\\[1mm]&#10;On this part of the boundary, extreme values of $S(x,y)$ can occur only at the boundary critical point&#10;or at the endpoints $(3,0)$ and $(3,9)$.&#10;}}&#10;\end{minipage}&#10;\end{document}"/>
  <p:tag name="IGUANATEXSIZE" val="20"/>
  <p:tag name="IGUANATEXCURSOR" val="4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2039,745"/>
  <p:tag name="LATEXADDIN" val="\documentclass{article}\pagestyle{empty}&#10;\usepackage{amsmath}&#10;\usepackage{amsfonts}&#10;\usepackage{amssymb}&#10;\begin{document}&#10;\begin{minipage}{9.4 cm}&#10;{\sffamily{&#10;$$&#10;S(x,y) \, \, = \, \, 4x^2 - 16x + 4y^2 - 4y + 20&#10;$$&#10;}}&#10;\end{minipage}&#10;\end{document}"/>
  <p:tag name="IGUANATEXSIZE" val="20"/>
  <p:tag name="IGUANATEXCURSOR" val="2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2,366"/>
  <p:tag name="ORIGINALWIDTH" val="4501,688"/>
  <p:tag name="LATEXADDIN" val="\documentclass{article}\pagestyle{empty}&#10;\usepackage{amsmath}&#10;\usepackage{amsfonts}&#10;\usepackage{amssymb}&#10;\begin{document}&#10;\begin{minipage}{12.7 cm}&#10;{\sffamily{&#10;{\bf{Boundary 3:}} On the curved portion of the boundary where $y = x^2$, we substitute $y = x^2$ in the&#10;formula for the sales function to obtain\\[-2mm]&#10;$$&#10;w(x) \, \, = \, \, 4 x^2 - 16 x + 4(x^2)^2 - 4x^2 + 20 \, \, = \, \, 4 x^4 - 16 x + 20 \, .&#10;$$&#10;The only real number that satisfies $w'(x) = 16 x^3 - 16 \stackrel{!}{=} 0$ is $x = 1$, so on this part&#10;of the boundary, extreme values of $S(x,y)$ can occur only at the boundary critical&#10;point $(1,1)$ or at the endpoints of the curved portion, $(0,0)$ and $(3,9)$.&#10;}}&#10;\end{minipage}&#10;\end{document}"/>
  <p:tag name="IGUANATEXSIZE" val="20"/>
  <p:tag name="IGUANATEXCURSOR" val="67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2039,745"/>
  <p:tag name="LATEXADDIN" val="\documentclass{article}\pagestyle{empty}&#10;\usepackage{amsmath}&#10;\usepackage{amsfonts}&#10;\usepackage{amssymb}&#10;\begin{document}&#10;\begin{minipage}{9.4 cm}&#10;{\sffamily{&#10;$$&#10;S(x,y) \, \, = \, \, 4x^2 - 16x + 4y^2 - 4y + 20&#10;$$&#10;}}&#10;\end{minipage}&#10;\end{document}"/>
  <p:tag name="IGUANATEXSIZE" val="20"/>
  <p:tag name="IGUANATEXCURSOR" val="2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4282,715"/>
  <p:tag name="LATEXADDIN" val="\documentclass{article}\pagestyle{empty}&#10;\usepackage{amsmath}&#10;\usepackage{amsfonts}&#10;\usepackage{amssymb}&#10;\begin{document}&#10;\begin{minipage}{12.7 cm}&#10;{\sffamily{&#10;Finally, we compute $S(x,y)$ at each of the points where extreme values can occur: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9,6963"/>
  <p:tag name="ORIGINALWIDTH" val="4491,939"/>
  <p:tag name="LATEXADDIN" val="\documentclass{article}\pagestyle{empty}&#10;\usepackage{amsmath}&#10;\usepackage{amsfonts}&#10;\usepackage{amssymb}&#10;\begin{document}&#10;\begin{minipage}{12.7 cm}&#10;{\sffamily{&#10;Comparing the values in the second line in the table, we see that Paul will be&#10;able to sell a maximum of $296$ units at grid location $(3,9)$. The minimum number of&#10;sales is $3$ units at location $(2, \tfrac{1}{2})$.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0,9112"/>
  <p:tag name="ORIGINALWIDTH" val="3859,768"/>
  <p:tag name="LATEXADDIN" val="\documentclass{article}\pagestyle{empty}&#10;\usepackage{amsmath}&#10;\usepackage{amsfonts}&#10;\usepackage{amssymb}&#10;\begin{document}&#10;\begin{minipage}{12.4 cm}&#10;{\sffamily{&#10;{\bf{Exercise:}}\\[1mm]&#10;Determine the least-squares line $y = mx + b$ that best fits the observation&#10;\begin{center}&#10;\begin{tabular}{c || c | c | c | c | c}&#10;$x$ &amp; $0$ &amp; $200$ &amp; $600$ &amp; $1000$ &amp; $1200$ \\&#10;\hline&#10;$y$ &amp; $150$ &amp; $100$ &amp; $70$ &amp; $20$ &amp; $30$&#10;\end{tabular}&#10;\end{center}&#10;}}&#10;\end{minipage}&#10;\end{document}"/>
  <p:tag name="IGUANATEXSIZE" val="20"/>
  <p:tag name="IGUANATEXCURSOR" val="4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6,618"/>
  <p:tag name="ORIGINALWIDTH" val="4148,482"/>
  <p:tag name="LATEXADDIN" val="\documentclass{article}\pagestyle{empty}&#10;\usepackage{amsmath}&#10;\usepackage{amsfonts}&#10;\usepackage{amssymb}&#10;\begin{document}&#10;\begin{minipage}{12.4 cm}&#10;{\sffamily{&#10;{\bf{Solution:}}\\[1mm]&#10;We have&#10;{\small{&#10;$$&#10;X \, = \, \begin{pmatrix} 1 &amp; 0 \\ 1 &amp; 200 \\ 1 &amp; 600 \\ 1 &amp; 1000 \\ 1 &amp; 1200 \end{pmatrix} \, , \quad&#10;Y \, = \, \begin{pmatrix} 150 \\ 100 \\ 70 \\ 20 \\ 30 \end{pmatrix} \quad \Longrightarrow \qquad \left\{&#10;\begin{array}{l}&#10;X^T X \, = \, \begin{pmatrix} 5 &amp; 3000 \\ 3000 &amp; 2840000 \end{pmatrix} \, , \\[4mm]&#10;X^T Y \, = \, \begin{pmatrix} 370 \\ 118000 \end{pmatrix} \, .&#10;\end{array} \right.&#10;$$&#10;}}&#10;}}&#10;\end{minipage}&#10;\end{document}"/>
  <p:tag name="IGUANATEXSIZE" val="20"/>
  <p:tag name="IGUANATEXCURSOR" val="5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91,751"/>
  <p:tag name="ORIGINALWIDTH" val="4301,462"/>
  <p:tag name="LATEXADDIN" val="\documentclass{article}\pagestyle{empty}&#10;\usepackage{amsmath}&#10;\usepackage{amsfonts}&#10;\usepackage{amssymb}&#10;\begin{document}&#10;\begin{minipage}{12.4 cm}&#10;{\sffamily{&#10;With $X^T X \beta = X^T Y$ and&#10;$$&#10;X^T X \, = \, \begin{pmatrix} 5 &amp; 3000 \\ 3000 &amp; 2840000 \end{pmatrix} \quad \Rightarrow \quad&#10;(X^T X)^{-1} \, = \, \frac{1}{5200000} \begin{pmatrix} 2840000 &amp; -3000 \\ -3000 &amp; 5 \end{pmatrix}&#10;$$&#10;we obtain&#10;\begin{eqnarray*}&#10;\begin{pmatrix} b \\ m \end{pmatrix} &amp; = &amp; \frac{1}{5200000} \begin{pmatrix} 2840000 &amp; -3000 \\ -3000 &amp; 5 \end{pmatrix}&#10;\begin{pmatrix} 370 \\ 118000 \end{pmatrix} \\[1mm]&#10;&amp; = &amp;&#10;\frac{1}{5200000} \begin{pmatrix} 696800000 \\ -520000 \end{pmatrix}&#10;\, \, = \, \, \frac{1}{520} \begin{pmatrix} 69680 \\ -52 \end{pmatrix} \\[1mm]&#10;&amp; = &amp;&#10;\begin{pmatrix} 134 \\ -0.1 \end{pmatrix}&#10;\end{eqnarray*}&#10;&#10;}}&#10;\end{minipage}&#10;\end{document}"/>
  <p:tag name="IGUANATEXSIZE" val="20"/>
  <p:tag name="IGUANATEXCURSOR" val="7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6,9517"/>
  <p:tag name="ORIGINALWIDTH" val="2722,91"/>
  <p:tag name="LATEXADDIN" val="\documentclass{article}\pagestyle{empty}&#10;\usepackage{amsmath}&#10;\usepackage{amsfonts}&#10;\usepackage{amssymb}&#10;\begin{document}&#10;\begin{minipage}{12.4 cm}&#10;{\sffamily{&#10;Hence, the equation of the least-square line reads as&#10;$$&#10;y \, \, = \, \, -0.1 \, x \, + \, 134 \, .&#10;$$&#10;&#10;}}&#10;\end{minipage}&#10;\end{document}"/>
  <p:tag name="IGUANATEXSIZE" val="20"/>
  <p:tag name="IGUANATEXCURSOR" val="2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49,007"/>
  <p:tag name="ORIGINALWIDTH" val="4394,451"/>
  <p:tag name="LATEXADDIN" val="\documentclass{article}\pagestyle{empty}&#10;\usepackage{amsmath}&#10;\usepackage{amsfonts}&#10;\usepackage{amssymb}&#10;\begin{document}&#10;\begin{minipage}{12.4 cm}&#10;{\sffamily{&#10;{\bf{Exercise:}}\\[1mm]&#10;A manufacturer gathers the data listed in the accompanying table relating the level of production $x$ (hundred units) of a&#10;particular commodity to the demand price $p$ (GEL per unit) at which all the units will be sold:&#10;\begin{center}&#10;\begin{tabular}{c || c | c | c | c | c | c | c}&#10;Production $x$ &amp; $5$ &amp; $10$ &amp; $15$ &amp; $20$ &amp; $25$ &amp; $30$ &amp; $35$\\&#10;\hline&#10;Demand price $p$ &amp; $44$ &amp; $38$ &amp; $32$ &amp; $25$ &amp; $18$ &amp; $12$ &amp; $6$&#10;\end{tabular}&#10;\end{center}&#10;\begin{enumerate}&#10;\item[{\bf{a)}}] Plot these data on a graph.\\[-6mm]&#10;\item[{\bf{b)}}] Find the equation of the least-squares line for the data and plot this least-squares line into the sketch of part {\bf{a)}}.\\[-6mm]&#10;\item[{\bf{c)}}] Use the linear demand equation you found in part {\bf{b)}} to predict the revenue the manufacturer should expect if $4 000$ units&#10;                 ($x =40$) are produced.&#10;\end{enumerate}&#10;}}&#10;\end{minipage}&#10;\end{document}"/>
  <p:tag name="IGUANATEXSIZE" val="20"/>
  <p:tag name="IGUANATEXCURSOR" val="60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7,743"/>
  <p:tag name="ORIGINALWIDTH" val="3056,618"/>
  <p:tag name="LATEXADDIN" val="\documentclass{article}\pagestyle{empty}&#10;\usepackage{amsmath}&#10;\usepackage{amsfonts}&#10;\usepackage{amssymb}&#10;\begin{document}&#10;\begin{minipage}{9.4 cm}&#10;{\sffamily{&#10;{\bf{Solution:}}\\[1mm]&#10;{\bf{a)}} The plot is given on the right hand side.&#10;&#10;\vspace{0.2cm}&#10;{\bf{b)}} From the table&#10;{\small{&#10;\begin{center}&#10;\begin{tabular}{c || c | c | c | c | c | c | c}&#10;Production $x$ &amp; $5$ &amp; $10$ &amp; $15$ &amp; $20$ &amp; $25$ &amp; $30$ &amp; $35$\\&#10;\hline&#10;Demand price $p$ &amp; $44$ &amp; $38$ &amp; $32$ &amp; $25$ &amp; $18$ &amp; $12$ &amp; $6$&#10;\end{tabular}&#10;\end{center}&#10;}}&#10;&#10;we first obtain\\[-4mm]&#10;{\small{&#10;$$&#10;X \, = \, \begin{pmatrix} 1 &amp; 5 \\ 1 &amp; 10 \\ 1 &amp; 15 \\ 1 &amp; 20 \\ 1 &amp; 25 \\ 1 &amp; 30 \\ 1 &amp; 35 \end{pmatrix} \, , \quad \text{and} \quad&#10;Y \, = \, \begin{pmatrix} 44 \\ 38 \\ 32 \\ 25 \\ 18 \\ 12 \\ 6 \end{pmatrix}&#10;$$&#10;}}&#10;&#10;}}&#10;\end{minipage}&#10;\end{document}"/>
  <p:tag name="IGUANATEXSIZE" val="20"/>
  <p:tag name="IGUANATEXCURSOR" val="4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2,779"/>
  <p:tag name="ORIGINALWIDTH" val="4028,497"/>
  <p:tag name="LATEXADDIN" val="\documentclass{article}\pagestyle{empty}&#10;\usepackage{amsmath}&#10;\usepackage{amsfonts}&#10;\usepackage{amssymb}&#10;\begin{document}&#10;\begin{minipage}{12.4 cm}&#10;{\sffamily{&#10;Next, we get&#10;{\small{&#10;$$&#10;X^T X \, \, = \, \,&#10;\begin{pmatrix} 1 &amp; 1 &amp; 1 &amp; 1 &amp; 1 &amp; 1 &amp; 1 \\ 5 &amp; 10 &amp; 15 &amp; 20 &amp; 25 &amp; 30 &amp; 35 \end{pmatrix}&#10;\begin{pmatrix} 1 &amp; 5 \\ 1 &amp; 10 \\ 1 &amp; 15 \\ 1 &amp; 20 \\ 1 &amp; 25 \\ 1 &amp; 30 \\ 1 &amp; 35 \end{pmatrix} \, \, = \, \,&#10;\begin{pmatrix} 7 &amp; 140 \\ 140 &amp; 3500 \end{pmatrix} \, ,&#10;$$&#10;and&#10;$$&#10;(X^T X)^{-1} \, \, = \, \, \frac{1}{4900} \begin{pmatrix} 3500 &amp; -140 \\ -140 &amp; 7 \end{pmatrix}&#10;\qquad \text{as well as} \qquad&#10;X^T Y \, \, = \, \, \begin{pmatrix} 175 \\ 2600 \end{pmatrix}&#10;$$&#10;}}&#10;&#10;}}&#10;\end{minipage}&#10;\end{document}"/>
  <p:tag name="IGUANATEXSIZE" val="20"/>
  <p:tag name="IGUANATEXCURSOR" val="50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0,266"/>
  <p:tag name="ORIGINALWIDTH" val="4136,483"/>
  <p:tag name="LATEXADDIN" val="\documentclass{article}\pagestyle{empty}&#10;\usepackage{amsmath}&#10;\usepackage{amsfonts}&#10;\usepackage{amssymb}&#10;\begin{document}&#10;\begin{minipage}{12.4 cm}&#10;{\sffamily{&#10;With $X^T X \beta = X^T Y$ and $\beta = (X^T X)^{-1} X^T Y$ we obtain&#10;\begin{eqnarray*}&#10;\begin{pmatrix} b \\ m \end{pmatrix} &amp; = &amp; \frac{1}{4900} \begin{pmatrix} 3500 &amp; -140 \\ -140 &amp; 7 \end{pmatrix}&#10;\begin{pmatrix} 175 \\ 2600 \end{pmatrix} \, \, = \, \, &#10;\frac{1}{700} \begin{pmatrix} 500 &amp; -20 \\ -20 &amp; 1 \end{pmatrix}&#10;\begin{pmatrix} 175 \\ 2600 \end{pmatrix} \\[1mm]&#10;&amp; = &amp;&#10;\frac{1}{700} \begin{pmatrix} 35500 \\ -900 \end{pmatrix}&#10;\, \, = \, \, \frac{1}{7} \begin{pmatrix} 355 \\ -9 \end{pmatrix}&#10;\end{eqnarray*}&#10;such that&#10;$$&#10;y \, \, = \, \, -\tfrac{9}{7} x + \tfrac{355}{7} \, . \hspace{5cm} \phantom{u}&#10;$$&#10;&#10;{\bf{c)}} For $x = 40$, we get&#10;$$&#10;y \, \, = \, \, -\tfrac{360}{7} + \tfrac{355}{7} \, \, = \, \, -\tfrac{5}{7} \, . \hspace{5cm} \phantom{u}&#10;$$&#10;}}&#10;\end{minipage}&#10;\end{document}"/>
  <p:tag name="IGUANATEXSIZE" val="20"/>
  <p:tag name="IGUANATEXCURSOR" val="91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776</Words>
  <Application>Microsoft Office PowerPoint</Application>
  <PresentationFormat>Bildschirmpräsentation (16:9)</PresentationFormat>
  <Paragraphs>205</Paragraphs>
  <Slides>61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2" baseType="lpstr">
      <vt:lpstr>Larissa-Design</vt:lpstr>
      <vt:lpstr>Calculus II for Management</vt:lpstr>
      <vt:lpstr>Folie 2</vt:lpstr>
      <vt:lpstr>The extreme value property for functions of one …</vt:lpstr>
      <vt:lpstr>… and two variables</vt:lpstr>
      <vt:lpstr>What is a closed, bounded region?</vt:lpstr>
      <vt:lpstr>With the extreme value property in mind, we can locate the absolute extrema of a continuous function on a closed, bounded region</vt:lpstr>
      <vt:lpstr>Example: Finding the absolute extrema of a function</vt:lpstr>
      <vt:lpstr>Example: Finding the absolute extrema of a function</vt:lpstr>
      <vt:lpstr>Example: Finding the absolute extrema of a function</vt:lpstr>
      <vt:lpstr>Example: Finding the absolute extrema of a function</vt:lpstr>
      <vt:lpstr>Example: Finding the absolute extrema of a function</vt:lpstr>
      <vt:lpstr>Folie 12</vt:lpstr>
      <vt:lpstr>Recap Exercise: Matrix Algebra</vt:lpstr>
      <vt:lpstr>Recap Exercise: Matrix Algebra</vt:lpstr>
      <vt:lpstr>Recap Exercise: Matrix Algebra</vt:lpstr>
      <vt:lpstr>Folie 16</vt:lpstr>
      <vt:lpstr>In 1801 the method of least-squares was developed to solve an astrophysical riddle and rediscover a ‘lost’ asteroid</vt:lpstr>
      <vt:lpstr>The method of least-squares aims to provide the best fitting curve through scatter diagrams (1/ 3)</vt:lpstr>
      <vt:lpstr>The method of least-squares aims to provide the best fitting curve through scatter diagrams (2/ 3)</vt:lpstr>
      <vt:lpstr>The method of least-squares aims to provide the best fitting curve through scatter diagrams (3/ 3)</vt:lpstr>
      <vt:lpstr>Example: Using the Least-Squares Criterion</vt:lpstr>
      <vt:lpstr>Example: Using the Least-Squares Criterion</vt:lpstr>
      <vt:lpstr>Example: Using the Least-Squares Criterion</vt:lpstr>
      <vt:lpstr>A typical application of the method of least-squares is the identification of the best fitting assuming normally distributed observation around this line</vt:lpstr>
      <vt:lpstr>Based on the coordinates xi and yi of the measurements the parameters m and b of the least squares line y = mx + b are obtained</vt:lpstr>
      <vt:lpstr>Example: Finding a least-squares line</vt:lpstr>
      <vt:lpstr>Example: Finding a least-squares line</vt:lpstr>
      <vt:lpstr>The parameters b and m of the least-squares line can also be obtained via matrix-vector calculus (1/ 3)</vt:lpstr>
      <vt:lpstr>The parameters b and m of the least-squares line can also be obtained via matrix-vector calculus (2/ 3)</vt:lpstr>
      <vt:lpstr>The parameters b and m of the least-squares line can also be obtained via matrix-vector calculus (3/ 3)</vt:lpstr>
      <vt:lpstr>Example: Finding a least-squares line</vt:lpstr>
      <vt:lpstr>Example: Finding a least-squares line</vt:lpstr>
      <vt:lpstr>Folie 33</vt:lpstr>
      <vt:lpstr>Example: Making a least-squares prediction of GPA</vt:lpstr>
      <vt:lpstr>Example: Making a least-squares prediction of GPA</vt:lpstr>
      <vt:lpstr>Example: Making a least-squares prediction of GPA</vt:lpstr>
      <vt:lpstr>Example: Making a least-squares prediction of GPA</vt:lpstr>
      <vt:lpstr>Very important remark: Correlation is not causation</vt:lpstr>
      <vt:lpstr>Folie 39</vt:lpstr>
      <vt:lpstr>Example: Finding an exponential demand function</vt:lpstr>
      <vt:lpstr>Example: Finding an exponential demand function</vt:lpstr>
      <vt:lpstr>Example: Finding an exponential demand function</vt:lpstr>
      <vt:lpstr>Example: Finding an exponential demand function</vt:lpstr>
      <vt:lpstr>Example: Finding an exponential demand function</vt:lpstr>
      <vt:lpstr>Example: Finding an exponential demand function</vt:lpstr>
      <vt:lpstr>The illustrated procedure for fitting data to an exponential curve is sometimes called log-linear regression</vt:lpstr>
      <vt:lpstr>Outlook: Neuronal Networks – Regression Analysis in the time of artificial intelligence</vt:lpstr>
      <vt:lpstr>Folie 48</vt:lpstr>
      <vt:lpstr>Exercise: Applying the extreme value property to a business problem</vt:lpstr>
      <vt:lpstr>Exercise:  Applying the extreme value property to a business problem</vt:lpstr>
      <vt:lpstr>Exercise:  Applying the extreme value property to a business problem</vt:lpstr>
      <vt:lpstr>Exercise:  Applying the extreme value property to a business problem</vt:lpstr>
      <vt:lpstr>Exercise:  Applying the extreme value property to a business problem</vt:lpstr>
      <vt:lpstr>Exercise: Determining a least-square line</vt:lpstr>
      <vt:lpstr>Exercise: Determining a least-square line</vt:lpstr>
      <vt:lpstr>Exercise: Determining a least-square line</vt:lpstr>
      <vt:lpstr>Exercise: Least-square prediction</vt:lpstr>
      <vt:lpstr>Exercise: Least-square prediction</vt:lpstr>
      <vt:lpstr>Exercise: Least-square prediction</vt:lpstr>
      <vt:lpstr>Exercise: Least-square prediction</vt:lpstr>
      <vt:lpstr>Calculus II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192</cp:revision>
  <dcterms:created xsi:type="dcterms:W3CDTF">2020-04-04T18:50:50Z</dcterms:created>
  <dcterms:modified xsi:type="dcterms:W3CDTF">2023-02-17T13:03:54Z</dcterms:modified>
</cp:coreProperties>
</file>