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ags/tag8.xml" ContentType="application/vnd.openxmlformats-officedocument.presentationml.tags+xml"/>
  <Override PartName="/ppt/tags/tag104.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Override PartName="/ppt/tags/tag78.xml" ContentType="application/vnd.openxmlformats-officedocument.presentationml.tags+xml"/>
  <Override PartName="/ppt/tags/tag96.xml" ContentType="application/vnd.openxmlformats-officedocument.presentationml.tags+xml"/>
  <Override PartName="/ppt/tags/tag100.xml" ContentType="application/vnd.openxmlformats-officedocument.presentationml.tags+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tags/tag38.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tags/tag85.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92.xml" ContentType="application/vnd.openxmlformats-officedocument.presentationml.tags+xml"/>
  <Override PartName="/ppt/tags/tag34.xml" ContentType="application/vnd.openxmlformats-officedocument.presentationml.tags+xml"/>
  <Override PartName="/ppt/tags/tag52.xml" ContentType="application/vnd.openxmlformats-officedocument.presentationml.tags+xml"/>
  <Override PartName="/ppt/tags/tag81.xml" ContentType="application/vnd.openxmlformats-officedocument.presentationml.tags+xml"/>
  <Override PartName="/ppt/tags/tag109.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tags/tag105.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24.xml" ContentType="application/vnd.openxmlformats-officedocument.presentationml.tags+xml"/>
  <Default Extension="gif" ContentType="image/gif"/>
  <Override PartName="/ppt/tags/tag53.xml" ContentType="application/vnd.openxmlformats-officedocument.presentationml.tags+xml"/>
  <Override PartName="/ppt/tags/tag71.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tags/tag20.xml" ContentType="application/vnd.openxmlformats-officedocument.presentationml.tags+xml"/>
  <Override PartName="/ppt/tags/tag106.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02.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slides/slide7.xml" ContentType="application/vnd.openxmlformats-officedocument.presentationml.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ags/tag7.xml" ContentType="application/vnd.openxmlformats-officedocument.presentationml.tags+xml"/>
  <Override PartName="/ppt/tags/tag10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tags/tag99.xml" ContentType="application/vnd.openxmlformats-officedocument.presentationml.tags+xml"/>
  <Override PartName="/ppt/tags/tag110.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tags/tag3.xml" ContentType="application/vnd.openxmlformats-officedocument.presentationml.tags+xml"/>
  <Default Extension="jpeg" ContentType="image/jpeg"/>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slides/slide20.xml" ContentType="application/vnd.openxmlformats-officedocument.presentationml.slide+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1" r:id="rId2"/>
    <p:sldId id="369" r:id="rId3"/>
    <p:sldId id="370" r:id="rId4"/>
    <p:sldId id="371" r:id="rId5"/>
    <p:sldId id="372" r:id="rId6"/>
    <p:sldId id="373" r:id="rId7"/>
    <p:sldId id="374" r:id="rId8"/>
    <p:sldId id="375" r:id="rId9"/>
    <p:sldId id="376" r:id="rId10"/>
    <p:sldId id="377" r:id="rId11"/>
    <p:sldId id="378" r:id="rId12"/>
    <p:sldId id="379" r:id="rId13"/>
    <p:sldId id="380" r:id="rId14"/>
    <p:sldId id="381" r:id="rId15"/>
    <p:sldId id="382" r:id="rId16"/>
    <p:sldId id="322" r:id="rId17"/>
    <p:sldId id="334" r:id="rId18"/>
    <p:sldId id="320" r:id="rId19"/>
    <p:sldId id="335" r:id="rId20"/>
    <p:sldId id="336" r:id="rId21"/>
    <p:sldId id="337" r:id="rId22"/>
    <p:sldId id="321" r:id="rId23"/>
    <p:sldId id="383" r:id="rId24"/>
    <p:sldId id="323" r:id="rId25"/>
    <p:sldId id="330" r:id="rId26"/>
    <p:sldId id="331" r:id="rId27"/>
    <p:sldId id="332" r:id="rId28"/>
    <p:sldId id="333" r:id="rId29"/>
    <p:sldId id="357" r:id="rId30"/>
    <p:sldId id="367" r:id="rId31"/>
    <p:sldId id="368" r:id="rId32"/>
    <p:sldId id="384" r:id="rId33"/>
    <p:sldId id="317" r:id="rId34"/>
    <p:sldId id="315" r:id="rId35"/>
    <p:sldId id="338" r:id="rId36"/>
    <p:sldId id="385" r:id="rId37"/>
    <p:sldId id="339" r:id="rId38"/>
    <p:sldId id="324" r:id="rId39"/>
    <p:sldId id="343" r:id="rId40"/>
    <p:sldId id="344" r:id="rId41"/>
    <p:sldId id="345" r:id="rId42"/>
    <p:sldId id="319" r:id="rId43"/>
    <p:sldId id="349" r:id="rId44"/>
    <p:sldId id="318" r:id="rId45"/>
    <p:sldId id="386" r:id="rId46"/>
    <p:sldId id="387" r:id="rId47"/>
    <p:sldId id="388" r:id="rId48"/>
    <p:sldId id="389" r:id="rId49"/>
    <p:sldId id="390" r:id="rId50"/>
    <p:sldId id="356" r:id="rId51"/>
    <p:sldId id="360" r:id="rId52"/>
    <p:sldId id="358" r:id="rId53"/>
    <p:sldId id="361" r:id="rId54"/>
    <p:sldId id="362" r:id="rId55"/>
    <p:sldId id="363" r:id="rId56"/>
    <p:sldId id="364" r:id="rId57"/>
    <p:sldId id="365" r:id="rId58"/>
    <p:sldId id="348" r:id="rId59"/>
    <p:sldId id="352" r:id="rId60"/>
    <p:sldId id="353" r:id="rId61"/>
    <p:sldId id="354" r:id="rId62"/>
    <p:sldId id="314" r:id="rId63"/>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017" autoAdjust="0"/>
    <p:restoredTop sz="97356" autoAdjust="0"/>
  </p:normalViewPr>
  <p:slideViewPr>
    <p:cSldViewPr>
      <p:cViewPr varScale="1">
        <p:scale>
          <a:sx n="141" d="100"/>
          <a:sy n="141" d="100"/>
        </p:scale>
        <p:origin x="-126" y="-9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jpeg"/><Relationship Id="rId5" Type="http://schemas.openxmlformats.org/officeDocument/2006/relationships/tags" Target="../tags/tag5.xml"/><Relationship Id="rId10" Type="http://schemas.openxmlformats.org/officeDocument/2006/relationships/slideMaster" Target="../slideMasters/slideMaster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4.jpeg"/><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image" Target="../media/image3.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2.jpeg"/><Relationship Id="rId5" Type="http://schemas.openxmlformats.org/officeDocument/2006/relationships/tags" Target="../tags/tag14.xml"/><Relationship Id="rId10" Type="http://schemas.openxmlformats.org/officeDocument/2006/relationships/slideMaster" Target="../slideMasters/slideMaster1.xml"/><Relationship Id="rId4" Type="http://schemas.openxmlformats.org/officeDocument/2006/relationships/tags" Target="../tags/tag13.xml"/><Relationship Id="rId9" Type="http://schemas.openxmlformats.org/officeDocument/2006/relationships/tags" Target="../tags/tag18.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3.jpeg"/><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image" Target="../media/image2.jpeg"/><Relationship Id="rId2" Type="http://schemas.openxmlformats.org/officeDocument/2006/relationships/tags" Target="../tags/tag20.xml"/><Relationship Id="rId16" Type="http://schemas.openxmlformats.org/officeDocument/2006/relationships/image" Target="../media/image5.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Master" Target="../slideMasters/slideMaster1.xml"/><Relationship Id="rId5" Type="http://schemas.openxmlformats.org/officeDocument/2006/relationships/tags" Target="../tags/tag23.xml"/><Relationship Id="rId15" Type="http://schemas.openxmlformats.org/officeDocument/2006/relationships/image" Target="../media/image1.png"/><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9" name="Picture 8" descr="https://cdn.pixabay.com/photo/2016/04/13/19/23/binary-1327501_960_720.jpg"/>
          <p:cNvPicPr>
            <a:picLocks noChangeAspect="1" noChangeArrowheads="1"/>
          </p:cNvPicPr>
          <p:nvPr/>
        </p:nvPicPr>
        <p:blipFill>
          <a:blip r:embed="rId11" cstate="print"/>
          <a:srcRect/>
          <a:stretch>
            <a:fillRect/>
          </a:stretch>
        </p:blipFill>
        <p:spPr bwMode="auto">
          <a:xfrm>
            <a:off x="395536" y="0"/>
            <a:ext cx="2828754" cy="1152128"/>
          </a:xfrm>
          <a:prstGeom prst="rect">
            <a:avLst/>
          </a:prstGeom>
          <a:noFill/>
        </p:spPr>
      </p:pic>
      <p:grpSp>
        <p:nvGrpSpPr>
          <p:cNvPr id="28" name="Gruppieren 27"/>
          <p:cNvGrpSpPr/>
          <p:nvPr userDrawn="1"/>
        </p:nvGrpSpPr>
        <p:grpSpPr>
          <a:xfrm>
            <a:off x="3059832" y="0"/>
            <a:ext cx="3312368" cy="1152525"/>
            <a:chOff x="3059832" y="0"/>
            <a:chExt cx="3312368" cy="1152525"/>
          </a:xfrm>
        </p:grpSpPr>
        <p:pic>
          <p:nvPicPr>
            <p:cNvPr id="10244" name="Picture 4" descr="https://scontent-muc2-1.xx.fbcdn.net/v/t1.0-9/105047738_302269647821182_6536006559647297022_o.jpg?_nc_cat=105&amp;_nc_sid=730e14&amp;_nc_ohc=TQF0ZCkImkEAX_9ZuvG&amp;_nc_ht=scontent-muc2-1.xx&amp;oh=0be3c9382f21dded80330d22b968e298&amp;oe=5F833F90"/>
            <p:cNvPicPr>
              <a:picLocks noChangeAspect="1" noChangeArrowheads="1"/>
            </p:cNvPicPr>
            <p:nvPr userDrawn="1"/>
          </p:nvPicPr>
          <p:blipFill>
            <a:blip r:embed="rId12" cstate="print"/>
            <a:srcRect l="2710" t="17398" r="32234"/>
            <a:stretch>
              <a:fillRect/>
            </a:stretch>
          </p:blipFill>
          <p:spPr bwMode="auto">
            <a:xfrm>
              <a:off x="3059832" y="0"/>
              <a:ext cx="1728192" cy="1152128"/>
            </a:xfrm>
            <a:prstGeom prst="rect">
              <a:avLst/>
            </a:prstGeom>
            <a:noFill/>
          </p:spPr>
        </p:pic>
        <p:grpSp>
          <p:nvGrpSpPr>
            <p:cNvPr id="27" name="Gruppieren 26"/>
            <p:cNvGrpSpPr/>
            <p:nvPr userDrawn="1"/>
          </p:nvGrpSpPr>
          <p:grpSpPr>
            <a:xfrm>
              <a:off x="4427984" y="0"/>
              <a:ext cx="1944216" cy="1152525"/>
              <a:chOff x="4427984" y="0"/>
              <a:chExt cx="1944216" cy="1152525"/>
            </a:xfrm>
          </p:grpSpPr>
          <p:pic>
            <p:nvPicPr>
              <p:cNvPr id="10242" name="Picture 2" descr="Banner, Header, Mathematik, Formel, Physik, Schule"/>
              <p:cNvPicPr>
                <a:picLocks noChangeAspect="1" noChangeArrowheads="1"/>
              </p:cNvPicPr>
              <p:nvPr userDrawn="1"/>
            </p:nvPicPr>
            <p:blipFill>
              <a:blip r:embed="rId13" cstate="print"/>
              <a:srcRect l="33622" r="29108" b="83646"/>
              <a:stretch>
                <a:fillRect/>
              </a:stretch>
            </p:blipFill>
            <p:spPr bwMode="auto">
              <a:xfrm>
                <a:off x="4427984" y="0"/>
                <a:ext cx="1944216" cy="267494"/>
              </a:xfrm>
              <a:prstGeom prst="rect">
                <a:avLst/>
              </a:prstGeom>
              <a:noFill/>
            </p:spPr>
          </p:pic>
          <p:pic>
            <p:nvPicPr>
              <p:cNvPr id="23" name="Picture 2" descr="Banner, Header, Mathematik, Formel, Physik, Schule"/>
              <p:cNvPicPr>
                <a:picLocks noChangeAspect="1" noChangeArrowheads="1"/>
              </p:cNvPicPr>
              <p:nvPr userDrawn="1"/>
            </p:nvPicPr>
            <p:blipFill>
              <a:blip r:embed="rId13" cstate="print"/>
              <a:srcRect l="36383" t="16354" r="31869" b="57232"/>
              <a:stretch>
                <a:fillRect/>
              </a:stretch>
            </p:blipFill>
            <p:spPr bwMode="auto">
              <a:xfrm>
                <a:off x="4572000" y="267494"/>
                <a:ext cx="1656184" cy="432048"/>
              </a:xfrm>
              <a:prstGeom prst="rect">
                <a:avLst/>
              </a:prstGeom>
              <a:noFill/>
            </p:spPr>
          </p:pic>
          <p:pic>
            <p:nvPicPr>
              <p:cNvPr id="26" name="Picture 2" descr="Banner, Header, Mathematik, Formel, Physik, Schule"/>
              <p:cNvPicPr>
                <a:picLocks noChangeAspect="1" noChangeArrowheads="1"/>
              </p:cNvPicPr>
              <p:nvPr userDrawn="1"/>
            </p:nvPicPr>
            <p:blipFill>
              <a:blip r:embed="rId13" cstate="print"/>
              <a:srcRect l="39144" t="42098" r="34630" b="29567"/>
              <a:stretch>
                <a:fillRect/>
              </a:stretch>
            </p:blipFill>
            <p:spPr bwMode="auto">
              <a:xfrm>
                <a:off x="4716016" y="689073"/>
                <a:ext cx="1368152" cy="463452"/>
              </a:xfrm>
              <a:prstGeom prst="rect">
                <a:avLst/>
              </a:prstGeom>
              <a:noFill/>
            </p:spPr>
          </p:pic>
        </p:grpSp>
      </p:grpSp>
      <p:sp>
        <p:nvSpPr>
          <p:cNvPr id="2" name="Titel 1"/>
          <p:cNvSpPr>
            <a:spLocks noGrp="1"/>
          </p:cNvSpPr>
          <p:nvPr>
            <p:ph type="ctrTitle"/>
          </p:nvPr>
        </p:nvSpPr>
        <p:spPr>
          <a:xfrm>
            <a:off x="685800" y="1347614"/>
            <a:ext cx="7772400" cy="864095"/>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a:defRPr/>
            </a:lvl1pPr>
          </a:lstStyle>
          <a:p>
            <a:r>
              <a:rPr lang="de-DE" dirty="0" smtClean="0"/>
              <a:t>Titelmasterformat durch Klicken bearbeiten</a:t>
            </a:r>
            <a:endParaRPr lang="de-DE" dirty="0"/>
          </a:p>
        </p:txBody>
      </p:sp>
      <p:sp>
        <p:nvSpPr>
          <p:cNvPr id="3" name="Untertitel 2"/>
          <p:cNvSpPr>
            <a:spLocks noGrp="1"/>
          </p:cNvSpPr>
          <p:nvPr userDrawn="1">
            <p:ph type="subTitle" idx="1"/>
          </p:nvPr>
        </p:nvSpPr>
        <p:spPr>
          <a:xfrm>
            <a:off x="1371600" y="2355726"/>
            <a:ext cx="6400800" cy="1314450"/>
          </a:xfrm>
          <a:prstGeom prst="rect">
            <a:avLst/>
          </a:prstGeom>
        </p:spPr>
        <p:txBody>
          <a:bodyPr/>
          <a:lstStyle>
            <a:lvl1pPr marL="0" indent="0" algn="ctr">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3" name="Textfeld 12"/>
          <p:cNvSpPr txBox="1"/>
          <p:nvPr userDrawn="1">
            <p:custDataLst>
              <p:tags r:id="rId1"/>
            </p:custDataLst>
          </p:nvPr>
        </p:nvSpPr>
        <p:spPr>
          <a:xfrm>
            <a:off x="7543657" y="720080"/>
            <a:ext cx="150554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Florian Rupp</a:t>
            </a:r>
            <a:endParaRPr kumimoji="0" lang="en-US" sz="1800" b="0" i="0" u="none" strike="noStrike" kern="0" cap="none" spc="0" normalizeH="0" baseline="0" noProof="0" dirty="0">
              <a:ln>
                <a:noFill/>
              </a:ln>
              <a:solidFill>
                <a:sysClr val="windowText" lastClr="000000"/>
              </a:solidFill>
              <a:effectLst/>
              <a:uLnTx/>
              <a:uFillTx/>
            </a:endParaRPr>
          </a:p>
        </p:txBody>
      </p:sp>
      <p:sp>
        <p:nvSpPr>
          <p:cNvPr id="14" name="Freihandform 13"/>
          <p:cNvSpPr/>
          <p:nvPr userDrawn="1">
            <p:custDataLst>
              <p:tags r:id="rId2"/>
            </p:custDataLst>
          </p:nvPr>
        </p:nvSpPr>
        <p:spPr>
          <a:xfrm flipH="1">
            <a:off x="6024860" y="447"/>
            <a:ext cx="3131840" cy="1151235"/>
          </a:xfrm>
          <a:custGeom>
            <a:avLst/>
            <a:gdLst>
              <a:gd name="connsiteX0" fmla="*/ 0 w 1955800"/>
              <a:gd name="connsiteY0" fmla="*/ 0 h 1143000"/>
              <a:gd name="connsiteX1" fmla="*/ 1485900 w 1955800"/>
              <a:gd name="connsiteY1" fmla="*/ 0 h 1143000"/>
              <a:gd name="connsiteX2" fmla="*/ 1955800 w 1955800"/>
              <a:gd name="connsiteY2" fmla="*/ 1143000 h 1143000"/>
              <a:gd name="connsiteX3" fmla="*/ 0 w 1955800"/>
              <a:gd name="connsiteY3" fmla="*/ 1143000 h 1143000"/>
              <a:gd name="connsiteX4" fmla="*/ 0 w 1955800"/>
              <a:gd name="connsiteY4" fmla="*/ 0 h 1143000"/>
              <a:gd name="connsiteX0" fmla="*/ 0 w 1955800"/>
              <a:gd name="connsiteY0" fmla="*/ 0 h 1143000"/>
              <a:gd name="connsiteX1" fmla="*/ 1641023 w 1955800"/>
              <a:gd name="connsiteY1" fmla="*/ 0 h 1143000"/>
              <a:gd name="connsiteX2" fmla="*/ 1955800 w 1955800"/>
              <a:gd name="connsiteY2" fmla="*/ 1143000 h 1143000"/>
              <a:gd name="connsiteX3" fmla="*/ 0 w 1955800"/>
              <a:gd name="connsiteY3" fmla="*/ 1143000 h 1143000"/>
              <a:gd name="connsiteX4" fmla="*/ 0 w 1955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800" h="1143000">
                <a:moveTo>
                  <a:pt x="0" y="0"/>
                </a:moveTo>
                <a:lnTo>
                  <a:pt x="1641023" y="0"/>
                </a:lnTo>
                <a:lnTo>
                  <a:pt x="1955800" y="1143000"/>
                </a:lnTo>
                <a:lnTo>
                  <a:pt x="0" y="1143000"/>
                </a:lnTo>
                <a:lnTo>
                  <a:pt x="0" y="0"/>
                </a:lnTo>
                <a:close/>
              </a:path>
            </a:pathLst>
          </a:custGeom>
          <a:solidFill>
            <a:schemeClr val="tx2"/>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 name="Parallelogramm 14"/>
          <p:cNvSpPr/>
          <p:nvPr userDrawn="1">
            <p:custDataLst>
              <p:tags r:id="rId3"/>
            </p:custDataLst>
          </p:nvPr>
        </p:nvSpPr>
        <p:spPr>
          <a:xfrm>
            <a:off x="5808836" y="1"/>
            <a:ext cx="792088" cy="1152128"/>
          </a:xfrm>
          <a:prstGeom prst="parallelogram">
            <a:avLst>
              <a:gd name="adj" fmla="val 63481"/>
            </a:avLst>
          </a:prstGeom>
          <a:solidFill>
            <a:srgbClr val="F79646">
              <a:lumMod val="75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 name="Parallelogramm 15"/>
          <p:cNvSpPr/>
          <p:nvPr userDrawn="1">
            <p:custDataLst>
              <p:tags r:id="rId4"/>
            </p:custDataLst>
          </p:nvPr>
        </p:nvSpPr>
        <p:spPr>
          <a:xfrm>
            <a:off x="2568476" y="1"/>
            <a:ext cx="1152128" cy="1152128"/>
          </a:xfrm>
          <a:prstGeom prst="parallelogram">
            <a:avLst>
              <a:gd name="adj" fmla="val 52628"/>
            </a:avLst>
          </a:prstGeom>
          <a:solidFill>
            <a:srgbClr val="1F497D">
              <a:lumMod val="60000"/>
              <a:lumOff val="40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 name="Parallelogramm 16"/>
          <p:cNvSpPr/>
          <p:nvPr userDrawn="1">
            <p:custDataLst>
              <p:tags r:id="rId5"/>
            </p:custDataLst>
          </p:nvPr>
        </p:nvSpPr>
        <p:spPr>
          <a:xfrm flipH="1">
            <a:off x="4296668" y="1"/>
            <a:ext cx="648072" cy="1152128"/>
          </a:xfrm>
          <a:prstGeom prst="parallelogram">
            <a:avLst>
              <a:gd name="adj" fmla="val 68305"/>
            </a:avLst>
          </a:prstGeom>
          <a:solidFill>
            <a:srgbClr val="F79646"/>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Parallelogramm 17"/>
          <p:cNvSpPr/>
          <p:nvPr userDrawn="1">
            <p:custDataLst>
              <p:tags r:id="rId6"/>
            </p:custDataLst>
          </p:nvPr>
        </p:nvSpPr>
        <p:spPr>
          <a:xfrm>
            <a:off x="2568476" y="1"/>
            <a:ext cx="1008112" cy="1152128"/>
          </a:xfrm>
          <a:prstGeom prst="parallelogram">
            <a:avLst>
              <a:gd name="adj" fmla="val 88390"/>
            </a:avLst>
          </a:prstGeom>
          <a:solidFill>
            <a:srgbClr val="4F81BD">
              <a:lumMod val="20000"/>
              <a:lumOff val="80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 name="Freihandform 18"/>
          <p:cNvSpPr/>
          <p:nvPr userDrawn="1">
            <p:custDataLst>
              <p:tags r:id="rId7"/>
            </p:custDataLst>
          </p:nvPr>
        </p:nvSpPr>
        <p:spPr>
          <a:xfrm>
            <a:off x="0" y="0"/>
            <a:ext cx="1955800" cy="1151235"/>
          </a:xfrm>
          <a:custGeom>
            <a:avLst/>
            <a:gdLst>
              <a:gd name="connsiteX0" fmla="*/ 0 w 1955800"/>
              <a:gd name="connsiteY0" fmla="*/ 0 h 1143000"/>
              <a:gd name="connsiteX1" fmla="*/ 1485900 w 1955800"/>
              <a:gd name="connsiteY1" fmla="*/ 0 h 1143000"/>
              <a:gd name="connsiteX2" fmla="*/ 1955800 w 1955800"/>
              <a:gd name="connsiteY2" fmla="*/ 1143000 h 1143000"/>
              <a:gd name="connsiteX3" fmla="*/ 0 w 1955800"/>
              <a:gd name="connsiteY3" fmla="*/ 1143000 h 1143000"/>
              <a:gd name="connsiteX4" fmla="*/ 0 w 1955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800" h="1143000">
                <a:moveTo>
                  <a:pt x="0" y="0"/>
                </a:moveTo>
                <a:lnTo>
                  <a:pt x="1485900" y="0"/>
                </a:lnTo>
                <a:lnTo>
                  <a:pt x="1955800" y="1143000"/>
                </a:lnTo>
                <a:lnTo>
                  <a:pt x="0" y="1143000"/>
                </a:lnTo>
                <a:lnTo>
                  <a:pt x="0" y="0"/>
                </a:lnTo>
                <a:close/>
              </a:path>
            </a:pathLst>
          </a:custGeom>
          <a:solidFill>
            <a:schemeClr val="tx2"/>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 name="Freihandform 19"/>
          <p:cNvSpPr/>
          <p:nvPr userDrawn="1">
            <p:custDataLst>
              <p:tags r:id="rId8"/>
            </p:custDataLst>
          </p:nvPr>
        </p:nvSpPr>
        <p:spPr>
          <a:xfrm>
            <a:off x="2580060" y="1"/>
            <a:ext cx="924520" cy="1151235"/>
          </a:xfrm>
          <a:custGeom>
            <a:avLst/>
            <a:gdLst>
              <a:gd name="connsiteX0" fmla="*/ 0 w 1955800"/>
              <a:gd name="connsiteY0" fmla="*/ 0 h 1143000"/>
              <a:gd name="connsiteX1" fmla="*/ 1485900 w 1955800"/>
              <a:gd name="connsiteY1" fmla="*/ 0 h 1143000"/>
              <a:gd name="connsiteX2" fmla="*/ 1955800 w 1955800"/>
              <a:gd name="connsiteY2" fmla="*/ 1143000 h 1143000"/>
              <a:gd name="connsiteX3" fmla="*/ 0 w 1955800"/>
              <a:gd name="connsiteY3" fmla="*/ 1143000 h 1143000"/>
              <a:gd name="connsiteX4" fmla="*/ 0 w 1955800"/>
              <a:gd name="connsiteY4" fmla="*/ 0 h 1143000"/>
              <a:gd name="connsiteX0" fmla="*/ 0 w 2880320"/>
              <a:gd name="connsiteY0" fmla="*/ 0 h 1143000"/>
              <a:gd name="connsiteX1" fmla="*/ 2880320 w 2880320"/>
              <a:gd name="connsiteY1" fmla="*/ 0 h 1143000"/>
              <a:gd name="connsiteX2" fmla="*/ 1955800 w 2880320"/>
              <a:gd name="connsiteY2" fmla="*/ 1143000 h 1143000"/>
              <a:gd name="connsiteX3" fmla="*/ 0 w 2880320"/>
              <a:gd name="connsiteY3" fmla="*/ 1143000 h 1143000"/>
              <a:gd name="connsiteX4" fmla="*/ 0 w 2880320"/>
              <a:gd name="connsiteY4" fmla="*/ 0 h 1143000"/>
              <a:gd name="connsiteX0" fmla="*/ 2160240 w 2880320"/>
              <a:gd name="connsiteY0" fmla="*/ 0 h 1143000"/>
              <a:gd name="connsiteX1" fmla="*/ 2880320 w 2880320"/>
              <a:gd name="connsiteY1" fmla="*/ 0 h 1143000"/>
              <a:gd name="connsiteX2" fmla="*/ 1955800 w 2880320"/>
              <a:gd name="connsiteY2" fmla="*/ 1143000 h 1143000"/>
              <a:gd name="connsiteX3" fmla="*/ 0 w 2880320"/>
              <a:gd name="connsiteY3" fmla="*/ 1143000 h 1143000"/>
              <a:gd name="connsiteX4" fmla="*/ 2160240 w 2880320"/>
              <a:gd name="connsiteY4" fmla="*/ 0 h 1143000"/>
              <a:gd name="connsiteX0" fmla="*/ 204440 w 924520"/>
              <a:gd name="connsiteY0" fmla="*/ 0 h 1143000"/>
              <a:gd name="connsiteX1" fmla="*/ 924520 w 924520"/>
              <a:gd name="connsiteY1" fmla="*/ 0 h 1143000"/>
              <a:gd name="connsiteX2" fmla="*/ 0 w 924520"/>
              <a:gd name="connsiteY2" fmla="*/ 1143000 h 1143000"/>
              <a:gd name="connsiteX3" fmla="*/ 132432 w 924520"/>
              <a:gd name="connsiteY3" fmla="*/ 643436 h 1143000"/>
              <a:gd name="connsiteX4" fmla="*/ 204440 w 924520"/>
              <a:gd name="connsiteY4" fmla="*/ 0 h 1143000"/>
              <a:gd name="connsiteX0" fmla="*/ 204440 w 924520"/>
              <a:gd name="connsiteY0" fmla="*/ 0 h 1143000"/>
              <a:gd name="connsiteX1" fmla="*/ 924520 w 924520"/>
              <a:gd name="connsiteY1" fmla="*/ 0 h 1143000"/>
              <a:gd name="connsiteX2" fmla="*/ 0 w 924520"/>
              <a:gd name="connsiteY2" fmla="*/ 1143000 h 1143000"/>
              <a:gd name="connsiteX3" fmla="*/ 348456 w 924520"/>
              <a:gd name="connsiteY3" fmla="*/ 571943 h 1143000"/>
              <a:gd name="connsiteX4" fmla="*/ 204440 w 924520"/>
              <a:gd name="connsiteY4" fmla="*/ 0 h 1143000"/>
              <a:gd name="connsiteX0" fmla="*/ 348456 w 924520"/>
              <a:gd name="connsiteY0" fmla="*/ 0 h 1143000"/>
              <a:gd name="connsiteX1" fmla="*/ 924520 w 924520"/>
              <a:gd name="connsiteY1" fmla="*/ 0 h 1143000"/>
              <a:gd name="connsiteX2" fmla="*/ 0 w 924520"/>
              <a:gd name="connsiteY2" fmla="*/ 1143000 h 1143000"/>
              <a:gd name="connsiteX3" fmla="*/ 348456 w 924520"/>
              <a:gd name="connsiteY3" fmla="*/ 571943 h 1143000"/>
              <a:gd name="connsiteX4" fmla="*/ 348456 w 924520"/>
              <a:gd name="connsiteY4" fmla="*/ 0 h 1143000"/>
              <a:gd name="connsiteX0" fmla="*/ 348456 w 924520"/>
              <a:gd name="connsiteY0" fmla="*/ 571943 h 1143000"/>
              <a:gd name="connsiteX1" fmla="*/ 924520 w 924520"/>
              <a:gd name="connsiteY1" fmla="*/ 0 h 1143000"/>
              <a:gd name="connsiteX2" fmla="*/ 0 w 924520"/>
              <a:gd name="connsiteY2" fmla="*/ 1143000 h 1143000"/>
              <a:gd name="connsiteX3" fmla="*/ 348456 w 924520"/>
              <a:gd name="connsiteY3" fmla="*/ 571943 h 1143000"/>
              <a:gd name="connsiteX0" fmla="*/ 420464 w 924520"/>
              <a:gd name="connsiteY0" fmla="*/ 0 h 1143000"/>
              <a:gd name="connsiteX1" fmla="*/ 924520 w 924520"/>
              <a:gd name="connsiteY1" fmla="*/ 0 h 1143000"/>
              <a:gd name="connsiteX2" fmla="*/ 0 w 924520"/>
              <a:gd name="connsiteY2" fmla="*/ 1143000 h 1143000"/>
              <a:gd name="connsiteX3" fmla="*/ 420464 w 924520"/>
              <a:gd name="connsiteY3" fmla="*/ 0 h 1143000"/>
            </a:gdLst>
            <a:ahLst/>
            <a:cxnLst>
              <a:cxn ang="0">
                <a:pos x="connsiteX0" y="connsiteY0"/>
              </a:cxn>
              <a:cxn ang="0">
                <a:pos x="connsiteX1" y="connsiteY1"/>
              </a:cxn>
              <a:cxn ang="0">
                <a:pos x="connsiteX2" y="connsiteY2"/>
              </a:cxn>
              <a:cxn ang="0">
                <a:pos x="connsiteX3" y="connsiteY3"/>
              </a:cxn>
            </a:cxnLst>
            <a:rect l="l" t="t" r="r" b="b"/>
            <a:pathLst>
              <a:path w="924520" h="1143000">
                <a:moveTo>
                  <a:pt x="420464" y="0"/>
                </a:moveTo>
                <a:lnTo>
                  <a:pt x="924520" y="0"/>
                </a:lnTo>
                <a:lnTo>
                  <a:pt x="0" y="1143000"/>
                </a:lnTo>
                <a:lnTo>
                  <a:pt x="420464" y="0"/>
                </a:lnTo>
                <a:close/>
              </a:path>
            </a:pathLst>
          </a:custGeom>
          <a:solidFill>
            <a:srgbClr val="F79646">
              <a:lumMod val="75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 name="Rechteck 20"/>
          <p:cNvSpPr/>
          <p:nvPr userDrawn="1">
            <p:custDataLst>
              <p:tags r:id="rId9"/>
            </p:custDataLst>
          </p:nvPr>
        </p:nvSpPr>
        <p:spPr>
          <a:xfrm>
            <a:off x="795" y="648469"/>
            <a:ext cx="9155906" cy="504056"/>
          </a:xfrm>
          <a:prstGeom prst="rect">
            <a:avLst/>
          </a:prstGeom>
          <a:solidFill>
            <a:srgbClr val="FFFFFF">
              <a:alpha val="40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 name="Rectangle 3"/>
          <p:cNvSpPr txBox="1">
            <a:spLocks noChangeArrowheads="1"/>
          </p:cNvSpPr>
          <p:nvPr userDrawn="1"/>
        </p:nvSpPr>
        <p:spPr bwMode="auto">
          <a:xfrm>
            <a:off x="845840" y="4240838"/>
            <a:ext cx="7452320" cy="851192"/>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lang="en-US" sz="1400" b="1" kern="0" dirty="0" smtClean="0">
                <a:latin typeface="+mn-lt"/>
              </a:rPr>
              <a:t>Prof. Dr</a:t>
            </a:r>
            <a:r>
              <a:rPr lang="en-US" sz="1400" b="1" kern="0" dirty="0" smtClean="0">
                <a:solidFill>
                  <a:schemeClr val="tx1"/>
                </a:solidFill>
                <a:latin typeface="+mn-lt"/>
                <a:ea typeface="+mn-ea"/>
                <a:cs typeface="+mn-cs"/>
              </a:rPr>
              <a:t>. </a:t>
            </a:r>
            <a:r>
              <a:rPr lang="de-DE" sz="1400" b="1" kern="0" dirty="0" err="1" smtClean="0">
                <a:solidFill>
                  <a:schemeClr val="tx1"/>
                </a:solidFill>
                <a:latin typeface="+mn-lt"/>
                <a:ea typeface="+mn-ea"/>
                <a:cs typeface="+mn-cs"/>
              </a:rPr>
              <a:t>Giorgi</a:t>
            </a:r>
            <a:r>
              <a:rPr lang="de-DE" sz="1400" b="1" kern="0" dirty="0" smtClean="0">
                <a:solidFill>
                  <a:schemeClr val="tx1"/>
                </a:solidFill>
                <a:latin typeface="+mn-lt"/>
                <a:ea typeface="+mn-ea"/>
                <a:cs typeface="+mn-cs"/>
              </a:rPr>
              <a:t> </a:t>
            </a:r>
            <a:r>
              <a:rPr lang="de-DE" sz="1400" b="1" kern="0" dirty="0" err="1" smtClean="0">
                <a:solidFill>
                  <a:schemeClr val="tx1"/>
                </a:solidFill>
                <a:latin typeface="+mn-lt"/>
                <a:ea typeface="+mn-ea"/>
                <a:cs typeface="+mn-cs"/>
              </a:rPr>
              <a:t>Chelidze</a:t>
            </a:r>
            <a:r>
              <a:rPr lang="de-DE" sz="1400" b="1" kern="0" dirty="0" smtClean="0">
                <a:solidFill>
                  <a:schemeClr val="tx1"/>
                </a:solidFill>
                <a:latin typeface="+mn-lt"/>
                <a:ea typeface="+mn-ea"/>
                <a:cs typeface="+mn-cs"/>
              </a:rPr>
              <a:t>, Prof. Dr. </a:t>
            </a:r>
            <a:r>
              <a:rPr lang="de-DE" sz="1400" b="1" kern="0" dirty="0" err="1" smtClean="0">
                <a:solidFill>
                  <a:schemeClr val="tx1"/>
                </a:solidFill>
                <a:latin typeface="+mn-lt"/>
                <a:ea typeface="+mn-ea"/>
                <a:cs typeface="+mn-cs"/>
              </a:rPr>
              <a:t>Malkhaz</a:t>
            </a:r>
            <a:r>
              <a:rPr lang="de-DE" sz="1400" b="1" kern="0" dirty="0" smtClean="0">
                <a:solidFill>
                  <a:schemeClr val="tx1"/>
                </a:solidFill>
                <a:latin typeface="+mn-lt"/>
                <a:ea typeface="+mn-ea"/>
                <a:cs typeface="+mn-cs"/>
              </a:rPr>
              <a:t> </a:t>
            </a:r>
            <a:r>
              <a:rPr lang="de-DE" sz="1400" b="1" kern="0" dirty="0" err="1" smtClean="0">
                <a:solidFill>
                  <a:schemeClr val="tx1"/>
                </a:solidFill>
                <a:latin typeface="+mn-lt"/>
                <a:ea typeface="+mn-ea"/>
                <a:cs typeface="+mn-cs"/>
              </a:rPr>
              <a:t>Shashiashvili</a:t>
            </a:r>
            <a:r>
              <a:rPr lang="en-US" sz="1400" b="1" kern="0" baseline="0" dirty="0" smtClean="0">
                <a:solidFill>
                  <a:schemeClr val="tx1"/>
                </a:solidFill>
                <a:latin typeface="+mn-lt"/>
                <a:ea typeface="+mn-ea"/>
                <a:cs typeface="+mn-cs"/>
              </a:rPr>
              <a:t> </a:t>
            </a:r>
            <a:r>
              <a:rPr lang="de-DE" sz="1400" b="1" kern="0" dirty="0" smtClean="0">
                <a:solidFill>
                  <a:schemeClr val="tx1"/>
                </a:solidFill>
                <a:latin typeface="+mn-lt"/>
                <a:ea typeface="+mn-ea"/>
                <a:cs typeface="+mn-cs"/>
              </a:rPr>
              <a:t>&amp;</a:t>
            </a:r>
          </a:p>
          <a:p>
            <a:pPr marL="0" marR="0" lvl="0" indent="0" algn="ctr" defTabSz="914400" rtl="0" eaLnBrk="1" fontAlgn="auto" latinLnBrk="0" hangingPunct="1">
              <a:lnSpc>
                <a:spcPct val="100000"/>
              </a:lnSpc>
              <a:spcBef>
                <a:spcPct val="20000"/>
              </a:spcBef>
              <a:spcAft>
                <a:spcPts val="0"/>
              </a:spcAft>
              <a:buClrTx/>
              <a:buSzTx/>
              <a:buFontTx/>
              <a:buNone/>
              <a:tabLst/>
              <a:defRPr/>
            </a:pPr>
            <a:r>
              <a:rPr lang="en-US" sz="1400" b="1" kern="0" dirty="0" smtClean="0">
                <a:solidFill>
                  <a:schemeClr val="tx1"/>
                </a:solidFill>
                <a:latin typeface="+mn-lt"/>
                <a:ea typeface="+mn-ea"/>
                <a:cs typeface="+mn-cs"/>
              </a:rPr>
              <a:t>Prof. </a:t>
            </a:r>
            <a:r>
              <a:rPr lang="en-US" sz="1400" b="1" kern="0" dirty="0" smtClean="0">
                <a:latin typeface="+mn-lt"/>
              </a:rPr>
              <a:t>Dr. Dr. </a:t>
            </a:r>
            <a:r>
              <a:rPr lang="en-US" sz="1400" b="1" kern="0" dirty="0" err="1" smtClean="0">
                <a:latin typeface="+mn-lt"/>
              </a:rPr>
              <a:t>h.c</a:t>
            </a:r>
            <a:r>
              <a:rPr lang="en-US" sz="1400" b="1" kern="0" dirty="0" smtClean="0">
                <a:latin typeface="+mn-lt"/>
              </a:rPr>
              <a:t>. Florian Rupp</a:t>
            </a:r>
            <a:endParaRPr kumimoji="0" lang="en-US" sz="1400" b="1"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US" sz="500" dirty="0" smtClean="0"/>
          </a:p>
          <a:p>
            <a:pPr algn="ctr" eaLnBrk="1" hangingPunct="1"/>
            <a:r>
              <a:rPr lang="en-US" sz="1400" dirty="0" smtClean="0"/>
              <a:t>Kutaisi International</a:t>
            </a:r>
            <a:r>
              <a:rPr lang="en-US" sz="1400" baseline="0" dirty="0" smtClean="0"/>
              <a:t> University</a:t>
            </a:r>
            <a:endParaRPr lang="en-US" sz="1400" dirty="0" smtClean="0"/>
          </a:p>
        </p:txBody>
      </p:sp>
      <p:pic>
        <p:nvPicPr>
          <p:cNvPr id="24" name="Grafik 23" descr="index.png"/>
          <p:cNvPicPr>
            <a:picLocks noChangeAspect="1"/>
          </p:cNvPicPr>
          <p:nvPr userDrawn="1"/>
        </p:nvPicPr>
        <p:blipFill>
          <a:blip r:embed="rId14" cstate="print"/>
          <a:stretch>
            <a:fillRect/>
          </a:stretch>
        </p:blipFill>
        <p:spPr>
          <a:xfrm>
            <a:off x="179513" y="4437868"/>
            <a:ext cx="1872207" cy="58215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971600" y="52707"/>
            <a:ext cx="8064896" cy="709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dirty="0" smtClean="0"/>
              <a:t>Titelmasterformat durch Klicken bearbeiten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0" name="Rechteck 19"/>
          <p:cNvSpPr/>
          <p:nvPr userDrawn="1"/>
        </p:nvSpPr>
        <p:spPr>
          <a:xfrm>
            <a:off x="6084168" y="0"/>
            <a:ext cx="3059832" cy="810000"/>
          </a:xfrm>
          <a:prstGeom prst="rect">
            <a:avLst/>
          </a:prstGeom>
          <a:solidFill>
            <a:schemeClr val="tx2"/>
          </a:solidFill>
          <a:ln w="25400" cap="rnd"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 name="Rechteck 18"/>
          <p:cNvSpPr/>
          <p:nvPr>
            <p:custDataLst>
              <p:tags r:id="rId1"/>
            </p:custDataLst>
          </p:nvPr>
        </p:nvSpPr>
        <p:spPr>
          <a:xfrm>
            <a:off x="560" y="456093"/>
            <a:ext cx="9143440" cy="354739"/>
          </a:xfrm>
          <a:prstGeom prst="rect">
            <a:avLst/>
          </a:prstGeom>
          <a:solidFill>
            <a:srgbClr val="FFFFFF">
              <a:alpha val="40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43" name="Gruppieren 42"/>
          <p:cNvGrpSpPr/>
          <p:nvPr userDrawn="1"/>
        </p:nvGrpSpPr>
        <p:grpSpPr>
          <a:xfrm>
            <a:off x="0" y="0"/>
            <a:ext cx="6444207" cy="811112"/>
            <a:chOff x="0" y="0"/>
            <a:chExt cx="9156701" cy="1152525"/>
          </a:xfrm>
        </p:grpSpPr>
        <p:pic>
          <p:nvPicPr>
            <p:cNvPr id="28" name="Picture 8" descr="https://cdn.pixabay.com/photo/2016/04/13/19/23/binary-1327501_960_720.jpg"/>
            <p:cNvPicPr>
              <a:picLocks noChangeAspect="1" noChangeArrowheads="1"/>
            </p:cNvPicPr>
            <p:nvPr userDrawn="1"/>
          </p:nvPicPr>
          <p:blipFill>
            <a:blip r:embed="rId11" cstate="print"/>
            <a:srcRect/>
            <a:stretch>
              <a:fillRect/>
            </a:stretch>
          </p:blipFill>
          <p:spPr bwMode="auto">
            <a:xfrm>
              <a:off x="395536" y="0"/>
              <a:ext cx="2828754" cy="1152128"/>
            </a:xfrm>
            <a:prstGeom prst="rect">
              <a:avLst/>
            </a:prstGeom>
            <a:noFill/>
          </p:spPr>
        </p:pic>
        <p:grpSp>
          <p:nvGrpSpPr>
            <p:cNvPr id="29" name="Gruppieren 28"/>
            <p:cNvGrpSpPr/>
            <p:nvPr userDrawn="1"/>
          </p:nvGrpSpPr>
          <p:grpSpPr>
            <a:xfrm>
              <a:off x="3059832" y="0"/>
              <a:ext cx="3312368" cy="1152525"/>
              <a:chOff x="3059832" y="0"/>
              <a:chExt cx="3312368" cy="1152525"/>
            </a:xfrm>
          </p:grpSpPr>
          <p:pic>
            <p:nvPicPr>
              <p:cNvPr id="30" name="Picture 4" descr="https://scontent-muc2-1.xx.fbcdn.net/v/t1.0-9/105047738_302269647821182_6536006559647297022_o.jpg?_nc_cat=105&amp;_nc_sid=730e14&amp;_nc_ohc=TQF0ZCkImkEAX_9ZuvG&amp;_nc_ht=scontent-muc2-1.xx&amp;oh=0be3c9382f21dded80330d22b968e298&amp;oe=5F833F90"/>
              <p:cNvPicPr>
                <a:picLocks noChangeAspect="1" noChangeArrowheads="1"/>
              </p:cNvPicPr>
              <p:nvPr userDrawn="1"/>
            </p:nvPicPr>
            <p:blipFill>
              <a:blip r:embed="rId12" cstate="print"/>
              <a:srcRect l="2710" t="17398" r="32234"/>
              <a:stretch>
                <a:fillRect/>
              </a:stretch>
            </p:blipFill>
            <p:spPr bwMode="auto">
              <a:xfrm>
                <a:off x="3059832" y="0"/>
                <a:ext cx="1728192" cy="1152128"/>
              </a:xfrm>
              <a:prstGeom prst="rect">
                <a:avLst/>
              </a:prstGeom>
              <a:noFill/>
            </p:spPr>
          </p:pic>
          <p:grpSp>
            <p:nvGrpSpPr>
              <p:cNvPr id="31" name="Gruppieren 26"/>
              <p:cNvGrpSpPr/>
              <p:nvPr userDrawn="1"/>
            </p:nvGrpSpPr>
            <p:grpSpPr>
              <a:xfrm>
                <a:off x="4427984" y="0"/>
                <a:ext cx="1944216" cy="1152525"/>
                <a:chOff x="4427984" y="0"/>
                <a:chExt cx="1944216" cy="1152525"/>
              </a:xfrm>
            </p:grpSpPr>
            <p:pic>
              <p:nvPicPr>
                <p:cNvPr id="32" name="Picture 2" descr="Banner, Header, Mathematik, Formel, Physik, Schule"/>
                <p:cNvPicPr>
                  <a:picLocks noChangeAspect="1" noChangeArrowheads="1"/>
                </p:cNvPicPr>
                <p:nvPr userDrawn="1"/>
              </p:nvPicPr>
              <p:blipFill>
                <a:blip r:embed="rId13" cstate="print"/>
                <a:srcRect l="33622" r="29108" b="83646"/>
                <a:stretch>
                  <a:fillRect/>
                </a:stretch>
              </p:blipFill>
              <p:spPr bwMode="auto">
                <a:xfrm>
                  <a:off x="4427984" y="0"/>
                  <a:ext cx="1944216" cy="267494"/>
                </a:xfrm>
                <a:prstGeom prst="rect">
                  <a:avLst/>
                </a:prstGeom>
                <a:noFill/>
              </p:spPr>
            </p:pic>
            <p:pic>
              <p:nvPicPr>
                <p:cNvPr id="33" name="Picture 2" descr="Banner, Header, Mathematik, Formel, Physik, Schule"/>
                <p:cNvPicPr>
                  <a:picLocks noChangeAspect="1" noChangeArrowheads="1"/>
                </p:cNvPicPr>
                <p:nvPr userDrawn="1"/>
              </p:nvPicPr>
              <p:blipFill>
                <a:blip r:embed="rId13" cstate="print"/>
                <a:srcRect l="36383" t="16354" r="31869" b="57232"/>
                <a:stretch>
                  <a:fillRect/>
                </a:stretch>
              </p:blipFill>
              <p:spPr bwMode="auto">
                <a:xfrm>
                  <a:off x="4572000" y="267494"/>
                  <a:ext cx="1656184" cy="432048"/>
                </a:xfrm>
                <a:prstGeom prst="rect">
                  <a:avLst/>
                </a:prstGeom>
                <a:noFill/>
              </p:spPr>
            </p:pic>
            <p:pic>
              <p:nvPicPr>
                <p:cNvPr id="34" name="Picture 2" descr="Banner, Header, Mathematik, Formel, Physik, Schule"/>
                <p:cNvPicPr>
                  <a:picLocks noChangeAspect="1" noChangeArrowheads="1"/>
                </p:cNvPicPr>
                <p:nvPr userDrawn="1"/>
              </p:nvPicPr>
              <p:blipFill>
                <a:blip r:embed="rId13" cstate="print"/>
                <a:srcRect l="39144" t="42098" r="34630" b="29567"/>
                <a:stretch>
                  <a:fillRect/>
                </a:stretch>
              </p:blipFill>
              <p:spPr bwMode="auto">
                <a:xfrm>
                  <a:off x="4716016" y="689073"/>
                  <a:ext cx="1368152" cy="463452"/>
                </a:xfrm>
                <a:prstGeom prst="rect">
                  <a:avLst/>
                </a:prstGeom>
                <a:noFill/>
              </p:spPr>
            </p:pic>
          </p:grpSp>
        </p:grpSp>
        <p:sp>
          <p:nvSpPr>
            <p:cNvPr id="35" name="Freihandform 34"/>
            <p:cNvSpPr/>
            <p:nvPr userDrawn="1">
              <p:custDataLst>
                <p:tags r:id="rId2"/>
              </p:custDataLst>
            </p:nvPr>
          </p:nvSpPr>
          <p:spPr>
            <a:xfrm flipH="1">
              <a:off x="6024860" y="447"/>
              <a:ext cx="3131840" cy="1151235"/>
            </a:xfrm>
            <a:custGeom>
              <a:avLst/>
              <a:gdLst>
                <a:gd name="connsiteX0" fmla="*/ 0 w 1955800"/>
                <a:gd name="connsiteY0" fmla="*/ 0 h 1143000"/>
                <a:gd name="connsiteX1" fmla="*/ 1485900 w 1955800"/>
                <a:gd name="connsiteY1" fmla="*/ 0 h 1143000"/>
                <a:gd name="connsiteX2" fmla="*/ 1955800 w 1955800"/>
                <a:gd name="connsiteY2" fmla="*/ 1143000 h 1143000"/>
                <a:gd name="connsiteX3" fmla="*/ 0 w 1955800"/>
                <a:gd name="connsiteY3" fmla="*/ 1143000 h 1143000"/>
                <a:gd name="connsiteX4" fmla="*/ 0 w 1955800"/>
                <a:gd name="connsiteY4" fmla="*/ 0 h 1143000"/>
                <a:gd name="connsiteX0" fmla="*/ 0 w 1955800"/>
                <a:gd name="connsiteY0" fmla="*/ 0 h 1143000"/>
                <a:gd name="connsiteX1" fmla="*/ 1641023 w 1955800"/>
                <a:gd name="connsiteY1" fmla="*/ 0 h 1143000"/>
                <a:gd name="connsiteX2" fmla="*/ 1955800 w 1955800"/>
                <a:gd name="connsiteY2" fmla="*/ 1143000 h 1143000"/>
                <a:gd name="connsiteX3" fmla="*/ 0 w 1955800"/>
                <a:gd name="connsiteY3" fmla="*/ 1143000 h 1143000"/>
                <a:gd name="connsiteX4" fmla="*/ 0 w 1955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800" h="1143000">
                  <a:moveTo>
                    <a:pt x="0" y="0"/>
                  </a:moveTo>
                  <a:lnTo>
                    <a:pt x="1641023" y="0"/>
                  </a:lnTo>
                  <a:lnTo>
                    <a:pt x="1955800" y="1143000"/>
                  </a:lnTo>
                  <a:lnTo>
                    <a:pt x="0" y="1143000"/>
                  </a:lnTo>
                  <a:lnTo>
                    <a:pt x="0" y="0"/>
                  </a:lnTo>
                  <a:close/>
                </a:path>
              </a:pathLst>
            </a:custGeom>
            <a:solidFill>
              <a:schemeClr val="tx2"/>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Parallelogramm 35"/>
            <p:cNvSpPr/>
            <p:nvPr userDrawn="1">
              <p:custDataLst>
                <p:tags r:id="rId3"/>
              </p:custDataLst>
            </p:nvPr>
          </p:nvSpPr>
          <p:spPr>
            <a:xfrm>
              <a:off x="5808836" y="1"/>
              <a:ext cx="792088" cy="1152128"/>
            </a:xfrm>
            <a:prstGeom prst="parallelogram">
              <a:avLst>
                <a:gd name="adj" fmla="val 63481"/>
              </a:avLst>
            </a:prstGeom>
            <a:solidFill>
              <a:srgbClr val="F79646">
                <a:lumMod val="75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Parallelogramm 36"/>
            <p:cNvSpPr/>
            <p:nvPr userDrawn="1">
              <p:custDataLst>
                <p:tags r:id="rId4"/>
              </p:custDataLst>
            </p:nvPr>
          </p:nvSpPr>
          <p:spPr>
            <a:xfrm>
              <a:off x="2568476" y="1"/>
              <a:ext cx="1152128" cy="1152128"/>
            </a:xfrm>
            <a:prstGeom prst="parallelogram">
              <a:avLst>
                <a:gd name="adj" fmla="val 52628"/>
              </a:avLst>
            </a:prstGeom>
            <a:solidFill>
              <a:srgbClr val="1F497D">
                <a:lumMod val="60000"/>
                <a:lumOff val="40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Parallelogramm 37"/>
            <p:cNvSpPr/>
            <p:nvPr userDrawn="1">
              <p:custDataLst>
                <p:tags r:id="rId5"/>
              </p:custDataLst>
            </p:nvPr>
          </p:nvSpPr>
          <p:spPr>
            <a:xfrm flipH="1">
              <a:off x="4296668" y="1"/>
              <a:ext cx="648072" cy="1152128"/>
            </a:xfrm>
            <a:prstGeom prst="parallelogram">
              <a:avLst>
                <a:gd name="adj" fmla="val 68305"/>
              </a:avLst>
            </a:prstGeom>
            <a:solidFill>
              <a:srgbClr val="F79646"/>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Parallelogramm 38"/>
            <p:cNvSpPr/>
            <p:nvPr userDrawn="1">
              <p:custDataLst>
                <p:tags r:id="rId6"/>
              </p:custDataLst>
            </p:nvPr>
          </p:nvSpPr>
          <p:spPr>
            <a:xfrm>
              <a:off x="2568476" y="1"/>
              <a:ext cx="1008112" cy="1152128"/>
            </a:xfrm>
            <a:prstGeom prst="parallelogram">
              <a:avLst>
                <a:gd name="adj" fmla="val 88390"/>
              </a:avLst>
            </a:prstGeom>
            <a:solidFill>
              <a:srgbClr val="4F81BD">
                <a:lumMod val="20000"/>
                <a:lumOff val="80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Freihandform 39"/>
            <p:cNvSpPr/>
            <p:nvPr userDrawn="1">
              <p:custDataLst>
                <p:tags r:id="rId7"/>
              </p:custDataLst>
            </p:nvPr>
          </p:nvSpPr>
          <p:spPr>
            <a:xfrm>
              <a:off x="0" y="0"/>
              <a:ext cx="1955800" cy="1151235"/>
            </a:xfrm>
            <a:custGeom>
              <a:avLst/>
              <a:gdLst>
                <a:gd name="connsiteX0" fmla="*/ 0 w 1955800"/>
                <a:gd name="connsiteY0" fmla="*/ 0 h 1143000"/>
                <a:gd name="connsiteX1" fmla="*/ 1485900 w 1955800"/>
                <a:gd name="connsiteY1" fmla="*/ 0 h 1143000"/>
                <a:gd name="connsiteX2" fmla="*/ 1955800 w 1955800"/>
                <a:gd name="connsiteY2" fmla="*/ 1143000 h 1143000"/>
                <a:gd name="connsiteX3" fmla="*/ 0 w 1955800"/>
                <a:gd name="connsiteY3" fmla="*/ 1143000 h 1143000"/>
                <a:gd name="connsiteX4" fmla="*/ 0 w 1955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800" h="1143000">
                  <a:moveTo>
                    <a:pt x="0" y="0"/>
                  </a:moveTo>
                  <a:lnTo>
                    <a:pt x="1485900" y="0"/>
                  </a:lnTo>
                  <a:lnTo>
                    <a:pt x="1955800" y="1143000"/>
                  </a:lnTo>
                  <a:lnTo>
                    <a:pt x="0" y="1143000"/>
                  </a:lnTo>
                  <a:lnTo>
                    <a:pt x="0" y="0"/>
                  </a:lnTo>
                  <a:close/>
                </a:path>
              </a:pathLst>
            </a:custGeom>
            <a:solidFill>
              <a:schemeClr val="tx2"/>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Freihandform 40"/>
            <p:cNvSpPr/>
            <p:nvPr userDrawn="1">
              <p:custDataLst>
                <p:tags r:id="rId8"/>
              </p:custDataLst>
            </p:nvPr>
          </p:nvSpPr>
          <p:spPr>
            <a:xfrm>
              <a:off x="2580060" y="1"/>
              <a:ext cx="924520" cy="1151235"/>
            </a:xfrm>
            <a:custGeom>
              <a:avLst/>
              <a:gdLst>
                <a:gd name="connsiteX0" fmla="*/ 0 w 1955800"/>
                <a:gd name="connsiteY0" fmla="*/ 0 h 1143000"/>
                <a:gd name="connsiteX1" fmla="*/ 1485900 w 1955800"/>
                <a:gd name="connsiteY1" fmla="*/ 0 h 1143000"/>
                <a:gd name="connsiteX2" fmla="*/ 1955800 w 1955800"/>
                <a:gd name="connsiteY2" fmla="*/ 1143000 h 1143000"/>
                <a:gd name="connsiteX3" fmla="*/ 0 w 1955800"/>
                <a:gd name="connsiteY3" fmla="*/ 1143000 h 1143000"/>
                <a:gd name="connsiteX4" fmla="*/ 0 w 1955800"/>
                <a:gd name="connsiteY4" fmla="*/ 0 h 1143000"/>
                <a:gd name="connsiteX0" fmla="*/ 0 w 2880320"/>
                <a:gd name="connsiteY0" fmla="*/ 0 h 1143000"/>
                <a:gd name="connsiteX1" fmla="*/ 2880320 w 2880320"/>
                <a:gd name="connsiteY1" fmla="*/ 0 h 1143000"/>
                <a:gd name="connsiteX2" fmla="*/ 1955800 w 2880320"/>
                <a:gd name="connsiteY2" fmla="*/ 1143000 h 1143000"/>
                <a:gd name="connsiteX3" fmla="*/ 0 w 2880320"/>
                <a:gd name="connsiteY3" fmla="*/ 1143000 h 1143000"/>
                <a:gd name="connsiteX4" fmla="*/ 0 w 2880320"/>
                <a:gd name="connsiteY4" fmla="*/ 0 h 1143000"/>
                <a:gd name="connsiteX0" fmla="*/ 2160240 w 2880320"/>
                <a:gd name="connsiteY0" fmla="*/ 0 h 1143000"/>
                <a:gd name="connsiteX1" fmla="*/ 2880320 w 2880320"/>
                <a:gd name="connsiteY1" fmla="*/ 0 h 1143000"/>
                <a:gd name="connsiteX2" fmla="*/ 1955800 w 2880320"/>
                <a:gd name="connsiteY2" fmla="*/ 1143000 h 1143000"/>
                <a:gd name="connsiteX3" fmla="*/ 0 w 2880320"/>
                <a:gd name="connsiteY3" fmla="*/ 1143000 h 1143000"/>
                <a:gd name="connsiteX4" fmla="*/ 2160240 w 2880320"/>
                <a:gd name="connsiteY4" fmla="*/ 0 h 1143000"/>
                <a:gd name="connsiteX0" fmla="*/ 204440 w 924520"/>
                <a:gd name="connsiteY0" fmla="*/ 0 h 1143000"/>
                <a:gd name="connsiteX1" fmla="*/ 924520 w 924520"/>
                <a:gd name="connsiteY1" fmla="*/ 0 h 1143000"/>
                <a:gd name="connsiteX2" fmla="*/ 0 w 924520"/>
                <a:gd name="connsiteY2" fmla="*/ 1143000 h 1143000"/>
                <a:gd name="connsiteX3" fmla="*/ 132432 w 924520"/>
                <a:gd name="connsiteY3" fmla="*/ 643436 h 1143000"/>
                <a:gd name="connsiteX4" fmla="*/ 204440 w 924520"/>
                <a:gd name="connsiteY4" fmla="*/ 0 h 1143000"/>
                <a:gd name="connsiteX0" fmla="*/ 204440 w 924520"/>
                <a:gd name="connsiteY0" fmla="*/ 0 h 1143000"/>
                <a:gd name="connsiteX1" fmla="*/ 924520 w 924520"/>
                <a:gd name="connsiteY1" fmla="*/ 0 h 1143000"/>
                <a:gd name="connsiteX2" fmla="*/ 0 w 924520"/>
                <a:gd name="connsiteY2" fmla="*/ 1143000 h 1143000"/>
                <a:gd name="connsiteX3" fmla="*/ 348456 w 924520"/>
                <a:gd name="connsiteY3" fmla="*/ 571943 h 1143000"/>
                <a:gd name="connsiteX4" fmla="*/ 204440 w 924520"/>
                <a:gd name="connsiteY4" fmla="*/ 0 h 1143000"/>
                <a:gd name="connsiteX0" fmla="*/ 348456 w 924520"/>
                <a:gd name="connsiteY0" fmla="*/ 0 h 1143000"/>
                <a:gd name="connsiteX1" fmla="*/ 924520 w 924520"/>
                <a:gd name="connsiteY1" fmla="*/ 0 h 1143000"/>
                <a:gd name="connsiteX2" fmla="*/ 0 w 924520"/>
                <a:gd name="connsiteY2" fmla="*/ 1143000 h 1143000"/>
                <a:gd name="connsiteX3" fmla="*/ 348456 w 924520"/>
                <a:gd name="connsiteY3" fmla="*/ 571943 h 1143000"/>
                <a:gd name="connsiteX4" fmla="*/ 348456 w 924520"/>
                <a:gd name="connsiteY4" fmla="*/ 0 h 1143000"/>
                <a:gd name="connsiteX0" fmla="*/ 348456 w 924520"/>
                <a:gd name="connsiteY0" fmla="*/ 571943 h 1143000"/>
                <a:gd name="connsiteX1" fmla="*/ 924520 w 924520"/>
                <a:gd name="connsiteY1" fmla="*/ 0 h 1143000"/>
                <a:gd name="connsiteX2" fmla="*/ 0 w 924520"/>
                <a:gd name="connsiteY2" fmla="*/ 1143000 h 1143000"/>
                <a:gd name="connsiteX3" fmla="*/ 348456 w 924520"/>
                <a:gd name="connsiteY3" fmla="*/ 571943 h 1143000"/>
                <a:gd name="connsiteX0" fmla="*/ 420464 w 924520"/>
                <a:gd name="connsiteY0" fmla="*/ 0 h 1143000"/>
                <a:gd name="connsiteX1" fmla="*/ 924520 w 924520"/>
                <a:gd name="connsiteY1" fmla="*/ 0 h 1143000"/>
                <a:gd name="connsiteX2" fmla="*/ 0 w 924520"/>
                <a:gd name="connsiteY2" fmla="*/ 1143000 h 1143000"/>
                <a:gd name="connsiteX3" fmla="*/ 420464 w 924520"/>
                <a:gd name="connsiteY3" fmla="*/ 0 h 1143000"/>
              </a:gdLst>
              <a:ahLst/>
              <a:cxnLst>
                <a:cxn ang="0">
                  <a:pos x="connsiteX0" y="connsiteY0"/>
                </a:cxn>
                <a:cxn ang="0">
                  <a:pos x="connsiteX1" y="connsiteY1"/>
                </a:cxn>
                <a:cxn ang="0">
                  <a:pos x="connsiteX2" y="connsiteY2"/>
                </a:cxn>
                <a:cxn ang="0">
                  <a:pos x="connsiteX3" y="connsiteY3"/>
                </a:cxn>
              </a:cxnLst>
              <a:rect l="l" t="t" r="r" b="b"/>
              <a:pathLst>
                <a:path w="924520" h="1143000">
                  <a:moveTo>
                    <a:pt x="420464" y="0"/>
                  </a:moveTo>
                  <a:lnTo>
                    <a:pt x="924520" y="0"/>
                  </a:lnTo>
                  <a:lnTo>
                    <a:pt x="0" y="1143000"/>
                  </a:lnTo>
                  <a:lnTo>
                    <a:pt x="420464" y="0"/>
                  </a:lnTo>
                  <a:close/>
                </a:path>
              </a:pathLst>
            </a:custGeom>
            <a:solidFill>
              <a:srgbClr val="F79646">
                <a:lumMod val="75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Rechteck 41"/>
            <p:cNvSpPr/>
            <p:nvPr userDrawn="1">
              <p:custDataLst>
                <p:tags r:id="rId9"/>
              </p:custDataLst>
            </p:nvPr>
          </p:nvSpPr>
          <p:spPr>
            <a:xfrm>
              <a:off x="795" y="648072"/>
              <a:ext cx="9155906" cy="504056"/>
            </a:xfrm>
            <a:prstGeom prst="rect">
              <a:avLst/>
            </a:prstGeom>
            <a:solidFill>
              <a:srgbClr val="FFFFFF">
                <a:alpha val="40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1" name="Line 12"/>
          <p:cNvSpPr>
            <a:spLocks noChangeShapeType="1"/>
          </p:cNvSpPr>
          <p:nvPr userDrawn="1"/>
        </p:nvSpPr>
        <p:spPr bwMode="auto">
          <a:xfrm>
            <a:off x="0" y="824640"/>
            <a:ext cx="9144000" cy="0"/>
          </a:xfrm>
          <a:prstGeom prst="line">
            <a:avLst/>
          </a:prstGeom>
          <a:noFill/>
          <a:ln w="38100">
            <a:solidFill>
              <a:schemeClr val="tx2">
                <a:lumMod val="20000"/>
                <a:lumOff val="80000"/>
              </a:schemeClr>
            </a:solidFill>
            <a:round/>
            <a:headEnd/>
            <a:tailEnd/>
          </a:ln>
          <a:effectLst/>
        </p:spPr>
        <p:txBody>
          <a:bodyPr/>
          <a:lstStyle/>
          <a:p>
            <a:pPr>
              <a:defRPr/>
            </a:pP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pic>
        <p:nvPicPr>
          <p:cNvPr id="7" name="Picture 8" descr="https://cdn.pixabay.com/photo/2016/04/13/19/23/binary-1327501_960_720.jpg"/>
          <p:cNvPicPr>
            <a:picLocks noChangeAspect="1" noChangeArrowheads="1"/>
          </p:cNvPicPr>
          <p:nvPr/>
        </p:nvPicPr>
        <p:blipFill>
          <a:blip r:embed="rId12" cstate="print"/>
          <a:srcRect/>
          <a:stretch>
            <a:fillRect/>
          </a:stretch>
        </p:blipFill>
        <p:spPr bwMode="auto">
          <a:xfrm>
            <a:off x="395536" y="0"/>
            <a:ext cx="2828754" cy="1152128"/>
          </a:xfrm>
          <a:prstGeom prst="rect">
            <a:avLst/>
          </a:prstGeom>
          <a:noFill/>
        </p:spPr>
      </p:pic>
      <p:grpSp>
        <p:nvGrpSpPr>
          <p:cNvPr id="26" name="Gruppieren 25"/>
          <p:cNvGrpSpPr/>
          <p:nvPr userDrawn="1"/>
        </p:nvGrpSpPr>
        <p:grpSpPr>
          <a:xfrm>
            <a:off x="3059832" y="0"/>
            <a:ext cx="3312368" cy="1152525"/>
            <a:chOff x="3059832" y="0"/>
            <a:chExt cx="3312368" cy="1152525"/>
          </a:xfrm>
        </p:grpSpPr>
        <p:pic>
          <p:nvPicPr>
            <p:cNvPr id="27" name="Picture 4" descr="https://scontent-muc2-1.xx.fbcdn.net/v/t1.0-9/105047738_302269647821182_6536006559647297022_o.jpg?_nc_cat=105&amp;_nc_sid=730e14&amp;_nc_ohc=TQF0ZCkImkEAX_9ZuvG&amp;_nc_ht=scontent-muc2-1.xx&amp;oh=0be3c9382f21dded80330d22b968e298&amp;oe=5F833F90"/>
            <p:cNvPicPr>
              <a:picLocks noChangeAspect="1" noChangeArrowheads="1"/>
            </p:cNvPicPr>
            <p:nvPr userDrawn="1"/>
          </p:nvPicPr>
          <p:blipFill>
            <a:blip r:embed="rId13" cstate="print"/>
            <a:srcRect l="2710" t="17398" r="32234"/>
            <a:stretch>
              <a:fillRect/>
            </a:stretch>
          </p:blipFill>
          <p:spPr bwMode="auto">
            <a:xfrm>
              <a:off x="3059832" y="0"/>
              <a:ext cx="1728192" cy="1152128"/>
            </a:xfrm>
            <a:prstGeom prst="rect">
              <a:avLst/>
            </a:prstGeom>
            <a:noFill/>
          </p:spPr>
        </p:pic>
        <p:grpSp>
          <p:nvGrpSpPr>
            <p:cNvPr id="28" name="Gruppieren 26"/>
            <p:cNvGrpSpPr/>
            <p:nvPr userDrawn="1"/>
          </p:nvGrpSpPr>
          <p:grpSpPr>
            <a:xfrm>
              <a:off x="4427984" y="0"/>
              <a:ext cx="1944216" cy="1152525"/>
              <a:chOff x="4427984" y="0"/>
              <a:chExt cx="1944216" cy="1152525"/>
            </a:xfrm>
          </p:grpSpPr>
          <p:pic>
            <p:nvPicPr>
              <p:cNvPr id="29" name="Picture 2" descr="Banner, Header, Mathematik, Formel, Physik, Schule"/>
              <p:cNvPicPr>
                <a:picLocks noChangeAspect="1" noChangeArrowheads="1"/>
              </p:cNvPicPr>
              <p:nvPr userDrawn="1"/>
            </p:nvPicPr>
            <p:blipFill>
              <a:blip r:embed="rId14" cstate="print"/>
              <a:srcRect l="33622" r="29108" b="83646"/>
              <a:stretch>
                <a:fillRect/>
              </a:stretch>
            </p:blipFill>
            <p:spPr bwMode="auto">
              <a:xfrm>
                <a:off x="4427984" y="0"/>
                <a:ext cx="1944216" cy="267494"/>
              </a:xfrm>
              <a:prstGeom prst="rect">
                <a:avLst/>
              </a:prstGeom>
              <a:noFill/>
            </p:spPr>
          </p:pic>
          <p:pic>
            <p:nvPicPr>
              <p:cNvPr id="30" name="Picture 2" descr="Banner, Header, Mathematik, Formel, Physik, Schule"/>
              <p:cNvPicPr>
                <a:picLocks noChangeAspect="1" noChangeArrowheads="1"/>
              </p:cNvPicPr>
              <p:nvPr userDrawn="1"/>
            </p:nvPicPr>
            <p:blipFill>
              <a:blip r:embed="rId14" cstate="print"/>
              <a:srcRect l="36383" t="16354" r="31869" b="57232"/>
              <a:stretch>
                <a:fillRect/>
              </a:stretch>
            </p:blipFill>
            <p:spPr bwMode="auto">
              <a:xfrm>
                <a:off x="4572000" y="267494"/>
                <a:ext cx="1656184" cy="432048"/>
              </a:xfrm>
              <a:prstGeom prst="rect">
                <a:avLst/>
              </a:prstGeom>
              <a:noFill/>
            </p:spPr>
          </p:pic>
          <p:pic>
            <p:nvPicPr>
              <p:cNvPr id="31" name="Picture 2" descr="Banner, Header, Mathematik, Formel, Physik, Schule"/>
              <p:cNvPicPr>
                <a:picLocks noChangeAspect="1" noChangeArrowheads="1"/>
              </p:cNvPicPr>
              <p:nvPr userDrawn="1"/>
            </p:nvPicPr>
            <p:blipFill>
              <a:blip r:embed="rId14" cstate="print"/>
              <a:srcRect l="39144" t="42098" r="34630" b="29567"/>
              <a:stretch>
                <a:fillRect/>
              </a:stretch>
            </p:blipFill>
            <p:spPr bwMode="auto">
              <a:xfrm>
                <a:off x="4716016" y="689073"/>
                <a:ext cx="1368152" cy="463452"/>
              </a:xfrm>
              <a:prstGeom prst="rect">
                <a:avLst/>
              </a:prstGeom>
              <a:noFill/>
            </p:spPr>
          </p:pic>
        </p:grpSp>
      </p:grpSp>
      <p:sp>
        <p:nvSpPr>
          <p:cNvPr id="24" name="Rechteck 23"/>
          <p:cNvSpPr/>
          <p:nvPr userDrawn="1"/>
        </p:nvSpPr>
        <p:spPr>
          <a:xfrm>
            <a:off x="179512" y="1275606"/>
            <a:ext cx="3240360" cy="37444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feld 10"/>
          <p:cNvSpPr txBox="1"/>
          <p:nvPr>
            <p:custDataLst>
              <p:tags r:id="rId1"/>
            </p:custDataLst>
          </p:nvPr>
        </p:nvSpPr>
        <p:spPr>
          <a:xfrm>
            <a:off x="7543657" y="720080"/>
            <a:ext cx="150554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Florian Rupp</a:t>
            </a:r>
            <a:endParaRPr kumimoji="0" lang="en-US" sz="1800" b="0" i="0" u="none" strike="noStrike" kern="0" cap="none" spc="0" normalizeH="0" baseline="0" noProof="0" dirty="0">
              <a:ln>
                <a:noFill/>
              </a:ln>
              <a:solidFill>
                <a:sysClr val="windowText" lastClr="000000"/>
              </a:solidFill>
              <a:effectLst/>
              <a:uLnTx/>
              <a:uFillTx/>
            </a:endParaRPr>
          </a:p>
        </p:txBody>
      </p:sp>
      <p:sp>
        <p:nvSpPr>
          <p:cNvPr id="12" name="Freihandform 11"/>
          <p:cNvSpPr/>
          <p:nvPr>
            <p:custDataLst>
              <p:tags r:id="rId2"/>
            </p:custDataLst>
          </p:nvPr>
        </p:nvSpPr>
        <p:spPr>
          <a:xfrm flipH="1">
            <a:off x="6024860" y="447"/>
            <a:ext cx="3131840" cy="1151235"/>
          </a:xfrm>
          <a:custGeom>
            <a:avLst/>
            <a:gdLst>
              <a:gd name="connsiteX0" fmla="*/ 0 w 1955800"/>
              <a:gd name="connsiteY0" fmla="*/ 0 h 1143000"/>
              <a:gd name="connsiteX1" fmla="*/ 1485900 w 1955800"/>
              <a:gd name="connsiteY1" fmla="*/ 0 h 1143000"/>
              <a:gd name="connsiteX2" fmla="*/ 1955800 w 1955800"/>
              <a:gd name="connsiteY2" fmla="*/ 1143000 h 1143000"/>
              <a:gd name="connsiteX3" fmla="*/ 0 w 1955800"/>
              <a:gd name="connsiteY3" fmla="*/ 1143000 h 1143000"/>
              <a:gd name="connsiteX4" fmla="*/ 0 w 1955800"/>
              <a:gd name="connsiteY4" fmla="*/ 0 h 1143000"/>
              <a:gd name="connsiteX0" fmla="*/ 0 w 1955800"/>
              <a:gd name="connsiteY0" fmla="*/ 0 h 1143000"/>
              <a:gd name="connsiteX1" fmla="*/ 1641023 w 1955800"/>
              <a:gd name="connsiteY1" fmla="*/ 0 h 1143000"/>
              <a:gd name="connsiteX2" fmla="*/ 1955800 w 1955800"/>
              <a:gd name="connsiteY2" fmla="*/ 1143000 h 1143000"/>
              <a:gd name="connsiteX3" fmla="*/ 0 w 1955800"/>
              <a:gd name="connsiteY3" fmla="*/ 1143000 h 1143000"/>
              <a:gd name="connsiteX4" fmla="*/ 0 w 1955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800" h="1143000">
                <a:moveTo>
                  <a:pt x="0" y="0"/>
                </a:moveTo>
                <a:lnTo>
                  <a:pt x="1641023" y="0"/>
                </a:lnTo>
                <a:lnTo>
                  <a:pt x="1955800" y="1143000"/>
                </a:lnTo>
                <a:lnTo>
                  <a:pt x="0" y="1143000"/>
                </a:lnTo>
                <a:lnTo>
                  <a:pt x="0" y="0"/>
                </a:lnTo>
                <a:close/>
              </a:path>
            </a:pathLst>
          </a:custGeom>
          <a:solidFill>
            <a:schemeClr val="tx2"/>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Parallelogramm 12"/>
          <p:cNvSpPr/>
          <p:nvPr>
            <p:custDataLst>
              <p:tags r:id="rId3"/>
            </p:custDataLst>
          </p:nvPr>
        </p:nvSpPr>
        <p:spPr>
          <a:xfrm>
            <a:off x="5808836" y="1"/>
            <a:ext cx="792088" cy="1152128"/>
          </a:xfrm>
          <a:prstGeom prst="parallelogram">
            <a:avLst>
              <a:gd name="adj" fmla="val 63481"/>
            </a:avLst>
          </a:prstGeom>
          <a:solidFill>
            <a:srgbClr val="F79646">
              <a:lumMod val="75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Parallelogramm 13"/>
          <p:cNvSpPr/>
          <p:nvPr>
            <p:custDataLst>
              <p:tags r:id="rId4"/>
            </p:custDataLst>
          </p:nvPr>
        </p:nvSpPr>
        <p:spPr>
          <a:xfrm>
            <a:off x="2568476" y="1"/>
            <a:ext cx="1152128" cy="1152128"/>
          </a:xfrm>
          <a:prstGeom prst="parallelogram">
            <a:avLst>
              <a:gd name="adj" fmla="val 52628"/>
            </a:avLst>
          </a:prstGeom>
          <a:solidFill>
            <a:srgbClr val="1F497D">
              <a:lumMod val="60000"/>
              <a:lumOff val="40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 name="Parallelogramm 14"/>
          <p:cNvSpPr/>
          <p:nvPr>
            <p:custDataLst>
              <p:tags r:id="rId5"/>
            </p:custDataLst>
          </p:nvPr>
        </p:nvSpPr>
        <p:spPr>
          <a:xfrm flipH="1">
            <a:off x="4296668" y="1"/>
            <a:ext cx="648072" cy="1152128"/>
          </a:xfrm>
          <a:prstGeom prst="parallelogram">
            <a:avLst>
              <a:gd name="adj" fmla="val 68305"/>
            </a:avLst>
          </a:prstGeom>
          <a:solidFill>
            <a:srgbClr val="F79646"/>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 name="Parallelogramm 15"/>
          <p:cNvSpPr/>
          <p:nvPr>
            <p:custDataLst>
              <p:tags r:id="rId6"/>
            </p:custDataLst>
          </p:nvPr>
        </p:nvSpPr>
        <p:spPr>
          <a:xfrm>
            <a:off x="2568476" y="1"/>
            <a:ext cx="1008112" cy="1152128"/>
          </a:xfrm>
          <a:prstGeom prst="parallelogram">
            <a:avLst>
              <a:gd name="adj" fmla="val 88390"/>
            </a:avLst>
          </a:prstGeom>
          <a:solidFill>
            <a:srgbClr val="4F81BD">
              <a:lumMod val="20000"/>
              <a:lumOff val="80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 name="Freihandform 16"/>
          <p:cNvSpPr/>
          <p:nvPr>
            <p:custDataLst>
              <p:tags r:id="rId7"/>
            </p:custDataLst>
          </p:nvPr>
        </p:nvSpPr>
        <p:spPr>
          <a:xfrm>
            <a:off x="0" y="0"/>
            <a:ext cx="1955800" cy="1151235"/>
          </a:xfrm>
          <a:custGeom>
            <a:avLst/>
            <a:gdLst>
              <a:gd name="connsiteX0" fmla="*/ 0 w 1955800"/>
              <a:gd name="connsiteY0" fmla="*/ 0 h 1143000"/>
              <a:gd name="connsiteX1" fmla="*/ 1485900 w 1955800"/>
              <a:gd name="connsiteY1" fmla="*/ 0 h 1143000"/>
              <a:gd name="connsiteX2" fmla="*/ 1955800 w 1955800"/>
              <a:gd name="connsiteY2" fmla="*/ 1143000 h 1143000"/>
              <a:gd name="connsiteX3" fmla="*/ 0 w 1955800"/>
              <a:gd name="connsiteY3" fmla="*/ 1143000 h 1143000"/>
              <a:gd name="connsiteX4" fmla="*/ 0 w 1955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800" h="1143000">
                <a:moveTo>
                  <a:pt x="0" y="0"/>
                </a:moveTo>
                <a:lnTo>
                  <a:pt x="1485900" y="0"/>
                </a:lnTo>
                <a:lnTo>
                  <a:pt x="1955800" y="1143000"/>
                </a:lnTo>
                <a:lnTo>
                  <a:pt x="0" y="1143000"/>
                </a:lnTo>
                <a:lnTo>
                  <a:pt x="0" y="0"/>
                </a:lnTo>
                <a:close/>
              </a:path>
            </a:pathLst>
          </a:custGeom>
          <a:solidFill>
            <a:schemeClr val="tx2"/>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Freihandform 17"/>
          <p:cNvSpPr/>
          <p:nvPr>
            <p:custDataLst>
              <p:tags r:id="rId8"/>
            </p:custDataLst>
          </p:nvPr>
        </p:nvSpPr>
        <p:spPr>
          <a:xfrm>
            <a:off x="2580060" y="1"/>
            <a:ext cx="924520" cy="1151235"/>
          </a:xfrm>
          <a:custGeom>
            <a:avLst/>
            <a:gdLst>
              <a:gd name="connsiteX0" fmla="*/ 0 w 1955800"/>
              <a:gd name="connsiteY0" fmla="*/ 0 h 1143000"/>
              <a:gd name="connsiteX1" fmla="*/ 1485900 w 1955800"/>
              <a:gd name="connsiteY1" fmla="*/ 0 h 1143000"/>
              <a:gd name="connsiteX2" fmla="*/ 1955800 w 1955800"/>
              <a:gd name="connsiteY2" fmla="*/ 1143000 h 1143000"/>
              <a:gd name="connsiteX3" fmla="*/ 0 w 1955800"/>
              <a:gd name="connsiteY3" fmla="*/ 1143000 h 1143000"/>
              <a:gd name="connsiteX4" fmla="*/ 0 w 1955800"/>
              <a:gd name="connsiteY4" fmla="*/ 0 h 1143000"/>
              <a:gd name="connsiteX0" fmla="*/ 0 w 2880320"/>
              <a:gd name="connsiteY0" fmla="*/ 0 h 1143000"/>
              <a:gd name="connsiteX1" fmla="*/ 2880320 w 2880320"/>
              <a:gd name="connsiteY1" fmla="*/ 0 h 1143000"/>
              <a:gd name="connsiteX2" fmla="*/ 1955800 w 2880320"/>
              <a:gd name="connsiteY2" fmla="*/ 1143000 h 1143000"/>
              <a:gd name="connsiteX3" fmla="*/ 0 w 2880320"/>
              <a:gd name="connsiteY3" fmla="*/ 1143000 h 1143000"/>
              <a:gd name="connsiteX4" fmla="*/ 0 w 2880320"/>
              <a:gd name="connsiteY4" fmla="*/ 0 h 1143000"/>
              <a:gd name="connsiteX0" fmla="*/ 2160240 w 2880320"/>
              <a:gd name="connsiteY0" fmla="*/ 0 h 1143000"/>
              <a:gd name="connsiteX1" fmla="*/ 2880320 w 2880320"/>
              <a:gd name="connsiteY1" fmla="*/ 0 h 1143000"/>
              <a:gd name="connsiteX2" fmla="*/ 1955800 w 2880320"/>
              <a:gd name="connsiteY2" fmla="*/ 1143000 h 1143000"/>
              <a:gd name="connsiteX3" fmla="*/ 0 w 2880320"/>
              <a:gd name="connsiteY3" fmla="*/ 1143000 h 1143000"/>
              <a:gd name="connsiteX4" fmla="*/ 2160240 w 2880320"/>
              <a:gd name="connsiteY4" fmla="*/ 0 h 1143000"/>
              <a:gd name="connsiteX0" fmla="*/ 204440 w 924520"/>
              <a:gd name="connsiteY0" fmla="*/ 0 h 1143000"/>
              <a:gd name="connsiteX1" fmla="*/ 924520 w 924520"/>
              <a:gd name="connsiteY1" fmla="*/ 0 h 1143000"/>
              <a:gd name="connsiteX2" fmla="*/ 0 w 924520"/>
              <a:gd name="connsiteY2" fmla="*/ 1143000 h 1143000"/>
              <a:gd name="connsiteX3" fmla="*/ 132432 w 924520"/>
              <a:gd name="connsiteY3" fmla="*/ 643436 h 1143000"/>
              <a:gd name="connsiteX4" fmla="*/ 204440 w 924520"/>
              <a:gd name="connsiteY4" fmla="*/ 0 h 1143000"/>
              <a:gd name="connsiteX0" fmla="*/ 204440 w 924520"/>
              <a:gd name="connsiteY0" fmla="*/ 0 h 1143000"/>
              <a:gd name="connsiteX1" fmla="*/ 924520 w 924520"/>
              <a:gd name="connsiteY1" fmla="*/ 0 h 1143000"/>
              <a:gd name="connsiteX2" fmla="*/ 0 w 924520"/>
              <a:gd name="connsiteY2" fmla="*/ 1143000 h 1143000"/>
              <a:gd name="connsiteX3" fmla="*/ 348456 w 924520"/>
              <a:gd name="connsiteY3" fmla="*/ 571943 h 1143000"/>
              <a:gd name="connsiteX4" fmla="*/ 204440 w 924520"/>
              <a:gd name="connsiteY4" fmla="*/ 0 h 1143000"/>
              <a:gd name="connsiteX0" fmla="*/ 348456 w 924520"/>
              <a:gd name="connsiteY0" fmla="*/ 0 h 1143000"/>
              <a:gd name="connsiteX1" fmla="*/ 924520 w 924520"/>
              <a:gd name="connsiteY1" fmla="*/ 0 h 1143000"/>
              <a:gd name="connsiteX2" fmla="*/ 0 w 924520"/>
              <a:gd name="connsiteY2" fmla="*/ 1143000 h 1143000"/>
              <a:gd name="connsiteX3" fmla="*/ 348456 w 924520"/>
              <a:gd name="connsiteY3" fmla="*/ 571943 h 1143000"/>
              <a:gd name="connsiteX4" fmla="*/ 348456 w 924520"/>
              <a:gd name="connsiteY4" fmla="*/ 0 h 1143000"/>
              <a:gd name="connsiteX0" fmla="*/ 348456 w 924520"/>
              <a:gd name="connsiteY0" fmla="*/ 571943 h 1143000"/>
              <a:gd name="connsiteX1" fmla="*/ 924520 w 924520"/>
              <a:gd name="connsiteY1" fmla="*/ 0 h 1143000"/>
              <a:gd name="connsiteX2" fmla="*/ 0 w 924520"/>
              <a:gd name="connsiteY2" fmla="*/ 1143000 h 1143000"/>
              <a:gd name="connsiteX3" fmla="*/ 348456 w 924520"/>
              <a:gd name="connsiteY3" fmla="*/ 571943 h 1143000"/>
              <a:gd name="connsiteX0" fmla="*/ 420464 w 924520"/>
              <a:gd name="connsiteY0" fmla="*/ 0 h 1143000"/>
              <a:gd name="connsiteX1" fmla="*/ 924520 w 924520"/>
              <a:gd name="connsiteY1" fmla="*/ 0 h 1143000"/>
              <a:gd name="connsiteX2" fmla="*/ 0 w 924520"/>
              <a:gd name="connsiteY2" fmla="*/ 1143000 h 1143000"/>
              <a:gd name="connsiteX3" fmla="*/ 420464 w 924520"/>
              <a:gd name="connsiteY3" fmla="*/ 0 h 1143000"/>
            </a:gdLst>
            <a:ahLst/>
            <a:cxnLst>
              <a:cxn ang="0">
                <a:pos x="connsiteX0" y="connsiteY0"/>
              </a:cxn>
              <a:cxn ang="0">
                <a:pos x="connsiteX1" y="connsiteY1"/>
              </a:cxn>
              <a:cxn ang="0">
                <a:pos x="connsiteX2" y="connsiteY2"/>
              </a:cxn>
              <a:cxn ang="0">
                <a:pos x="connsiteX3" y="connsiteY3"/>
              </a:cxn>
            </a:cxnLst>
            <a:rect l="l" t="t" r="r" b="b"/>
            <a:pathLst>
              <a:path w="924520" h="1143000">
                <a:moveTo>
                  <a:pt x="420464" y="0"/>
                </a:moveTo>
                <a:lnTo>
                  <a:pt x="924520" y="0"/>
                </a:lnTo>
                <a:lnTo>
                  <a:pt x="0" y="1143000"/>
                </a:lnTo>
                <a:lnTo>
                  <a:pt x="420464" y="0"/>
                </a:lnTo>
                <a:close/>
              </a:path>
            </a:pathLst>
          </a:custGeom>
          <a:solidFill>
            <a:srgbClr val="F79646">
              <a:lumMod val="75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 name="Rechteck 18"/>
          <p:cNvSpPr/>
          <p:nvPr>
            <p:custDataLst>
              <p:tags r:id="rId9"/>
            </p:custDataLst>
          </p:nvPr>
        </p:nvSpPr>
        <p:spPr>
          <a:xfrm>
            <a:off x="795" y="648072"/>
            <a:ext cx="9155906" cy="504056"/>
          </a:xfrm>
          <a:prstGeom prst="rect">
            <a:avLst/>
          </a:prstGeom>
          <a:solidFill>
            <a:srgbClr val="FFFFFF">
              <a:alpha val="40000"/>
            </a:srgbClr>
          </a:solidFill>
          <a:ln w="2540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 name="Titel 1"/>
          <p:cNvSpPr>
            <a:spLocks noGrp="1"/>
          </p:cNvSpPr>
          <p:nvPr userDrawn="1">
            <p:ph type="ctrTitle"/>
          </p:nvPr>
        </p:nvSpPr>
        <p:spPr>
          <a:xfrm>
            <a:off x="3851920" y="1275606"/>
            <a:ext cx="5112568" cy="864095"/>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ctr">
              <a:defRPr/>
            </a:lvl1pPr>
          </a:lstStyle>
          <a:p>
            <a:r>
              <a:rPr lang="de-DE" dirty="0" smtClean="0"/>
              <a:t>Titelmasterformat durch Klicken bearbeiten</a:t>
            </a:r>
            <a:endParaRPr lang="de-DE" dirty="0"/>
          </a:p>
        </p:txBody>
      </p:sp>
      <p:sp>
        <p:nvSpPr>
          <p:cNvPr id="23" name="Rectangle 5"/>
          <p:cNvSpPr>
            <a:spLocks noChangeArrowheads="1"/>
          </p:cNvSpPr>
          <p:nvPr userDrawn="1">
            <p:custDataLst>
              <p:tags r:id="rId10"/>
            </p:custDataLst>
          </p:nvPr>
        </p:nvSpPr>
        <p:spPr bwMode="auto">
          <a:xfrm>
            <a:off x="4752020" y="4299942"/>
            <a:ext cx="3240360" cy="720080"/>
          </a:xfrm>
          <a:prstGeom prst="rect">
            <a:avLst/>
          </a:prstGeom>
          <a:noFill/>
          <a:ln w="9525">
            <a:noFill/>
            <a:miter lim="800000"/>
            <a:headEnd/>
            <a:tailEnd/>
          </a:ln>
        </p:spPr>
        <p:txBody>
          <a:bodyPr anchor="b"/>
          <a:lstStyle/>
          <a:p>
            <a:pPr algn="ctr">
              <a:spcBef>
                <a:spcPct val="20000"/>
              </a:spcBef>
            </a:pPr>
            <a:endParaRPr lang="en-US" sz="1400" dirty="0" smtClean="0"/>
          </a:p>
        </p:txBody>
      </p:sp>
      <p:sp>
        <p:nvSpPr>
          <p:cNvPr id="25" name="Textfeld 24"/>
          <p:cNvSpPr txBox="1"/>
          <p:nvPr userDrawn="1"/>
        </p:nvSpPr>
        <p:spPr>
          <a:xfrm>
            <a:off x="3851920" y="2355726"/>
            <a:ext cx="5040560" cy="1631216"/>
          </a:xfrm>
          <a:prstGeom prst="rect">
            <a:avLst/>
          </a:prstGeom>
          <a:noFill/>
        </p:spPr>
        <p:txBody>
          <a:bodyPr wrap="square" rtlCol="0">
            <a:spAutoFit/>
          </a:bodyPr>
          <a:lstStyle/>
          <a:p>
            <a:pPr algn="ctr"/>
            <a:r>
              <a:rPr lang="en-US" sz="2000" dirty="0" smtClean="0"/>
              <a:t>Questions &amp; Remarks?</a:t>
            </a:r>
          </a:p>
          <a:p>
            <a:pPr algn="ctr"/>
            <a:endParaRPr lang="en-US" sz="2000" dirty="0" smtClean="0"/>
          </a:p>
          <a:p>
            <a:pPr algn="ctr"/>
            <a:endParaRPr lang="en-US" sz="2000" dirty="0" smtClean="0"/>
          </a:p>
          <a:p>
            <a:pPr algn="ctr"/>
            <a:endParaRPr lang="en-US" sz="2000" dirty="0" smtClean="0"/>
          </a:p>
          <a:p>
            <a:pPr algn="ctr"/>
            <a:r>
              <a:rPr lang="en-US" sz="2000" dirty="0" smtClean="0"/>
              <a:t>Thank You Very Much</a:t>
            </a:r>
            <a:endParaRPr lang="en-US" sz="2000" dirty="0"/>
          </a:p>
        </p:txBody>
      </p:sp>
      <p:pic>
        <p:nvPicPr>
          <p:cNvPr id="22" name="Grafik 21" descr="index.png"/>
          <p:cNvPicPr>
            <a:picLocks noChangeAspect="1"/>
          </p:cNvPicPr>
          <p:nvPr userDrawn="1"/>
        </p:nvPicPr>
        <p:blipFill>
          <a:blip r:embed="rId15" cstate="print"/>
          <a:stretch>
            <a:fillRect/>
          </a:stretch>
        </p:blipFill>
        <p:spPr>
          <a:xfrm>
            <a:off x="3798963" y="4578133"/>
            <a:ext cx="1421109" cy="441887"/>
          </a:xfrm>
          <a:prstGeom prst="rect">
            <a:avLst/>
          </a:prstGeom>
        </p:spPr>
      </p:pic>
      <p:pic>
        <p:nvPicPr>
          <p:cNvPr id="1026" name="Picture 2"/>
          <p:cNvPicPr>
            <a:picLocks noChangeAspect="1" noChangeArrowheads="1"/>
          </p:cNvPicPr>
          <p:nvPr userDrawn="1"/>
        </p:nvPicPr>
        <p:blipFill>
          <a:blip r:embed="rId16" cstate="print"/>
          <a:srcRect l="12114" t="13100" r="62264" b="4301"/>
          <a:stretch>
            <a:fillRect/>
          </a:stretch>
        </p:blipFill>
        <p:spPr bwMode="auto">
          <a:xfrm>
            <a:off x="179512" y="1678889"/>
            <a:ext cx="3240360" cy="2937850"/>
          </a:xfrm>
          <a:prstGeom prst="rect">
            <a:avLst/>
          </a:prstGeom>
          <a:ln>
            <a:noFill/>
          </a:ln>
          <a:effectLst>
            <a:softEdge rad="112500"/>
          </a:effec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Line 12"/>
          <p:cNvSpPr>
            <a:spLocks noChangeShapeType="1"/>
          </p:cNvSpPr>
          <p:nvPr userDrawn="1"/>
        </p:nvSpPr>
        <p:spPr bwMode="auto">
          <a:xfrm>
            <a:off x="0" y="824640"/>
            <a:ext cx="9144000" cy="0"/>
          </a:xfrm>
          <a:prstGeom prst="line">
            <a:avLst/>
          </a:prstGeom>
          <a:noFill/>
          <a:ln w="38100">
            <a:solidFill>
              <a:schemeClr val="tx2">
                <a:lumMod val="20000"/>
                <a:lumOff val="80000"/>
              </a:schemeClr>
            </a:solidFill>
            <a:round/>
            <a:headEnd/>
            <a:tailEnd/>
          </a:ln>
          <a:effectLst/>
        </p:spPr>
        <p:txBody>
          <a:bodyPr/>
          <a:lstStyle/>
          <a:p>
            <a:pPr>
              <a:defRPr/>
            </a:pPr>
            <a:endParaRPr lang="de-DE"/>
          </a:p>
        </p:txBody>
      </p:sp>
      <p:sp>
        <p:nvSpPr>
          <p:cNvPr id="7" name="Rectangle 7"/>
          <p:cNvSpPr>
            <a:spLocks noChangeArrowheads="1"/>
          </p:cNvSpPr>
          <p:nvPr userDrawn="1"/>
        </p:nvSpPr>
        <p:spPr bwMode="invGray">
          <a:xfrm>
            <a:off x="0" y="1"/>
            <a:ext cx="9144000" cy="815024"/>
          </a:xfrm>
          <a:prstGeom prst="rect">
            <a:avLst/>
          </a:prstGeom>
          <a:solidFill>
            <a:schemeClr val="tx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txBody>
          <a:bodyPr wrap="none" anchor="ctr"/>
          <a:lstStyle/>
          <a:p>
            <a:pPr>
              <a:defRPr/>
            </a:pPr>
            <a:endParaRPr lang="de-DE"/>
          </a:p>
        </p:txBody>
      </p:sp>
      <p:sp>
        <p:nvSpPr>
          <p:cNvPr id="9" name="Abgerundetes Rechteck 8"/>
          <p:cNvSpPr/>
          <p:nvPr userDrawn="1"/>
        </p:nvSpPr>
        <p:spPr>
          <a:xfrm>
            <a:off x="118693" y="105507"/>
            <a:ext cx="667317" cy="598738"/>
          </a:xfrm>
          <a:prstGeom prst="roundRect">
            <a:avLst>
              <a:gd name="adj" fmla="val 91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p:cNvSpPr>
            <a:spLocks noGrp="1" noChangeArrowheads="1"/>
          </p:cNvSpPr>
          <p:nvPr userDrawn="1">
            <p:ph type="title"/>
          </p:nvPr>
        </p:nvSpPr>
        <p:spPr bwMode="auto">
          <a:xfrm>
            <a:off x="971600" y="52707"/>
            <a:ext cx="8064896" cy="709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dirty="0" smtClean="0"/>
              <a:t>Titelmasterformat durch Klicken bearbeiten</a:t>
            </a:r>
          </a:p>
        </p:txBody>
      </p:sp>
      <p:pic>
        <p:nvPicPr>
          <p:cNvPr id="12" name="Grafik 11" descr="index.png"/>
          <p:cNvPicPr>
            <a:picLocks noChangeAspect="1"/>
          </p:cNvPicPr>
          <p:nvPr userDrawn="1"/>
        </p:nvPicPr>
        <p:blipFill>
          <a:blip r:embed="rId6" cstate="print"/>
          <a:srcRect r="69566"/>
          <a:stretch>
            <a:fillRect/>
          </a:stretch>
        </p:blipFill>
        <p:spPr>
          <a:xfrm>
            <a:off x="166812" y="110777"/>
            <a:ext cx="576064" cy="58856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Lst>
  <p:txStyles>
    <p:titleStyle>
      <a:lvl1pPr algn="l" defTabSz="914400" rtl="0" eaLnBrk="1" latinLnBrk="0" hangingPunct="1">
        <a:spcBef>
          <a:spcPct val="0"/>
        </a:spcBef>
        <a:buNone/>
        <a:defRPr sz="20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8.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gi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34.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8.gif"/><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28.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76.xml"/><Relationship Id="rId7" Type="http://schemas.openxmlformats.org/officeDocument/2006/relationships/image" Target="../media/image60.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59.png"/><Relationship Id="rId5" Type="http://schemas.openxmlformats.org/officeDocument/2006/relationships/slideLayout" Target="../slideLayouts/slideLayout2.xml"/><Relationship Id="rId4" Type="http://schemas.openxmlformats.org/officeDocument/2006/relationships/tags" Target="../tags/tag77.xml"/><Relationship Id="rId9" Type="http://schemas.openxmlformats.org/officeDocument/2006/relationships/image" Target="../media/image18.png"/></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63.png"/><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image" Target="../media/image62.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image" Target="../media/image61.png"/><Relationship Id="rId5" Type="http://schemas.openxmlformats.org/officeDocument/2006/relationships/tags" Target="../tags/tag82.xml"/><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tags" Target="../tags/tag81.xml"/><Relationship Id="rId9" Type="http://schemas.openxmlformats.org/officeDocument/2006/relationships/image" Target="../media/image59.png"/><Relationship Id="rId1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18.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4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91.xml"/><Relationship Id="rId7" Type="http://schemas.openxmlformats.org/officeDocument/2006/relationships/image" Target="../media/image71.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70.png"/><Relationship Id="rId5" Type="http://schemas.openxmlformats.org/officeDocument/2006/relationships/image" Target="../media/image38.gif"/><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gif"/></Relationships>
</file>

<file path=ppt/slides/_rels/slide49.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slideLayout" Target="../slideLayouts/slideLayout2.xml"/><Relationship Id="rId1" Type="http://schemas.openxmlformats.org/officeDocument/2006/relationships/tags" Target="../tags/tag94.xml"/><Relationship Id="rId5" Type="http://schemas.openxmlformats.org/officeDocument/2006/relationships/image" Target="../media/image75.png"/><Relationship Id="rId4" Type="http://schemas.openxmlformats.org/officeDocument/2006/relationships/image" Target="../media/image38.g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81.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18.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18.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smtClean="0"/>
              <a:t>Calculus II for Management</a:t>
            </a:r>
            <a:endParaRPr lang="en-US" dirty="0"/>
          </a:p>
        </p:txBody>
      </p:sp>
      <p:sp>
        <p:nvSpPr>
          <p:cNvPr id="3" name="Untertitel 2"/>
          <p:cNvSpPr>
            <a:spLocks noGrp="1"/>
          </p:cNvSpPr>
          <p:nvPr>
            <p:ph type="subTitle" idx="1"/>
          </p:nvPr>
        </p:nvSpPr>
        <p:spPr/>
        <p:txBody>
          <a:bodyPr/>
          <a:lstStyle/>
          <a:p>
            <a:endParaRPr lang="en-US" dirty="0" smtClean="0">
              <a:solidFill>
                <a:schemeClr val="tx1"/>
              </a:solidFill>
            </a:endParaRPr>
          </a:p>
          <a:p>
            <a:r>
              <a:rPr lang="en-US" dirty="0" smtClean="0">
                <a:solidFill>
                  <a:schemeClr val="tx1"/>
                </a:solidFill>
              </a:rPr>
              <a:t>Constrained Optimization: The Method of Lagrange Multipliers</a:t>
            </a:r>
          </a:p>
          <a:p>
            <a:r>
              <a:rPr lang="en-US" smtClean="0"/>
              <a:t>week 12</a:t>
            </a:r>
            <a:endParaRPr lang="en-US" dirty="0">
              <a:solidFill>
                <a:schemeClr val="tx1"/>
              </a:solidFill>
            </a:endParaRPr>
          </a:p>
        </p:txBody>
      </p:sp>
      <p:sp>
        <p:nvSpPr>
          <p:cNvPr id="4" name="Rechteck 3"/>
          <p:cNvSpPr/>
          <p:nvPr/>
        </p:nvSpPr>
        <p:spPr>
          <a:xfrm>
            <a:off x="7092280" y="3291830"/>
            <a:ext cx="1800200" cy="17171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2075" lvl="1" indent="-92075">
              <a:spcAft>
                <a:spcPts val="400"/>
              </a:spcAft>
              <a:buFont typeface="Arial" pitchFamily="34" charset="0"/>
              <a:buChar char="•"/>
            </a:pPr>
            <a:r>
              <a:rPr lang="en-US" sz="1200" dirty="0" smtClean="0">
                <a:solidFill>
                  <a:schemeClr val="tx1"/>
                </a:solidFill>
              </a:rPr>
              <a:t>Intro &amp; applications in economics</a:t>
            </a:r>
          </a:p>
          <a:p>
            <a:pPr marL="92075" lvl="1" indent="-92075">
              <a:spcAft>
                <a:spcPts val="400"/>
              </a:spcAft>
              <a:buFont typeface="Arial" pitchFamily="34" charset="0"/>
              <a:buChar char="•"/>
            </a:pPr>
            <a:r>
              <a:rPr lang="en-US" sz="1200" dirty="0" smtClean="0">
                <a:solidFill>
                  <a:schemeClr val="tx1"/>
                </a:solidFill>
              </a:rPr>
              <a:t>The significance of the Lagrange multiplier</a:t>
            </a:r>
          </a:p>
          <a:p>
            <a:pPr marL="92075" lvl="1" indent="-92075">
              <a:spcAft>
                <a:spcPts val="400"/>
              </a:spcAft>
              <a:buFont typeface="Arial" pitchFamily="34" charset="0"/>
              <a:buChar char="•"/>
            </a:pPr>
            <a:r>
              <a:rPr lang="en-US" sz="1200" dirty="0" smtClean="0">
                <a:solidFill>
                  <a:schemeClr val="tx1"/>
                </a:solidFill>
              </a:rPr>
              <a:t>Why the method of Lagrange multipliers works</a:t>
            </a:r>
          </a:p>
          <a:p>
            <a:pPr marL="92075" lvl="1" indent="-92075">
              <a:spcAft>
                <a:spcPts val="400"/>
              </a:spcAft>
              <a:buFont typeface="Arial" pitchFamily="34" charset="0"/>
              <a:buChar char="•"/>
            </a:pPr>
            <a:r>
              <a:rPr lang="en-US" sz="1200" dirty="0" smtClean="0">
                <a:solidFill>
                  <a:schemeClr val="tx1"/>
                </a:solidFill>
              </a:rPr>
              <a:t>Application in 3D</a:t>
            </a:r>
          </a:p>
        </p:txBody>
      </p:sp>
      <p:sp>
        <p:nvSpPr>
          <p:cNvPr id="5" name="Rechteck 4"/>
          <p:cNvSpPr/>
          <p:nvPr/>
        </p:nvSpPr>
        <p:spPr>
          <a:xfrm>
            <a:off x="7092280" y="2931790"/>
            <a:ext cx="1800200" cy="288032"/>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Lecture 12</a:t>
            </a:r>
            <a:endParaRPr lang="en-US" sz="1400" dirty="0"/>
          </a:p>
        </p:txBody>
      </p:sp>
      <p:sp>
        <p:nvSpPr>
          <p:cNvPr id="6" name="Rechteck 5"/>
          <p:cNvSpPr/>
          <p:nvPr/>
        </p:nvSpPr>
        <p:spPr>
          <a:xfrm>
            <a:off x="251520" y="1347614"/>
            <a:ext cx="288032" cy="864096"/>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algn="ctr">
              <a:spcBef>
                <a:spcPct val="0"/>
              </a:spcBef>
            </a:pPr>
            <a:endParaRPr lang="en-US" sz="2000" dirty="0" smtClean="0">
              <a:solidFill>
                <a:schemeClr val="bg1"/>
              </a:solidFill>
              <a:latin typeface="+mj-lt"/>
              <a:ea typeface="+mj-ea"/>
              <a:cs typeface="+mj-cs"/>
            </a:endParaRPr>
          </a:p>
        </p:txBody>
      </p:sp>
      <p:sp>
        <p:nvSpPr>
          <p:cNvPr id="7" name="Rechteck 6"/>
          <p:cNvSpPr/>
          <p:nvPr/>
        </p:nvSpPr>
        <p:spPr>
          <a:xfrm>
            <a:off x="8604448" y="1347614"/>
            <a:ext cx="288032" cy="864096"/>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algn="ctr">
              <a:spcBef>
                <a:spcPct val="0"/>
              </a:spcBef>
            </a:pPr>
            <a:endParaRPr lang="en-US" sz="2000" dirty="0" smtClean="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Using Lagrange multipliers in construction</a:t>
            </a:r>
            <a:endParaRPr lang="en-US" dirty="0"/>
          </a:p>
        </p:txBody>
      </p:sp>
      <p:sp>
        <p:nvSpPr>
          <p:cNvPr id="3" name="Rechteck 2"/>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descr="IguanaTex_tmp.png"/>
          <p:cNvPicPr>
            <a:picLocks noChangeAspect="1"/>
          </p:cNvPicPr>
          <p:nvPr>
            <p:custDataLst>
              <p:tags r:id="rId1"/>
            </p:custDataLst>
          </p:nvPr>
        </p:nvPicPr>
        <p:blipFill>
          <a:blip r:embed="rId3" cstate="print"/>
          <a:stretch>
            <a:fillRect/>
          </a:stretch>
        </p:blipFill>
        <p:spPr>
          <a:xfrm>
            <a:off x="1763690" y="1203549"/>
            <a:ext cx="7078313" cy="2304042"/>
          </a:xfrm>
          <a:prstGeom prst="rect">
            <a:avLst/>
          </a:prstGeom>
          <a:noFill/>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Using Lagrange multipliers</a:t>
            </a:r>
            <a:endParaRPr lang="en-US" dirty="0"/>
          </a:p>
        </p:txBody>
      </p:sp>
      <p:sp>
        <p:nvSpPr>
          <p:cNvPr id="3" name="Rechteck 2"/>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0" descr="IguanaTex_tmp.png"/>
          <p:cNvPicPr>
            <a:picLocks noChangeAspect="1"/>
          </p:cNvPicPr>
          <p:nvPr>
            <p:custDataLst>
              <p:tags r:id="rId1"/>
            </p:custDataLst>
          </p:nvPr>
        </p:nvPicPr>
        <p:blipFill>
          <a:blip r:embed="rId4" cstate="print"/>
          <a:stretch>
            <a:fillRect/>
          </a:stretch>
        </p:blipFill>
        <p:spPr>
          <a:xfrm>
            <a:off x="1763690" y="1203548"/>
            <a:ext cx="7080828" cy="3484130"/>
          </a:xfrm>
          <a:prstGeom prst="rect">
            <a:avLst/>
          </a:prstGeom>
          <a:noFill/>
          <a:ln/>
          <a:effectLst/>
        </p:spPr>
      </p:pic>
      <p:pic>
        <p:nvPicPr>
          <p:cNvPr id="7" name="Grafik 6" descr="IguanaTex_tmp.png"/>
          <p:cNvPicPr>
            <a:picLocks noChangeAspect="1"/>
          </p:cNvPicPr>
          <p:nvPr>
            <p:custDataLst>
              <p:tags r:id="rId2"/>
            </p:custDataLst>
          </p:nvPr>
        </p:nvPicPr>
        <p:blipFill>
          <a:blip r:embed="rId5" cstate="print"/>
          <a:stretch>
            <a:fillRect/>
          </a:stretch>
        </p:blipFill>
        <p:spPr>
          <a:xfrm>
            <a:off x="377534" y="1238000"/>
            <a:ext cx="1044116" cy="795293"/>
          </a:xfrm>
          <a:prstGeom prst="rect">
            <a:avLst/>
          </a:prstGeom>
          <a:noFill/>
          <a:ln/>
          <a:effectLst/>
        </p:spPr>
      </p:pic>
      <p:sp>
        <p:nvSpPr>
          <p:cNvPr id="8" name="Rechteck 7"/>
          <p:cNvSpPr/>
          <p:nvPr/>
        </p:nvSpPr>
        <p:spPr>
          <a:xfrm>
            <a:off x="251520" y="1131590"/>
            <a:ext cx="1296144" cy="100811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Using Lagrange multipliers</a:t>
            </a:r>
            <a:endParaRPr lang="en-US" dirty="0"/>
          </a:p>
        </p:txBody>
      </p:sp>
      <p:sp>
        <p:nvSpPr>
          <p:cNvPr id="3" name="Rechteck 2"/>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fik 13" descr="IguanaTex_tmp.png"/>
          <p:cNvPicPr>
            <a:picLocks noChangeAspect="1"/>
          </p:cNvPicPr>
          <p:nvPr>
            <p:custDataLst>
              <p:tags r:id="rId1"/>
            </p:custDataLst>
          </p:nvPr>
        </p:nvPicPr>
        <p:blipFill>
          <a:blip r:embed="rId3" cstate="print"/>
          <a:stretch>
            <a:fillRect/>
          </a:stretch>
        </p:blipFill>
        <p:spPr>
          <a:xfrm>
            <a:off x="1744097" y="1190487"/>
            <a:ext cx="7102132" cy="3737184"/>
          </a:xfrm>
          <a:prstGeom prst="rect">
            <a:avLst/>
          </a:prstGeom>
          <a:noFill/>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Using Lagrange multipliers</a:t>
            </a:r>
            <a:endParaRPr lang="en-US" dirty="0"/>
          </a:p>
        </p:txBody>
      </p:sp>
      <p:sp>
        <p:nvSpPr>
          <p:cNvPr id="3" name="Rechteck 2"/>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IguanaTex_tmp.png"/>
          <p:cNvPicPr>
            <a:picLocks noChangeAspect="1"/>
          </p:cNvPicPr>
          <p:nvPr>
            <p:custDataLst>
              <p:tags r:id="rId1"/>
            </p:custDataLst>
          </p:nvPr>
        </p:nvPicPr>
        <p:blipFill>
          <a:blip r:embed="rId3" cstate="print"/>
          <a:stretch>
            <a:fillRect/>
          </a:stretch>
        </p:blipFill>
        <p:spPr>
          <a:xfrm>
            <a:off x="1744098" y="1190488"/>
            <a:ext cx="7063679" cy="1465251"/>
          </a:xfrm>
          <a:prstGeom prst="rect">
            <a:avLst/>
          </a:prstGeom>
          <a:noFill/>
          <a:ln/>
          <a:effectLst/>
        </p:spPr>
      </p:pic>
      <p:grpSp>
        <p:nvGrpSpPr>
          <p:cNvPr id="4" name="Gruppieren 17"/>
          <p:cNvGrpSpPr/>
          <p:nvPr/>
        </p:nvGrpSpPr>
        <p:grpSpPr>
          <a:xfrm>
            <a:off x="6747163" y="2859782"/>
            <a:ext cx="2130124" cy="2088232"/>
            <a:chOff x="1835696" y="2067694"/>
            <a:chExt cx="3085007" cy="3024336"/>
          </a:xfrm>
        </p:grpSpPr>
        <p:sp>
          <p:nvSpPr>
            <p:cNvPr id="6" name="Rechteck 5"/>
            <p:cNvSpPr/>
            <p:nvPr/>
          </p:nvSpPr>
          <p:spPr>
            <a:xfrm>
              <a:off x="3275856" y="2427734"/>
              <a:ext cx="1224136" cy="122413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 name="Rechteck 6"/>
            <p:cNvSpPr/>
            <p:nvPr/>
          </p:nvSpPr>
          <p:spPr>
            <a:xfrm>
              <a:off x="2051720" y="3651870"/>
              <a:ext cx="1224136" cy="122413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Rechteck 7"/>
            <p:cNvSpPr/>
            <p:nvPr/>
          </p:nvSpPr>
          <p:spPr>
            <a:xfrm>
              <a:off x="2051720" y="2427734"/>
              <a:ext cx="1224136" cy="122413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9" name="Rechteck 8"/>
            <p:cNvSpPr/>
            <p:nvPr/>
          </p:nvSpPr>
          <p:spPr>
            <a:xfrm>
              <a:off x="3275856" y="3651870"/>
              <a:ext cx="1224136" cy="122413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0" name="Gerade Verbindung 9"/>
            <p:cNvCxnSpPr/>
            <p:nvPr/>
          </p:nvCxnSpPr>
          <p:spPr>
            <a:xfrm>
              <a:off x="1835696" y="3651870"/>
              <a:ext cx="2880320"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3275856" y="2211710"/>
              <a:ext cx="0" cy="2880320"/>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3635896" y="2499742"/>
              <a:ext cx="917493" cy="356596"/>
            </a:xfrm>
            <a:prstGeom prst="rect">
              <a:avLst/>
            </a:prstGeom>
            <a:noFill/>
          </p:spPr>
          <p:txBody>
            <a:bodyPr wrap="none" rtlCol="0">
              <a:spAutoFit/>
            </a:bodyPr>
            <a:lstStyle/>
            <a:p>
              <a:r>
                <a:rPr lang="en-US" sz="1000" i="1" dirty="0" smtClean="0"/>
                <a:t>f</a:t>
              </a:r>
              <a:r>
                <a:rPr lang="en-US" sz="1000" dirty="0" smtClean="0"/>
                <a:t>(</a:t>
              </a:r>
              <a:r>
                <a:rPr lang="en-US" sz="1000" i="1" dirty="0" err="1" smtClean="0"/>
                <a:t>x</a:t>
              </a:r>
              <a:r>
                <a:rPr lang="en-US" sz="1000" dirty="0" err="1" smtClean="0"/>
                <a:t>,</a:t>
              </a:r>
              <a:r>
                <a:rPr lang="en-US" sz="1000" i="1" dirty="0" err="1" smtClean="0"/>
                <a:t>y</a:t>
              </a:r>
              <a:r>
                <a:rPr lang="en-US" sz="1000" dirty="0" smtClean="0"/>
                <a:t>) &gt; 0</a:t>
              </a:r>
              <a:endParaRPr lang="en-US" sz="1000" dirty="0"/>
            </a:p>
          </p:txBody>
        </p:sp>
        <p:sp>
          <p:nvSpPr>
            <p:cNvPr id="13" name="Textfeld 12"/>
            <p:cNvSpPr txBox="1"/>
            <p:nvPr/>
          </p:nvSpPr>
          <p:spPr>
            <a:xfrm>
              <a:off x="2123728" y="4515967"/>
              <a:ext cx="917493" cy="356596"/>
            </a:xfrm>
            <a:prstGeom prst="rect">
              <a:avLst/>
            </a:prstGeom>
            <a:noFill/>
          </p:spPr>
          <p:txBody>
            <a:bodyPr wrap="none" rtlCol="0">
              <a:spAutoFit/>
            </a:bodyPr>
            <a:lstStyle/>
            <a:p>
              <a:r>
                <a:rPr lang="en-US" sz="1000" i="1" dirty="0" smtClean="0"/>
                <a:t>f</a:t>
              </a:r>
              <a:r>
                <a:rPr lang="en-US" sz="1000" dirty="0" smtClean="0"/>
                <a:t>(</a:t>
              </a:r>
              <a:r>
                <a:rPr lang="en-US" sz="1000" i="1" dirty="0" err="1" smtClean="0"/>
                <a:t>x</a:t>
              </a:r>
              <a:r>
                <a:rPr lang="en-US" sz="1000" dirty="0" err="1" smtClean="0"/>
                <a:t>,</a:t>
              </a:r>
              <a:r>
                <a:rPr lang="en-US" sz="1000" i="1" dirty="0" err="1" smtClean="0"/>
                <a:t>y</a:t>
              </a:r>
              <a:r>
                <a:rPr lang="en-US" sz="1000" dirty="0" smtClean="0"/>
                <a:t>) &gt; 0</a:t>
              </a:r>
              <a:endParaRPr lang="en-US" sz="1000" dirty="0"/>
            </a:p>
          </p:txBody>
        </p:sp>
        <p:sp>
          <p:nvSpPr>
            <p:cNvPr id="14" name="Textfeld 13"/>
            <p:cNvSpPr txBox="1"/>
            <p:nvPr/>
          </p:nvSpPr>
          <p:spPr>
            <a:xfrm>
              <a:off x="2123728" y="2499742"/>
              <a:ext cx="917493" cy="356596"/>
            </a:xfrm>
            <a:prstGeom prst="rect">
              <a:avLst/>
            </a:prstGeom>
            <a:noFill/>
          </p:spPr>
          <p:txBody>
            <a:bodyPr wrap="none" rtlCol="0">
              <a:spAutoFit/>
            </a:bodyPr>
            <a:lstStyle/>
            <a:p>
              <a:r>
                <a:rPr lang="en-US" sz="1000" i="1" dirty="0" smtClean="0"/>
                <a:t>f</a:t>
              </a:r>
              <a:r>
                <a:rPr lang="en-US" sz="1000" dirty="0" smtClean="0"/>
                <a:t>(</a:t>
              </a:r>
              <a:r>
                <a:rPr lang="en-US" sz="1000" i="1" dirty="0" err="1" smtClean="0"/>
                <a:t>x</a:t>
              </a:r>
              <a:r>
                <a:rPr lang="en-US" sz="1000" dirty="0" err="1" smtClean="0"/>
                <a:t>,</a:t>
              </a:r>
              <a:r>
                <a:rPr lang="en-US" sz="1000" i="1" dirty="0" err="1" smtClean="0"/>
                <a:t>y</a:t>
              </a:r>
              <a:r>
                <a:rPr lang="en-US" sz="1000" dirty="0" smtClean="0"/>
                <a:t>) &lt; 0</a:t>
              </a:r>
              <a:endParaRPr lang="en-US" sz="1000" dirty="0"/>
            </a:p>
          </p:txBody>
        </p:sp>
        <p:sp>
          <p:nvSpPr>
            <p:cNvPr id="15" name="Textfeld 14"/>
            <p:cNvSpPr txBox="1"/>
            <p:nvPr/>
          </p:nvSpPr>
          <p:spPr>
            <a:xfrm>
              <a:off x="3635896" y="4515967"/>
              <a:ext cx="917493" cy="356596"/>
            </a:xfrm>
            <a:prstGeom prst="rect">
              <a:avLst/>
            </a:prstGeom>
            <a:noFill/>
          </p:spPr>
          <p:txBody>
            <a:bodyPr wrap="none" rtlCol="0">
              <a:spAutoFit/>
            </a:bodyPr>
            <a:lstStyle/>
            <a:p>
              <a:r>
                <a:rPr lang="en-US" sz="1000" i="1" dirty="0" smtClean="0"/>
                <a:t>f</a:t>
              </a:r>
              <a:r>
                <a:rPr lang="en-US" sz="1000" dirty="0" smtClean="0"/>
                <a:t>(</a:t>
              </a:r>
              <a:r>
                <a:rPr lang="en-US" sz="1000" i="1" dirty="0" err="1" smtClean="0"/>
                <a:t>x</a:t>
              </a:r>
              <a:r>
                <a:rPr lang="en-US" sz="1000" dirty="0" err="1" smtClean="0"/>
                <a:t>,</a:t>
              </a:r>
              <a:r>
                <a:rPr lang="en-US" sz="1000" i="1" dirty="0" err="1" smtClean="0"/>
                <a:t>y</a:t>
              </a:r>
              <a:r>
                <a:rPr lang="en-US" sz="1000" dirty="0" smtClean="0"/>
                <a:t>) &lt; 0</a:t>
              </a:r>
              <a:endParaRPr lang="en-US" sz="1000" dirty="0"/>
            </a:p>
          </p:txBody>
        </p:sp>
        <p:sp>
          <p:nvSpPr>
            <p:cNvPr id="16" name="Textfeld 15"/>
            <p:cNvSpPr txBox="1"/>
            <p:nvPr/>
          </p:nvSpPr>
          <p:spPr>
            <a:xfrm>
              <a:off x="2987824" y="2067694"/>
              <a:ext cx="351024" cy="356596"/>
            </a:xfrm>
            <a:prstGeom prst="rect">
              <a:avLst/>
            </a:prstGeom>
            <a:noFill/>
          </p:spPr>
          <p:txBody>
            <a:bodyPr wrap="none" rtlCol="0">
              <a:spAutoFit/>
            </a:bodyPr>
            <a:lstStyle/>
            <a:p>
              <a:r>
                <a:rPr lang="en-US" sz="1000" i="1" dirty="0" smtClean="0"/>
                <a:t>y</a:t>
              </a:r>
              <a:endParaRPr lang="en-US" sz="1000" i="1" dirty="0"/>
            </a:p>
          </p:txBody>
        </p:sp>
        <p:sp>
          <p:nvSpPr>
            <p:cNvPr id="17" name="Textfeld 16"/>
            <p:cNvSpPr txBox="1"/>
            <p:nvPr/>
          </p:nvSpPr>
          <p:spPr>
            <a:xfrm>
              <a:off x="4571999" y="3651870"/>
              <a:ext cx="348704" cy="356596"/>
            </a:xfrm>
            <a:prstGeom prst="rect">
              <a:avLst/>
            </a:prstGeom>
            <a:noFill/>
          </p:spPr>
          <p:txBody>
            <a:bodyPr wrap="none" rtlCol="0">
              <a:spAutoFit/>
            </a:bodyPr>
            <a:lstStyle/>
            <a:p>
              <a:r>
                <a:rPr lang="en-US" sz="1000" i="1" dirty="0" smtClean="0"/>
                <a:t>x</a:t>
              </a:r>
              <a:endParaRPr lang="en-US" sz="1000" i="1" dirty="0"/>
            </a:p>
          </p:txBody>
        </p:sp>
      </p:grpSp>
      <p:sp>
        <p:nvSpPr>
          <p:cNvPr id="19" name="Ellipse 18"/>
          <p:cNvSpPr/>
          <p:nvPr/>
        </p:nvSpPr>
        <p:spPr>
          <a:xfrm>
            <a:off x="7274396" y="3486646"/>
            <a:ext cx="936104"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llipse 19"/>
          <p:cNvSpPr/>
          <p:nvPr/>
        </p:nvSpPr>
        <p:spPr>
          <a:xfrm>
            <a:off x="7308304" y="3579862"/>
            <a:ext cx="144016" cy="144016"/>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lipse 20"/>
          <p:cNvSpPr/>
          <p:nvPr/>
        </p:nvSpPr>
        <p:spPr>
          <a:xfrm>
            <a:off x="8028384" y="3579862"/>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llipse 21"/>
          <p:cNvSpPr/>
          <p:nvPr/>
        </p:nvSpPr>
        <p:spPr>
          <a:xfrm>
            <a:off x="7308304" y="4155926"/>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llipse 22"/>
          <p:cNvSpPr/>
          <p:nvPr/>
        </p:nvSpPr>
        <p:spPr>
          <a:xfrm>
            <a:off x="8034734" y="4162276"/>
            <a:ext cx="144016" cy="144016"/>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Summary:</a:t>
            </a:r>
            <a:br>
              <a:rPr lang="en-US" dirty="0" smtClean="0"/>
            </a:br>
            <a:r>
              <a:rPr lang="en-US" dirty="0" smtClean="0"/>
              <a:t>The method of Lagrange multipliers</a:t>
            </a:r>
            <a:endParaRPr lang="en-US" dirty="0"/>
          </a:p>
        </p:txBody>
      </p:sp>
      <p:pic>
        <p:nvPicPr>
          <p:cNvPr id="56323" name="Picture 3"/>
          <p:cNvPicPr>
            <a:picLocks noChangeAspect="1" noChangeArrowheads="1"/>
          </p:cNvPicPr>
          <p:nvPr/>
        </p:nvPicPr>
        <p:blipFill>
          <a:blip r:embed="rId3" cstate="print"/>
          <a:srcRect l="50103" t="7500" r="24107" b="27401"/>
          <a:stretch>
            <a:fillRect/>
          </a:stretch>
        </p:blipFill>
        <p:spPr bwMode="auto">
          <a:xfrm>
            <a:off x="251520" y="1125059"/>
            <a:ext cx="2880320" cy="2044807"/>
          </a:xfrm>
          <a:prstGeom prst="rect">
            <a:avLst/>
          </a:prstGeom>
          <a:noFill/>
          <a:ln w="9525">
            <a:noFill/>
            <a:miter lim="800000"/>
            <a:headEnd/>
            <a:tailEnd/>
          </a:ln>
        </p:spPr>
      </p:pic>
      <p:sp>
        <p:nvSpPr>
          <p:cNvPr id="5" name="Rechteck 4"/>
          <p:cNvSpPr/>
          <p:nvPr/>
        </p:nvSpPr>
        <p:spPr>
          <a:xfrm>
            <a:off x="3419872" y="1131590"/>
            <a:ext cx="5472608" cy="3888432"/>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IguanaTex_tmp.png"/>
          <p:cNvPicPr>
            <a:picLocks noChangeAspect="1"/>
          </p:cNvPicPr>
          <p:nvPr>
            <p:custDataLst>
              <p:tags r:id="rId1"/>
            </p:custDataLst>
          </p:nvPr>
        </p:nvPicPr>
        <p:blipFill>
          <a:blip r:embed="rId4" cstate="print"/>
          <a:stretch>
            <a:fillRect/>
          </a:stretch>
        </p:blipFill>
        <p:spPr>
          <a:xfrm>
            <a:off x="3491878" y="1203580"/>
            <a:ext cx="5319709" cy="3273932"/>
          </a:xfrm>
          <a:prstGeom prst="rect">
            <a:avLst/>
          </a:prstGeom>
          <a:noFill/>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p:nvPr/>
        </p:nvSpPr>
        <p:spPr>
          <a:xfrm>
            <a:off x="971600" y="2119942"/>
            <a:ext cx="7200800" cy="360040"/>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p:cNvSpPr txBox="1"/>
          <p:nvPr/>
        </p:nvSpPr>
        <p:spPr>
          <a:xfrm>
            <a:off x="971600" y="1131590"/>
            <a:ext cx="6471067" cy="3016210"/>
          </a:xfrm>
          <a:prstGeom prst="rect">
            <a:avLst/>
          </a:prstGeom>
          <a:noFill/>
        </p:spPr>
        <p:txBody>
          <a:bodyPr wrap="none" rtlCol="0">
            <a:spAutoFit/>
          </a:bodyPr>
          <a:lstStyle/>
          <a:p>
            <a:r>
              <a:rPr lang="en-US" b="1" dirty="0" smtClean="0"/>
              <a:t>Topics</a:t>
            </a:r>
          </a:p>
          <a:p>
            <a:endParaRPr lang="en-US" sz="1000" dirty="0" smtClean="0"/>
          </a:p>
          <a:p>
            <a:pPr lvl="1"/>
            <a:r>
              <a:rPr lang="en-US" dirty="0" smtClean="0"/>
              <a:t>Introduction to the Method of Lagrange Multipliers</a:t>
            </a:r>
          </a:p>
          <a:p>
            <a:pPr lvl="1"/>
            <a:endParaRPr lang="en-US" b="1" dirty="0" smtClean="0"/>
          </a:p>
          <a:p>
            <a:pPr lvl="1"/>
            <a:r>
              <a:rPr lang="en-US" b="1" dirty="0" smtClean="0"/>
              <a:t>Applications of the Lagrange Multiplier Method in Economics</a:t>
            </a:r>
          </a:p>
          <a:p>
            <a:pPr lvl="1"/>
            <a:endParaRPr lang="en-US" dirty="0" smtClean="0"/>
          </a:p>
          <a:p>
            <a:pPr lvl="1"/>
            <a:r>
              <a:rPr lang="en-US" dirty="0" smtClean="0"/>
              <a:t>The Significance of the Lagrange Multiplier</a:t>
            </a:r>
          </a:p>
          <a:p>
            <a:pPr lvl="1"/>
            <a:endParaRPr lang="en-US" b="1" dirty="0" smtClean="0"/>
          </a:p>
          <a:p>
            <a:pPr lvl="1"/>
            <a:r>
              <a:rPr lang="en-US" dirty="0" smtClean="0"/>
              <a:t>Why the Method of Lagrange Multipliers Works</a:t>
            </a:r>
          </a:p>
          <a:p>
            <a:pPr lvl="1"/>
            <a:endParaRPr lang="en-US" dirty="0" smtClean="0"/>
          </a:p>
          <a:p>
            <a:pPr lvl="1"/>
            <a:r>
              <a:rPr lang="en-US" dirty="0" smtClean="0"/>
              <a:t>Lagrange Multipliers for Functions of Three Variables</a:t>
            </a:r>
            <a:endParaRPr lang="en-US" b="1"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Maximizing utility</a:t>
            </a:r>
            <a:endParaRPr lang="en-US" dirty="0"/>
          </a:p>
        </p:txBody>
      </p:sp>
      <p:sp>
        <p:nvSpPr>
          <p:cNvPr id="4" name="Rechteck 3"/>
          <p:cNvSpPr/>
          <p:nvPr/>
        </p:nvSpPr>
        <p:spPr>
          <a:xfrm>
            <a:off x="1691680" y="1131590"/>
            <a:ext cx="7200800" cy="1512168"/>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descr="IguanaTex_tmp.png"/>
          <p:cNvPicPr>
            <a:picLocks noChangeAspect="1"/>
          </p:cNvPicPr>
          <p:nvPr>
            <p:custDataLst>
              <p:tags r:id="rId1"/>
            </p:custDataLst>
          </p:nvPr>
        </p:nvPicPr>
        <p:blipFill>
          <a:blip r:embed="rId4" cstate="print"/>
          <a:stretch>
            <a:fillRect/>
          </a:stretch>
        </p:blipFill>
        <p:spPr>
          <a:xfrm>
            <a:off x="1763690" y="1203555"/>
            <a:ext cx="7067031" cy="1388273"/>
          </a:xfrm>
          <a:prstGeom prst="rect">
            <a:avLst/>
          </a:prstGeom>
          <a:noFill/>
          <a:ln/>
          <a:effectLst/>
        </p:spPr>
      </p:pic>
      <p:sp>
        <p:nvSpPr>
          <p:cNvPr id="7" name="Rechteck 6"/>
          <p:cNvSpPr/>
          <p:nvPr/>
        </p:nvSpPr>
        <p:spPr>
          <a:xfrm>
            <a:off x="1691680" y="2787774"/>
            <a:ext cx="7200800" cy="22322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fik 11" descr="IguanaTex_tmp.png"/>
          <p:cNvPicPr>
            <a:picLocks noChangeAspect="1"/>
          </p:cNvPicPr>
          <p:nvPr>
            <p:custDataLst>
              <p:tags r:id="rId2"/>
            </p:custDataLst>
          </p:nvPr>
        </p:nvPicPr>
        <p:blipFill>
          <a:blip r:embed="rId5" cstate="print"/>
          <a:stretch>
            <a:fillRect/>
          </a:stretch>
        </p:blipFill>
        <p:spPr>
          <a:xfrm>
            <a:off x="1763690" y="2859739"/>
            <a:ext cx="7062852" cy="2146283"/>
          </a:xfrm>
          <a:prstGeom prst="rect">
            <a:avLst/>
          </a:prstGeom>
          <a:noFill/>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Maximizing utility</a:t>
            </a:r>
            <a:endParaRPr lang="en-US" dirty="0"/>
          </a:p>
        </p:txBody>
      </p:sp>
      <p:sp>
        <p:nvSpPr>
          <p:cNvPr id="7" name="Rechteck 6"/>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descr="IguanaTex_tmp.png"/>
          <p:cNvPicPr>
            <a:picLocks noChangeAspect="1"/>
          </p:cNvPicPr>
          <p:nvPr>
            <p:custDataLst>
              <p:tags r:id="rId1"/>
            </p:custDataLst>
          </p:nvPr>
        </p:nvPicPr>
        <p:blipFill>
          <a:blip r:embed="rId4" cstate="print"/>
          <a:stretch>
            <a:fillRect/>
          </a:stretch>
        </p:blipFill>
        <p:spPr>
          <a:xfrm>
            <a:off x="1763690" y="1203553"/>
            <a:ext cx="7070923" cy="3495289"/>
          </a:xfrm>
          <a:prstGeom prst="rect">
            <a:avLst/>
          </a:prstGeom>
          <a:noFill/>
          <a:ln/>
          <a:effectLst/>
        </p:spPr>
      </p:pic>
      <p:pic>
        <p:nvPicPr>
          <p:cNvPr id="13" name="Grafik 12" descr="IguanaTex_tmp.png"/>
          <p:cNvPicPr>
            <a:picLocks noChangeAspect="1"/>
          </p:cNvPicPr>
          <p:nvPr>
            <p:custDataLst>
              <p:tags r:id="rId2"/>
            </p:custDataLst>
          </p:nvPr>
        </p:nvPicPr>
        <p:blipFill>
          <a:blip r:embed="rId5" cstate="print"/>
          <a:stretch>
            <a:fillRect/>
          </a:stretch>
        </p:blipFill>
        <p:spPr>
          <a:xfrm>
            <a:off x="362152" y="1238001"/>
            <a:ext cx="1076877" cy="795095"/>
          </a:xfrm>
          <a:prstGeom prst="rect">
            <a:avLst/>
          </a:prstGeom>
          <a:noFill/>
          <a:ln/>
          <a:effectLst/>
        </p:spPr>
      </p:pic>
      <p:sp>
        <p:nvSpPr>
          <p:cNvPr id="11" name="Rechteck 10"/>
          <p:cNvSpPr/>
          <p:nvPr/>
        </p:nvSpPr>
        <p:spPr>
          <a:xfrm>
            <a:off x="251520" y="1131590"/>
            <a:ext cx="1296144" cy="100811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Maximizing utility</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251521" y="1131590"/>
            <a:ext cx="2880320" cy="2138357"/>
          </a:xfrm>
          <a:prstGeom prst="rect">
            <a:avLst/>
          </a:prstGeom>
          <a:noFill/>
          <a:ln w="9525">
            <a:noFill/>
            <a:miter lim="800000"/>
            <a:headEnd/>
            <a:tailEnd/>
          </a:ln>
        </p:spPr>
      </p:pic>
      <p:sp>
        <p:nvSpPr>
          <p:cNvPr id="4" name="Rechteck 3"/>
          <p:cNvSpPr/>
          <p:nvPr/>
        </p:nvSpPr>
        <p:spPr>
          <a:xfrm>
            <a:off x="3419872" y="1131590"/>
            <a:ext cx="5472608"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descr="IguanaTex_tmp.png"/>
          <p:cNvPicPr>
            <a:picLocks noChangeAspect="1"/>
          </p:cNvPicPr>
          <p:nvPr>
            <p:custDataLst>
              <p:tags r:id="rId1"/>
            </p:custDataLst>
          </p:nvPr>
        </p:nvPicPr>
        <p:blipFill>
          <a:blip r:embed="rId4" cstate="print"/>
          <a:stretch>
            <a:fillRect/>
          </a:stretch>
        </p:blipFill>
        <p:spPr>
          <a:xfrm>
            <a:off x="3491877" y="1203580"/>
            <a:ext cx="5318470" cy="3745738"/>
          </a:xfrm>
          <a:prstGeom prst="rect">
            <a:avLst/>
          </a:prstGeom>
          <a:noFill/>
          <a:ln/>
          <a:effectLst/>
        </p:spPr>
      </p:pic>
      <p:sp>
        <p:nvSpPr>
          <p:cNvPr id="9" name="Textfeld 8"/>
          <p:cNvSpPr txBox="1"/>
          <p:nvPr/>
        </p:nvSpPr>
        <p:spPr>
          <a:xfrm>
            <a:off x="251520" y="3291830"/>
            <a:ext cx="2880320" cy="400110"/>
          </a:xfrm>
          <a:prstGeom prst="rect">
            <a:avLst/>
          </a:prstGeom>
          <a:noFill/>
        </p:spPr>
        <p:txBody>
          <a:bodyPr wrap="square" rtlCol="0">
            <a:spAutoFit/>
          </a:bodyPr>
          <a:lstStyle/>
          <a:p>
            <a:r>
              <a:rPr lang="en-US" sz="1000" dirty="0" smtClean="0"/>
              <a:t>Budgetary constraint and optimal indifference curve.</a:t>
            </a:r>
            <a:endParaRPr lang="en-US" sz="1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Optimally allocating resources</a:t>
            </a:r>
            <a:endParaRPr lang="en-US" dirty="0"/>
          </a:p>
        </p:txBody>
      </p:sp>
      <p:sp>
        <p:nvSpPr>
          <p:cNvPr id="4" name="Rechteck 3"/>
          <p:cNvSpPr/>
          <p:nvPr/>
        </p:nvSpPr>
        <p:spPr>
          <a:xfrm>
            <a:off x="1691680" y="1131590"/>
            <a:ext cx="7200800" cy="864096"/>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descr="IguanaTex_tmp.png"/>
          <p:cNvPicPr>
            <a:picLocks noChangeAspect="1"/>
          </p:cNvPicPr>
          <p:nvPr>
            <p:custDataLst>
              <p:tags r:id="rId1"/>
            </p:custDataLst>
          </p:nvPr>
        </p:nvPicPr>
        <p:blipFill>
          <a:blip r:embed="rId4" cstate="print"/>
          <a:stretch>
            <a:fillRect/>
          </a:stretch>
        </p:blipFill>
        <p:spPr>
          <a:xfrm>
            <a:off x="1763690" y="1183962"/>
            <a:ext cx="7051658" cy="757271"/>
          </a:xfrm>
          <a:prstGeom prst="rect">
            <a:avLst/>
          </a:prstGeom>
          <a:noFill/>
          <a:ln/>
          <a:effectLst/>
        </p:spPr>
      </p:pic>
      <p:sp>
        <p:nvSpPr>
          <p:cNvPr id="7" name="Rechteck 6"/>
          <p:cNvSpPr/>
          <p:nvPr/>
        </p:nvSpPr>
        <p:spPr>
          <a:xfrm>
            <a:off x="1691680" y="2139702"/>
            <a:ext cx="7200800" cy="288032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IguanaTex_tmp.png"/>
          <p:cNvPicPr>
            <a:picLocks noChangeAspect="1"/>
          </p:cNvPicPr>
          <p:nvPr>
            <p:custDataLst>
              <p:tags r:id="rId2"/>
            </p:custDataLst>
          </p:nvPr>
        </p:nvPicPr>
        <p:blipFill>
          <a:blip r:embed="rId5" cstate="print"/>
          <a:stretch>
            <a:fillRect/>
          </a:stretch>
        </p:blipFill>
        <p:spPr>
          <a:xfrm>
            <a:off x="1763690" y="2211666"/>
            <a:ext cx="7056333" cy="2342871"/>
          </a:xfrm>
          <a:prstGeom prst="rect">
            <a:avLst/>
          </a:prstGeom>
          <a:noFill/>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p:nvPr/>
        </p:nvSpPr>
        <p:spPr>
          <a:xfrm>
            <a:off x="971600" y="1570169"/>
            <a:ext cx="7200800" cy="360040"/>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p:cNvSpPr txBox="1"/>
          <p:nvPr/>
        </p:nvSpPr>
        <p:spPr>
          <a:xfrm>
            <a:off x="971600" y="1131590"/>
            <a:ext cx="6471067" cy="3016210"/>
          </a:xfrm>
          <a:prstGeom prst="rect">
            <a:avLst/>
          </a:prstGeom>
          <a:noFill/>
        </p:spPr>
        <p:txBody>
          <a:bodyPr wrap="none" rtlCol="0">
            <a:spAutoFit/>
          </a:bodyPr>
          <a:lstStyle/>
          <a:p>
            <a:r>
              <a:rPr lang="en-US" b="1" dirty="0" smtClean="0"/>
              <a:t>Topics</a:t>
            </a:r>
          </a:p>
          <a:p>
            <a:endParaRPr lang="en-US" sz="1000" dirty="0" smtClean="0"/>
          </a:p>
          <a:p>
            <a:pPr lvl="1"/>
            <a:r>
              <a:rPr lang="en-US" b="1" dirty="0" smtClean="0"/>
              <a:t>Introduction to the Method of Lagrange Multipliers</a:t>
            </a:r>
          </a:p>
          <a:p>
            <a:pPr lvl="1"/>
            <a:endParaRPr lang="en-US" b="1" dirty="0" smtClean="0"/>
          </a:p>
          <a:p>
            <a:pPr lvl="1"/>
            <a:r>
              <a:rPr lang="en-US" dirty="0" smtClean="0"/>
              <a:t>Applications of the Lagrange Multiplier Method in Economics</a:t>
            </a:r>
          </a:p>
          <a:p>
            <a:pPr lvl="1"/>
            <a:endParaRPr lang="en-US" dirty="0" smtClean="0"/>
          </a:p>
          <a:p>
            <a:pPr lvl="1"/>
            <a:r>
              <a:rPr lang="en-US" dirty="0" smtClean="0"/>
              <a:t>The Significance of the Lagrange Multiplier</a:t>
            </a:r>
          </a:p>
          <a:p>
            <a:pPr lvl="1"/>
            <a:endParaRPr lang="en-US" b="1" dirty="0" smtClean="0"/>
          </a:p>
          <a:p>
            <a:pPr lvl="1"/>
            <a:r>
              <a:rPr lang="en-US" dirty="0" smtClean="0"/>
              <a:t>Why the Method of Lagrange Multipliers Works</a:t>
            </a:r>
          </a:p>
          <a:p>
            <a:pPr lvl="1"/>
            <a:endParaRPr lang="en-US" dirty="0" smtClean="0"/>
          </a:p>
          <a:p>
            <a:pPr lvl="1"/>
            <a:r>
              <a:rPr lang="en-US" dirty="0" smtClean="0"/>
              <a:t>Lagrange Multipliers for Functions of Three Variables</a:t>
            </a:r>
            <a:endParaRPr lang="en-US"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Optimally allocating resources</a:t>
            </a:r>
            <a:endParaRPr lang="en-US" dirty="0"/>
          </a:p>
        </p:txBody>
      </p:sp>
      <p:sp>
        <p:nvSpPr>
          <p:cNvPr id="7" name="Rechteck 6"/>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IguanaTex_tmp.png"/>
          <p:cNvPicPr>
            <a:picLocks noChangeAspect="1"/>
          </p:cNvPicPr>
          <p:nvPr>
            <p:custDataLst>
              <p:tags r:id="rId1"/>
            </p:custDataLst>
          </p:nvPr>
        </p:nvPicPr>
        <p:blipFill>
          <a:blip r:embed="rId4" cstate="print"/>
          <a:stretch>
            <a:fillRect/>
          </a:stretch>
        </p:blipFill>
        <p:spPr>
          <a:xfrm>
            <a:off x="1763690" y="1203548"/>
            <a:ext cx="7083862" cy="3499219"/>
          </a:xfrm>
          <a:prstGeom prst="rect">
            <a:avLst/>
          </a:prstGeom>
          <a:noFill/>
          <a:ln/>
          <a:effectLst/>
        </p:spPr>
      </p:pic>
      <p:pic>
        <p:nvPicPr>
          <p:cNvPr id="12" name="Grafik 11" descr="IguanaTex_tmp.png"/>
          <p:cNvPicPr>
            <a:picLocks noChangeAspect="1"/>
          </p:cNvPicPr>
          <p:nvPr>
            <p:custDataLst>
              <p:tags r:id="rId2"/>
            </p:custDataLst>
          </p:nvPr>
        </p:nvPicPr>
        <p:blipFill>
          <a:blip r:embed="rId5" cstate="print"/>
          <a:stretch>
            <a:fillRect/>
          </a:stretch>
        </p:blipFill>
        <p:spPr>
          <a:xfrm>
            <a:off x="362153" y="1238001"/>
            <a:ext cx="1074879" cy="794369"/>
          </a:xfrm>
          <a:prstGeom prst="rect">
            <a:avLst/>
          </a:prstGeom>
          <a:noFill/>
          <a:ln/>
          <a:effectLst/>
        </p:spPr>
      </p:pic>
      <p:sp>
        <p:nvSpPr>
          <p:cNvPr id="13" name="Rechteck 12"/>
          <p:cNvSpPr/>
          <p:nvPr/>
        </p:nvSpPr>
        <p:spPr>
          <a:xfrm>
            <a:off x="251520" y="1131590"/>
            <a:ext cx="1296144" cy="100811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Optimally allocating resources</a:t>
            </a:r>
            <a:endParaRPr lang="en-US" dirty="0"/>
          </a:p>
        </p:txBody>
      </p:sp>
      <p:sp>
        <p:nvSpPr>
          <p:cNvPr id="7" name="Rechteck 6"/>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0" descr="IguanaTex_tmp.png"/>
          <p:cNvPicPr>
            <a:picLocks noChangeAspect="1"/>
          </p:cNvPicPr>
          <p:nvPr>
            <p:custDataLst>
              <p:tags r:id="rId1"/>
            </p:custDataLst>
          </p:nvPr>
        </p:nvPicPr>
        <p:blipFill>
          <a:blip r:embed="rId3" cstate="print"/>
          <a:stretch>
            <a:fillRect/>
          </a:stretch>
        </p:blipFill>
        <p:spPr>
          <a:xfrm>
            <a:off x="1763690" y="1203548"/>
            <a:ext cx="7057878" cy="3653057"/>
          </a:xfrm>
          <a:prstGeom prst="rect">
            <a:avLst/>
          </a:prstGeom>
          <a:noFill/>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Optimally allocating resources</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251520" y="1131590"/>
            <a:ext cx="2880320" cy="2248054"/>
          </a:xfrm>
          <a:prstGeom prst="rect">
            <a:avLst/>
          </a:prstGeom>
          <a:noFill/>
          <a:ln w="9525">
            <a:noFill/>
            <a:miter lim="800000"/>
            <a:headEnd/>
            <a:tailEnd/>
          </a:ln>
        </p:spPr>
      </p:pic>
      <p:sp>
        <p:nvSpPr>
          <p:cNvPr id="4" name="Textfeld 3"/>
          <p:cNvSpPr txBox="1"/>
          <p:nvPr/>
        </p:nvSpPr>
        <p:spPr>
          <a:xfrm>
            <a:off x="251520" y="3435846"/>
            <a:ext cx="2880320" cy="246221"/>
          </a:xfrm>
          <a:prstGeom prst="rect">
            <a:avLst/>
          </a:prstGeom>
          <a:noFill/>
        </p:spPr>
        <p:txBody>
          <a:bodyPr wrap="square" rtlCol="0">
            <a:spAutoFit/>
          </a:bodyPr>
          <a:lstStyle/>
          <a:p>
            <a:r>
              <a:rPr lang="en-US" sz="1000" dirty="0" smtClean="0"/>
              <a:t>Optimal production curve and cost constraint.</a:t>
            </a:r>
            <a:endParaRPr lang="en-US" sz="1000" dirty="0"/>
          </a:p>
        </p:txBody>
      </p:sp>
      <p:sp>
        <p:nvSpPr>
          <p:cNvPr id="5" name="Rechteck 4"/>
          <p:cNvSpPr/>
          <p:nvPr/>
        </p:nvSpPr>
        <p:spPr>
          <a:xfrm>
            <a:off x="3419872" y="1131590"/>
            <a:ext cx="5472608" cy="252028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descr="IguanaTex_tmp.png"/>
          <p:cNvPicPr>
            <a:picLocks noChangeAspect="1"/>
          </p:cNvPicPr>
          <p:nvPr>
            <p:custDataLst>
              <p:tags r:id="rId1"/>
            </p:custDataLst>
          </p:nvPr>
        </p:nvPicPr>
        <p:blipFill>
          <a:blip r:embed="rId4" cstate="print"/>
          <a:stretch>
            <a:fillRect/>
          </a:stretch>
        </p:blipFill>
        <p:spPr>
          <a:xfrm>
            <a:off x="3491877" y="1203580"/>
            <a:ext cx="5308346" cy="1886122"/>
          </a:xfrm>
          <a:prstGeom prst="rect">
            <a:avLst/>
          </a:prstGeom>
          <a:noFill/>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p:nvPr/>
        </p:nvSpPr>
        <p:spPr>
          <a:xfrm>
            <a:off x="971600" y="2683111"/>
            <a:ext cx="7200800" cy="360040"/>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p:cNvSpPr txBox="1"/>
          <p:nvPr/>
        </p:nvSpPr>
        <p:spPr>
          <a:xfrm>
            <a:off x="971600" y="1131590"/>
            <a:ext cx="6471067" cy="3016210"/>
          </a:xfrm>
          <a:prstGeom prst="rect">
            <a:avLst/>
          </a:prstGeom>
          <a:noFill/>
        </p:spPr>
        <p:txBody>
          <a:bodyPr wrap="none" rtlCol="0">
            <a:spAutoFit/>
          </a:bodyPr>
          <a:lstStyle/>
          <a:p>
            <a:r>
              <a:rPr lang="en-US" b="1" dirty="0" smtClean="0"/>
              <a:t>Topics</a:t>
            </a:r>
          </a:p>
          <a:p>
            <a:endParaRPr lang="en-US" sz="1000" dirty="0" smtClean="0"/>
          </a:p>
          <a:p>
            <a:pPr lvl="1"/>
            <a:r>
              <a:rPr lang="en-US" dirty="0" smtClean="0"/>
              <a:t>Introduction to the Method of Lagrange Multipliers</a:t>
            </a:r>
          </a:p>
          <a:p>
            <a:pPr lvl="1"/>
            <a:endParaRPr lang="en-US" b="1" dirty="0" smtClean="0"/>
          </a:p>
          <a:p>
            <a:pPr lvl="1"/>
            <a:r>
              <a:rPr lang="en-US" dirty="0" smtClean="0"/>
              <a:t>Applications of the Lagrange Multiplier Method in Economics</a:t>
            </a:r>
          </a:p>
          <a:p>
            <a:pPr lvl="1"/>
            <a:endParaRPr lang="en-US" dirty="0" smtClean="0"/>
          </a:p>
          <a:p>
            <a:pPr lvl="1"/>
            <a:r>
              <a:rPr lang="en-US" b="1" dirty="0" smtClean="0"/>
              <a:t>The Significance of the Lagrange Multiplier</a:t>
            </a:r>
          </a:p>
          <a:p>
            <a:pPr lvl="1"/>
            <a:endParaRPr lang="en-US" b="1" dirty="0" smtClean="0"/>
          </a:p>
          <a:p>
            <a:pPr lvl="1"/>
            <a:r>
              <a:rPr lang="en-US" dirty="0" smtClean="0"/>
              <a:t>Why the Method of Lagrange Multipliers Works</a:t>
            </a:r>
          </a:p>
          <a:p>
            <a:pPr lvl="1"/>
            <a:endParaRPr lang="en-US" dirty="0" smtClean="0"/>
          </a:p>
          <a:p>
            <a:pPr lvl="1"/>
            <a:r>
              <a:rPr lang="en-US" dirty="0" smtClean="0"/>
              <a:t>Lagrange Multipliers for Functions of Three Variables</a:t>
            </a:r>
            <a:endParaRPr lang="en-US" b="1"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tutorial.math.lamar.edu/classes/calciii/LagrangeMultipliers_Files/image001.gif"/>
          <p:cNvPicPr>
            <a:picLocks noChangeAspect="1" noChangeArrowheads="1"/>
          </p:cNvPicPr>
          <p:nvPr/>
        </p:nvPicPr>
        <p:blipFill>
          <a:blip r:embed="rId4" cstate="print"/>
          <a:srcRect/>
          <a:stretch>
            <a:fillRect/>
          </a:stretch>
        </p:blipFill>
        <p:spPr bwMode="auto">
          <a:xfrm>
            <a:off x="179512" y="2427734"/>
            <a:ext cx="2463343" cy="2552380"/>
          </a:xfrm>
          <a:prstGeom prst="rect">
            <a:avLst/>
          </a:prstGeom>
          <a:noFill/>
        </p:spPr>
      </p:pic>
      <p:sp>
        <p:nvSpPr>
          <p:cNvPr id="2" name="Titel 1"/>
          <p:cNvSpPr>
            <a:spLocks noGrp="1"/>
          </p:cNvSpPr>
          <p:nvPr>
            <p:ph type="title"/>
          </p:nvPr>
        </p:nvSpPr>
        <p:spPr/>
        <p:txBody>
          <a:bodyPr/>
          <a:lstStyle/>
          <a:p>
            <a:r>
              <a:rPr lang="en-US" dirty="0" smtClean="0"/>
              <a:t>The Lagrange multiplier can be interpreted as the change of the </a:t>
            </a:r>
            <a:r>
              <a:rPr lang="en-US" dirty="0" err="1" smtClean="0"/>
              <a:t>extremum</a:t>
            </a:r>
            <a:r>
              <a:rPr lang="en-US" dirty="0" smtClean="0"/>
              <a:t> with respect to the value of the constraint </a:t>
            </a:r>
            <a:endParaRPr lang="en-US" dirty="0"/>
          </a:p>
        </p:txBody>
      </p:sp>
      <p:sp>
        <p:nvSpPr>
          <p:cNvPr id="4" name="Rechteck 3"/>
          <p:cNvSpPr/>
          <p:nvPr/>
        </p:nvSpPr>
        <p:spPr>
          <a:xfrm>
            <a:off x="1691680" y="1131590"/>
            <a:ext cx="7200800" cy="1152128"/>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IguanaTex_tmp.png"/>
          <p:cNvPicPr>
            <a:picLocks noChangeAspect="1"/>
          </p:cNvPicPr>
          <p:nvPr>
            <p:custDataLst>
              <p:tags r:id="rId1"/>
            </p:custDataLst>
          </p:nvPr>
        </p:nvPicPr>
        <p:blipFill>
          <a:blip r:embed="rId5" cstate="print"/>
          <a:stretch>
            <a:fillRect/>
          </a:stretch>
        </p:blipFill>
        <p:spPr>
          <a:xfrm>
            <a:off x="1763690" y="1203556"/>
            <a:ext cx="7066383" cy="1032293"/>
          </a:xfrm>
          <a:prstGeom prst="rect">
            <a:avLst/>
          </a:prstGeom>
          <a:noFill/>
          <a:ln/>
          <a:effectLst/>
        </p:spPr>
      </p:pic>
      <p:sp>
        <p:nvSpPr>
          <p:cNvPr id="11" name="Rechteck 10"/>
          <p:cNvSpPr/>
          <p:nvPr/>
        </p:nvSpPr>
        <p:spPr>
          <a:xfrm>
            <a:off x="3419872" y="2427734"/>
            <a:ext cx="5472608" cy="25922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fik 14" descr="IguanaTex_tmp.png"/>
          <p:cNvPicPr>
            <a:picLocks noChangeAspect="1"/>
          </p:cNvPicPr>
          <p:nvPr>
            <p:custDataLst>
              <p:tags r:id="rId2"/>
            </p:custDataLst>
          </p:nvPr>
        </p:nvPicPr>
        <p:blipFill>
          <a:blip r:embed="rId6" cstate="print"/>
          <a:stretch>
            <a:fillRect/>
          </a:stretch>
        </p:blipFill>
        <p:spPr>
          <a:xfrm>
            <a:off x="3491878" y="2499723"/>
            <a:ext cx="5323147" cy="2398643"/>
          </a:xfrm>
          <a:prstGeom prst="rect">
            <a:avLst/>
          </a:prstGeom>
          <a:noFill/>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Using the Lagrange multiplier as a rate</a:t>
            </a:r>
            <a:endParaRPr lang="en-US" dirty="0"/>
          </a:p>
        </p:txBody>
      </p:sp>
      <p:sp>
        <p:nvSpPr>
          <p:cNvPr id="3" name="Rechteck 2"/>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IguanaTex_tmp.png"/>
          <p:cNvPicPr>
            <a:picLocks noChangeAspect="1"/>
          </p:cNvPicPr>
          <p:nvPr>
            <p:custDataLst>
              <p:tags r:id="rId1"/>
            </p:custDataLst>
          </p:nvPr>
        </p:nvPicPr>
        <p:blipFill>
          <a:blip r:embed="rId4" cstate="print"/>
          <a:stretch>
            <a:fillRect/>
          </a:stretch>
        </p:blipFill>
        <p:spPr>
          <a:xfrm>
            <a:off x="1763690" y="1203549"/>
            <a:ext cx="7084751" cy="3668848"/>
          </a:xfrm>
          <a:prstGeom prst="rect">
            <a:avLst/>
          </a:prstGeom>
          <a:noFill/>
          <a:ln/>
          <a:effectLst/>
        </p:spPr>
      </p:pic>
      <p:pic>
        <p:nvPicPr>
          <p:cNvPr id="11" name="Grafik 10" descr="IguanaTex_tmp.png"/>
          <p:cNvPicPr>
            <a:picLocks noChangeAspect="1"/>
          </p:cNvPicPr>
          <p:nvPr>
            <p:custDataLst>
              <p:tags r:id="rId2"/>
            </p:custDataLst>
          </p:nvPr>
        </p:nvPicPr>
        <p:blipFill>
          <a:blip r:embed="rId5" cstate="print"/>
          <a:stretch>
            <a:fillRect/>
          </a:stretch>
        </p:blipFill>
        <p:spPr>
          <a:xfrm>
            <a:off x="362153" y="1238001"/>
            <a:ext cx="1074879" cy="794369"/>
          </a:xfrm>
          <a:prstGeom prst="rect">
            <a:avLst/>
          </a:prstGeom>
          <a:noFill/>
          <a:ln/>
          <a:effectLst/>
        </p:spPr>
      </p:pic>
      <p:sp>
        <p:nvSpPr>
          <p:cNvPr id="10" name="Rechteck 9"/>
          <p:cNvSpPr/>
          <p:nvPr/>
        </p:nvSpPr>
        <p:spPr>
          <a:xfrm>
            <a:off x="251520" y="1131590"/>
            <a:ext cx="1296144" cy="100811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Using the Lagrange multiplier as a rate</a:t>
            </a:r>
            <a:endParaRPr lang="en-US" dirty="0"/>
          </a:p>
        </p:txBody>
      </p:sp>
      <p:sp>
        <p:nvSpPr>
          <p:cNvPr id="3" name="Rechteck 2"/>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IguanaTex_tmp.png"/>
          <p:cNvPicPr>
            <a:picLocks noChangeAspect="1"/>
          </p:cNvPicPr>
          <p:nvPr>
            <p:custDataLst>
              <p:tags r:id="rId1"/>
            </p:custDataLst>
          </p:nvPr>
        </p:nvPicPr>
        <p:blipFill>
          <a:blip r:embed="rId3" cstate="print"/>
          <a:stretch>
            <a:fillRect/>
          </a:stretch>
        </p:blipFill>
        <p:spPr>
          <a:xfrm>
            <a:off x="1763690" y="1203549"/>
            <a:ext cx="7074449" cy="3194198"/>
          </a:xfrm>
          <a:prstGeom prst="rect">
            <a:avLst/>
          </a:prstGeom>
          <a:noFill/>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Using the Lagrange multiplier as a rate</a:t>
            </a:r>
            <a:endParaRPr lang="en-US" dirty="0"/>
          </a:p>
        </p:txBody>
      </p:sp>
      <p:sp>
        <p:nvSpPr>
          <p:cNvPr id="3" name="Rechteck 2"/>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IguanaTex_tmp.png"/>
          <p:cNvPicPr>
            <a:picLocks noChangeAspect="1"/>
          </p:cNvPicPr>
          <p:nvPr>
            <p:custDataLst>
              <p:tags r:id="rId1"/>
            </p:custDataLst>
          </p:nvPr>
        </p:nvPicPr>
        <p:blipFill>
          <a:blip r:embed="rId3" cstate="print"/>
          <a:stretch>
            <a:fillRect/>
          </a:stretch>
        </p:blipFill>
        <p:spPr>
          <a:xfrm>
            <a:off x="1763690" y="1203548"/>
            <a:ext cx="7076387" cy="2158258"/>
          </a:xfrm>
          <a:prstGeom prst="rect">
            <a:avLst/>
          </a:prstGeom>
          <a:noFill/>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In economics, the Lagrange multiplier can be interpreted as the marginal productivity/ utility/ … of money</a:t>
            </a:r>
            <a:endParaRPr lang="en-US" dirty="0"/>
          </a:p>
        </p:txBody>
      </p:sp>
      <p:sp>
        <p:nvSpPr>
          <p:cNvPr id="4" name="Rechteck 3"/>
          <p:cNvSpPr/>
          <p:nvPr/>
        </p:nvSpPr>
        <p:spPr>
          <a:xfrm>
            <a:off x="1691680" y="1131590"/>
            <a:ext cx="7200800" cy="2880320"/>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IguanaTex_tmp.png"/>
          <p:cNvPicPr>
            <a:picLocks noChangeAspect="1"/>
          </p:cNvPicPr>
          <p:nvPr>
            <p:custDataLst>
              <p:tags r:id="rId1"/>
            </p:custDataLst>
          </p:nvPr>
        </p:nvPicPr>
        <p:blipFill>
          <a:blip r:embed="rId3" cstate="print"/>
          <a:stretch>
            <a:fillRect/>
          </a:stretch>
        </p:blipFill>
        <p:spPr>
          <a:xfrm>
            <a:off x="1763690" y="1203550"/>
            <a:ext cx="7031342" cy="2293461"/>
          </a:xfrm>
          <a:prstGeom prst="rect">
            <a:avLst/>
          </a:prstGeom>
          <a:noFill/>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endParaRPr lang="en-US" dirty="0"/>
          </a:p>
        </p:txBody>
      </p:sp>
      <p:sp>
        <p:nvSpPr>
          <p:cNvPr id="4" name="Rechteck 3"/>
          <p:cNvSpPr/>
          <p:nvPr/>
        </p:nvSpPr>
        <p:spPr>
          <a:xfrm>
            <a:off x="251520" y="1923678"/>
            <a:ext cx="1296144" cy="72008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please, upload your solutions to the chat</a:t>
            </a:r>
            <a:endParaRPr lang="en-US" sz="1400" dirty="0">
              <a:solidFill>
                <a:schemeClr val="tx1"/>
              </a:solidFill>
            </a:endParaRPr>
          </a:p>
        </p:txBody>
      </p:sp>
      <p:sp>
        <p:nvSpPr>
          <p:cNvPr id="5" name="Rechteck 4"/>
          <p:cNvSpPr/>
          <p:nvPr/>
        </p:nvSpPr>
        <p:spPr>
          <a:xfrm>
            <a:off x="251520" y="1131590"/>
            <a:ext cx="1296144" cy="72008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10 minutes</a:t>
            </a:r>
          </a:p>
          <a:p>
            <a:pPr algn="ctr"/>
            <a:r>
              <a:rPr lang="en-US" sz="1400" dirty="0" smtClean="0">
                <a:solidFill>
                  <a:schemeClr val="tx1"/>
                </a:solidFill>
              </a:rPr>
              <a:t>self/ group work</a:t>
            </a:r>
            <a:endParaRPr lang="en-US" sz="1400" dirty="0">
              <a:solidFill>
                <a:schemeClr val="tx1"/>
              </a:solidFill>
            </a:endParaRPr>
          </a:p>
        </p:txBody>
      </p:sp>
      <p:sp>
        <p:nvSpPr>
          <p:cNvPr id="6" name="Rechteck 5"/>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fik 11" descr="IguanaTex_tmp.png"/>
          <p:cNvPicPr>
            <a:picLocks noChangeAspect="1"/>
          </p:cNvPicPr>
          <p:nvPr>
            <p:custDataLst>
              <p:tags r:id="rId1"/>
            </p:custDataLst>
          </p:nvPr>
        </p:nvPicPr>
        <p:blipFill>
          <a:blip r:embed="rId3" cstate="print"/>
          <a:stretch>
            <a:fillRect/>
          </a:stretch>
        </p:blipFill>
        <p:spPr>
          <a:xfrm>
            <a:off x="1763691" y="1203548"/>
            <a:ext cx="7073967" cy="3071939"/>
          </a:xfrm>
          <a:prstGeom prst="rect">
            <a:avLst/>
          </a:prstGeom>
          <a:noFill/>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 geometric view on optimization with respect to constraints (1/3) … </a:t>
            </a:r>
            <a:endParaRPr lang="en-US" dirty="0"/>
          </a:p>
        </p:txBody>
      </p:sp>
      <p:sp>
        <p:nvSpPr>
          <p:cNvPr id="3" name="Rechteck 2"/>
          <p:cNvSpPr/>
          <p:nvPr/>
        </p:nvSpPr>
        <p:spPr>
          <a:xfrm>
            <a:off x="3419872" y="1131590"/>
            <a:ext cx="5472608" cy="3888432"/>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IguanaTex_tmp.png"/>
          <p:cNvPicPr>
            <a:picLocks noChangeAspect="1"/>
          </p:cNvPicPr>
          <p:nvPr>
            <p:custDataLst>
              <p:tags r:id="rId1"/>
            </p:custDataLst>
          </p:nvPr>
        </p:nvPicPr>
        <p:blipFill>
          <a:blip r:embed="rId3" cstate="print"/>
          <a:stretch>
            <a:fillRect/>
          </a:stretch>
        </p:blipFill>
        <p:spPr>
          <a:xfrm>
            <a:off x="3491878" y="1203580"/>
            <a:ext cx="5327295" cy="2721019"/>
          </a:xfrm>
          <a:prstGeom prst="rect">
            <a:avLst/>
          </a:prstGeom>
          <a:noFill/>
          <a:ln/>
          <a:effectLst/>
        </p:spPr>
      </p:pic>
      <p:pic>
        <p:nvPicPr>
          <p:cNvPr id="1026" name="Picture 2"/>
          <p:cNvPicPr>
            <a:picLocks noChangeAspect="1" noChangeArrowheads="1"/>
          </p:cNvPicPr>
          <p:nvPr/>
        </p:nvPicPr>
        <p:blipFill>
          <a:blip r:embed="rId4" cstate="print"/>
          <a:srcRect/>
          <a:stretch>
            <a:fillRect/>
          </a:stretch>
        </p:blipFill>
        <p:spPr bwMode="auto">
          <a:xfrm>
            <a:off x="251521" y="1131590"/>
            <a:ext cx="2880319" cy="1899957"/>
          </a:xfrm>
          <a:prstGeom prst="rect">
            <a:avLst/>
          </a:prstGeom>
          <a:noFill/>
          <a:ln w="9525">
            <a:noFill/>
            <a:miter lim="800000"/>
            <a:headEnd/>
            <a:tailEnd/>
          </a:ln>
        </p:spPr>
      </p:pic>
      <p:pic>
        <p:nvPicPr>
          <p:cNvPr id="1028" name="Picture 4" descr="Der Lagrange–Ansatz – Mathematik für Agrarwissenschaftler"/>
          <p:cNvPicPr>
            <a:picLocks noChangeAspect="1" noChangeArrowheads="1"/>
          </p:cNvPicPr>
          <p:nvPr/>
        </p:nvPicPr>
        <p:blipFill>
          <a:blip r:embed="rId5" cstate="print"/>
          <a:srcRect/>
          <a:stretch>
            <a:fillRect/>
          </a:stretch>
        </p:blipFill>
        <p:spPr bwMode="auto">
          <a:xfrm>
            <a:off x="239363" y="3291830"/>
            <a:ext cx="2244405" cy="172819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endParaRPr lang="en-US" dirty="0"/>
          </a:p>
        </p:txBody>
      </p:sp>
      <p:sp>
        <p:nvSpPr>
          <p:cNvPr id="3" name="Rechteck 2"/>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IguanaTex_tmp.png"/>
          <p:cNvPicPr>
            <a:picLocks noChangeAspect="1"/>
          </p:cNvPicPr>
          <p:nvPr>
            <p:custDataLst>
              <p:tags r:id="rId1"/>
            </p:custDataLst>
          </p:nvPr>
        </p:nvPicPr>
        <p:blipFill>
          <a:blip r:embed="rId4" cstate="print"/>
          <a:stretch>
            <a:fillRect/>
          </a:stretch>
        </p:blipFill>
        <p:spPr>
          <a:xfrm>
            <a:off x="1763691" y="1203546"/>
            <a:ext cx="7075405" cy="3732568"/>
          </a:xfrm>
          <a:prstGeom prst="rect">
            <a:avLst/>
          </a:prstGeom>
          <a:noFill/>
          <a:ln/>
          <a:effectLst/>
        </p:spPr>
      </p:pic>
      <p:pic>
        <p:nvPicPr>
          <p:cNvPr id="9" name="Grafik 8" descr="IguanaTex_tmp.png"/>
          <p:cNvPicPr>
            <a:picLocks noChangeAspect="1"/>
          </p:cNvPicPr>
          <p:nvPr>
            <p:custDataLst>
              <p:tags r:id="rId2"/>
            </p:custDataLst>
          </p:nvPr>
        </p:nvPicPr>
        <p:blipFill>
          <a:blip r:embed="rId5" cstate="print"/>
          <a:stretch>
            <a:fillRect/>
          </a:stretch>
        </p:blipFill>
        <p:spPr>
          <a:xfrm>
            <a:off x="362152" y="1238001"/>
            <a:ext cx="1076877" cy="795095"/>
          </a:xfrm>
          <a:prstGeom prst="rect">
            <a:avLst/>
          </a:prstGeom>
          <a:noFill/>
          <a:ln/>
          <a:effectLst/>
        </p:spPr>
      </p:pic>
      <p:sp>
        <p:nvSpPr>
          <p:cNvPr id="8" name="Rechteck 7"/>
          <p:cNvSpPr/>
          <p:nvPr/>
        </p:nvSpPr>
        <p:spPr>
          <a:xfrm>
            <a:off x="251520" y="1131590"/>
            <a:ext cx="1296144" cy="100811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endParaRPr lang="en-US" dirty="0"/>
          </a:p>
        </p:txBody>
      </p:sp>
      <p:sp>
        <p:nvSpPr>
          <p:cNvPr id="3" name="Rechteck 2"/>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fik 13" descr="IguanaTex_tmp.png"/>
          <p:cNvPicPr>
            <a:picLocks noChangeAspect="1"/>
          </p:cNvPicPr>
          <p:nvPr>
            <p:custDataLst>
              <p:tags r:id="rId1"/>
            </p:custDataLst>
          </p:nvPr>
        </p:nvPicPr>
        <p:blipFill>
          <a:blip r:embed="rId3" cstate="print"/>
          <a:stretch>
            <a:fillRect/>
          </a:stretch>
        </p:blipFill>
        <p:spPr>
          <a:xfrm>
            <a:off x="1763691" y="1203545"/>
            <a:ext cx="7088901" cy="1866046"/>
          </a:xfrm>
          <a:prstGeom prst="rect">
            <a:avLst/>
          </a:prstGeom>
          <a:noFill/>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p:nvPr/>
        </p:nvSpPr>
        <p:spPr>
          <a:xfrm>
            <a:off x="971600" y="3219989"/>
            <a:ext cx="7200800" cy="360040"/>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p:cNvSpPr txBox="1"/>
          <p:nvPr/>
        </p:nvSpPr>
        <p:spPr>
          <a:xfrm>
            <a:off x="971600" y="1131590"/>
            <a:ext cx="6471067" cy="3016210"/>
          </a:xfrm>
          <a:prstGeom prst="rect">
            <a:avLst/>
          </a:prstGeom>
          <a:noFill/>
        </p:spPr>
        <p:txBody>
          <a:bodyPr wrap="none" rtlCol="0">
            <a:spAutoFit/>
          </a:bodyPr>
          <a:lstStyle/>
          <a:p>
            <a:r>
              <a:rPr lang="en-US" b="1" dirty="0" smtClean="0"/>
              <a:t>Topics</a:t>
            </a:r>
          </a:p>
          <a:p>
            <a:endParaRPr lang="en-US" sz="1000" dirty="0" smtClean="0"/>
          </a:p>
          <a:p>
            <a:pPr lvl="1"/>
            <a:r>
              <a:rPr lang="en-US" dirty="0" smtClean="0"/>
              <a:t>Introduction to the Method of Lagrange Multipliers</a:t>
            </a:r>
          </a:p>
          <a:p>
            <a:pPr lvl="1"/>
            <a:endParaRPr lang="en-US" b="1" dirty="0" smtClean="0"/>
          </a:p>
          <a:p>
            <a:pPr lvl="1"/>
            <a:r>
              <a:rPr lang="en-US" dirty="0" smtClean="0"/>
              <a:t>Applications of the Lagrange Multiplier Method in Economics</a:t>
            </a:r>
          </a:p>
          <a:p>
            <a:pPr lvl="1"/>
            <a:endParaRPr lang="en-US" dirty="0" smtClean="0"/>
          </a:p>
          <a:p>
            <a:pPr lvl="1"/>
            <a:r>
              <a:rPr lang="en-US" dirty="0" smtClean="0"/>
              <a:t>The Significance of the Lagrange Multiplier</a:t>
            </a:r>
          </a:p>
          <a:p>
            <a:pPr lvl="1"/>
            <a:endParaRPr lang="en-US" b="1" dirty="0" smtClean="0"/>
          </a:p>
          <a:p>
            <a:pPr lvl="1"/>
            <a:r>
              <a:rPr lang="en-US" b="1" dirty="0" smtClean="0"/>
              <a:t>Why the Method of Lagrange Multipliers Works</a:t>
            </a:r>
          </a:p>
          <a:p>
            <a:pPr lvl="1"/>
            <a:endParaRPr lang="en-US" dirty="0" smtClean="0"/>
          </a:p>
          <a:p>
            <a:pPr lvl="1"/>
            <a:r>
              <a:rPr lang="en-US" dirty="0" smtClean="0"/>
              <a:t>Lagrange Multipliers for Functions of Three Variables</a:t>
            </a:r>
            <a:endParaRPr lang="en-US" b="1"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Geometrically, the Lagrange method finds the highest level curve of the function that intersects the constraint curve (1/ 3)</a:t>
            </a:r>
            <a:endParaRPr lang="en-US" dirty="0"/>
          </a:p>
        </p:txBody>
      </p:sp>
      <p:sp>
        <p:nvSpPr>
          <p:cNvPr id="4" name="Rechteck 3"/>
          <p:cNvSpPr/>
          <p:nvPr/>
        </p:nvSpPr>
        <p:spPr>
          <a:xfrm>
            <a:off x="1691680" y="1131590"/>
            <a:ext cx="7200800" cy="3888432"/>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IguanaTex_tmp.png"/>
          <p:cNvPicPr>
            <a:picLocks noChangeAspect="1"/>
          </p:cNvPicPr>
          <p:nvPr>
            <p:custDataLst>
              <p:tags r:id="rId1"/>
            </p:custDataLst>
          </p:nvPr>
        </p:nvPicPr>
        <p:blipFill>
          <a:blip r:embed="rId3" cstate="print"/>
          <a:stretch>
            <a:fillRect/>
          </a:stretch>
        </p:blipFill>
        <p:spPr>
          <a:xfrm>
            <a:off x="1763690" y="1203552"/>
            <a:ext cx="7068403" cy="3719547"/>
          </a:xfrm>
          <a:prstGeom prst="rect">
            <a:avLst/>
          </a:prstGeom>
          <a:noFill/>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Geometrically, the Lagrange method finds the highest level curve of the function that intersects the constraint curve (2/ 3)</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251520" y="1131590"/>
            <a:ext cx="2880320" cy="2194529"/>
          </a:xfrm>
          <a:prstGeom prst="rect">
            <a:avLst/>
          </a:prstGeom>
          <a:noFill/>
          <a:ln w="9525">
            <a:noFill/>
            <a:miter lim="800000"/>
            <a:headEnd/>
            <a:tailEnd/>
          </a:ln>
        </p:spPr>
      </p:pic>
      <p:sp>
        <p:nvSpPr>
          <p:cNvPr id="4" name="Rechteck 3"/>
          <p:cNvSpPr/>
          <p:nvPr/>
        </p:nvSpPr>
        <p:spPr>
          <a:xfrm>
            <a:off x="3419872" y="1131590"/>
            <a:ext cx="5472608" cy="3888432"/>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IguanaTex_tmp.png"/>
          <p:cNvPicPr>
            <a:picLocks noChangeAspect="1"/>
          </p:cNvPicPr>
          <p:nvPr>
            <p:custDataLst>
              <p:tags r:id="rId1"/>
            </p:custDataLst>
          </p:nvPr>
        </p:nvPicPr>
        <p:blipFill>
          <a:blip r:embed="rId4" cstate="print"/>
          <a:stretch>
            <a:fillRect/>
          </a:stretch>
        </p:blipFill>
        <p:spPr>
          <a:xfrm>
            <a:off x="3491877" y="1203577"/>
            <a:ext cx="5320889" cy="3765920"/>
          </a:xfrm>
          <a:prstGeom prst="rect">
            <a:avLst/>
          </a:prstGeom>
          <a:noFill/>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Geometrically, the Lagrange method finds the highest level curve of the function that intersects the constraint curve (3/ 3)</a:t>
            </a:r>
            <a:endParaRPr lang="en-US" dirty="0"/>
          </a:p>
        </p:txBody>
      </p:sp>
      <p:sp>
        <p:nvSpPr>
          <p:cNvPr id="4" name="Rechteck 3"/>
          <p:cNvSpPr/>
          <p:nvPr/>
        </p:nvSpPr>
        <p:spPr>
          <a:xfrm>
            <a:off x="1691680" y="1131590"/>
            <a:ext cx="7200800" cy="3888432"/>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IguanaTex_tmp.png"/>
          <p:cNvPicPr>
            <a:picLocks noChangeAspect="1"/>
          </p:cNvPicPr>
          <p:nvPr>
            <p:custDataLst>
              <p:tags r:id="rId1"/>
            </p:custDataLst>
          </p:nvPr>
        </p:nvPicPr>
        <p:blipFill>
          <a:blip r:embed="rId3" cstate="print"/>
          <a:stretch>
            <a:fillRect/>
          </a:stretch>
        </p:blipFill>
        <p:spPr>
          <a:xfrm>
            <a:off x="1763690" y="1203552"/>
            <a:ext cx="7064778" cy="3378508"/>
          </a:xfrm>
          <a:prstGeom prst="rect">
            <a:avLst/>
          </a:prstGeom>
          <a:noFill/>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p:nvPr/>
        </p:nvSpPr>
        <p:spPr>
          <a:xfrm>
            <a:off x="971600" y="3763064"/>
            <a:ext cx="7200800" cy="360040"/>
          </a:xfrm>
          <a:prstGeom prst="round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p:cNvSpPr txBox="1"/>
          <p:nvPr/>
        </p:nvSpPr>
        <p:spPr>
          <a:xfrm>
            <a:off x="971600" y="1131590"/>
            <a:ext cx="6471067" cy="3016210"/>
          </a:xfrm>
          <a:prstGeom prst="rect">
            <a:avLst/>
          </a:prstGeom>
          <a:noFill/>
        </p:spPr>
        <p:txBody>
          <a:bodyPr wrap="none" rtlCol="0">
            <a:spAutoFit/>
          </a:bodyPr>
          <a:lstStyle/>
          <a:p>
            <a:r>
              <a:rPr lang="en-US" b="1" dirty="0" smtClean="0"/>
              <a:t>Topics</a:t>
            </a:r>
          </a:p>
          <a:p>
            <a:endParaRPr lang="en-US" sz="1000" dirty="0" smtClean="0"/>
          </a:p>
          <a:p>
            <a:pPr lvl="1"/>
            <a:r>
              <a:rPr lang="en-US" dirty="0" smtClean="0"/>
              <a:t>Introduction to the Method of Lagrange Multipliers</a:t>
            </a:r>
          </a:p>
          <a:p>
            <a:pPr lvl="1"/>
            <a:endParaRPr lang="en-US" b="1" dirty="0" smtClean="0"/>
          </a:p>
          <a:p>
            <a:pPr lvl="1"/>
            <a:r>
              <a:rPr lang="en-US" dirty="0" smtClean="0"/>
              <a:t>Applications of the Lagrange Multiplier Method in Economics</a:t>
            </a:r>
          </a:p>
          <a:p>
            <a:pPr lvl="1"/>
            <a:endParaRPr lang="en-US" dirty="0" smtClean="0"/>
          </a:p>
          <a:p>
            <a:pPr lvl="1"/>
            <a:r>
              <a:rPr lang="en-US" dirty="0" smtClean="0"/>
              <a:t>The Significance of the Lagrange Multiplier</a:t>
            </a:r>
          </a:p>
          <a:p>
            <a:pPr lvl="1"/>
            <a:endParaRPr lang="en-US" b="1" dirty="0" smtClean="0"/>
          </a:p>
          <a:p>
            <a:pPr lvl="1"/>
            <a:r>
              <a:rPr lang="en-US" dirty="0" smtClean="0"/>
              <a:t>Why the Method of Lagrange Multipliers Works</a:t>
            </a:r>
          </a:p>
          <a:p>
            <a:pPr lvl="1"/>
            <a:endParaRPr lang="en-US" dirty="0" smtClean="0"/>
          </a:p>
          <a:p>
            <a:pPr lvl="1"/>
            <a:r>
              <a:rPr lang="en-US" b="1" dirty="0" smtClean="0"/>
              <a:t>Lagrange Multipliers for Functions of Three Variables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method of Lagrange multipliers can be extended to constrained optimization problems in more than two variables</a:t>
            </a:r>
            <a:endParaRPr lang="en-US" dirty="0"/>
          </a:p>
        </p:txBody>
      </p:sp>
      <p:sp>
        <p:nvSpPr>
          <p:cNvPr id="3" name="Rechteck 2"/>
          <p:cNvSpPr/>
          <p:nvPr/>
        </p:nvSpPr>
        <p:spPr>
          <a:xfrm>
            <a:off x="1691680" y="1131590"/>
            <a:ext cx="7200800" cy="2304256"/>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IguanaTex_tmp.png"/>
          <p:cNvPicPr>
            <a:picLocks noChangeAspect="1"/>
          </p:cNvPicPr>
          <p:nvPr>
            <p:custDataLst>
              <p:tags r:id="rId1"/>
            </p:custDataLst>
          </p:nvPr>
        </p:nvPicPr>
        <p:blipFill>
          <a:blip r:embed="rId3" cstate="print"/>
          <a:stretch>
            <a:fillRect/>
          </a:stretch>
        </p:blipFill>
        <p:spPr>
          <a:xfrm>
            <a:off x="1763691" y="1203555"/>
            <a:ext cx="7063085" cy="2109485"/>
          </a:xfrm>
          <a:prstGeom prst="rect">
            <a:avLst/>
          </a:prstGeom>
          <a:noFill/>
          <a:ln/>
          <a:effectLst/>
        </p:spPr>
      </p:pic>
      <p:sp>
        <p:nvSpPr>
          <p:cNvPr id="6" name="Rechteck 5"/>
          <p:cNvSpPr/>
          <p:nvPr/>
        </p:nvSpPr>
        <p:spPr>
          <a:xfrm>
            <a:off x="2411760" y="2440796"/>
            <a:ext cx="5760640" cy="5040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Minimizing cost of construction</a:t>
            </a: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251521" y="1131590"/>
            <a:ext cx="2880319" cy="1638347"/>
          </a:xfrm>
          <a:prstGeom prst="rect">
            <a:avLst/>
          </a:prstGeom>
          <a:noFill/>
          <a:ln w="9525">
            <a:noFill/>
            <a:miter lim="800000"/>
            <a:headEnd/>
            <a:tailEnd/>
          </a:ln>
        </p:spPr>
      </p:pic>
      <p:sp>
        <p:nvSpPr>
          <p:cNvPr id="5" name="Rechteck 4"/>
          <p:cNvSpPr/>
          <p:nvPr/>
        </p:nvSpPr>
        <p:spPr>
          <a:xfrm>
            <a:off x="3419872" y="1131590"/>
            <a:ext cx="5472608"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IguanaTex_tmp.png"/>
          <p:cNvPicPr>
            <a:picLocks noChangeAspect="1"/>
          </p:cNvPicPr>
          <p:nvPr>
            <p:custDataLst>
              <p:tags r:id="rId1"/>
            </p:custDataLst>
          </p:nvPr>
        </p:nvPicPr>
        <p:blipFill>
          <a:blip r:embed="rId4" cstate="print"/>
          <a:stretch>
            <a:fillRect/>
          </a:stretch>
        </p:blipFill>
        <p:spPr>
          <a:xfrm>
            <a:off x="3491878" y="1203577"/>
            <a:ext cx="5328501" cy="3257889"/>
          </a:xfrm>
          <a:prstGeom prst="rect">
            <a:avLst/>
          </a:prstGeom>
          <a:noFill/>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Minimizing cost of construction</a:t>
            </a:r>
            <a:endParaRPr lang="en-US" dirty="0"/>
          </a:p>
        </p:txBody>
      </p:sp>
      <p:sp>
        <p:nvSpPr>
          <p:cNvPr id="4" name="Rechteck 3"/>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IguanaTex_tmp.png"/>
          <p:cNvPicPr>
            <a:picLocks noChangeAspect="1"/>
          </p:cNvPicPr>
          <p:nvPr>
            <p:custDataLst>
              <p:tags r:id="rId1"/>
            </p:custDataLst>
          </p:nvPr>
        </p:nvPicPr>
        <p:blipFill>
          <a:blip r:embed="rId4" cstate="print"/>
          <a:stretch>
            <a:fillRect/>
          </a:stretch>
        </p:blipFill>
        <p:spPr>
          <a:xfrm>
            <a:off x="1763690" y="1203548"/>
            <a:ext cx="7073338" cy="3624367"/>
          </a:xfrm>
          <a:prstGeom prst="rect">
            <a:avLst/>
          </a:prstGeom>
          <a:noFill/>
          <a:ln/>
          <a:effectLst/>
        </p:spPr>
      </p:pic>
      <p:pic>
        <p:nvPicPr>
          <p:cNvPr id="12" name="Grafik 11" descr="IguanaTex_tmp.png"/>
          <p:cNvPicPr>
            <a:picLocks noChangeAspect="1"/>
          </p:cNvPicPr>
          <p:nvPr>
            <p:custDataLst>
              <p:tags r:id="rId2"/>
            </p:custDataLst>
          </p:nvPr>
        </p:nvPicPr>
        <p:blipFill>
          <a:blip r:embed="rId5" cstate="print"/>
          <a:stretch>
            <a:fillRect/>
          </a:stretch>
        </p:blipFill>
        <p:spPr>
          <a:xfrm>
            <a:off x="346760" y="1247122"/>
            <a:ext cx="1105665" cy="1065081"/>
          </a:xfrm>
          <a:prstGeom prst="rect">
            <a:avLst/>
          </a:prstGeom>
          <a:noFill/>
          <a:ln/>
          <a:effectLst/>
        </p:spPr>
      </p:pic>
      <p:sp>
        <p:nvSpPr>
          <p:cNvPr id="11" name="Rechteck 10"/>
          <p:cNvSpPr/>
          <p:nvPr/>
        </p:nvSpPr>
        <p:spPr>
          <a:xfrm>
            <a:off x="251520" y="1131590"/>
            <a:ext cx="1296144" cy="129614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 geometric view on optimization with respect to constraints (2/3) … </a:t>
            </a:r>
            <a:endParaRPr lang="en-US" dirty="0"/>
          </a:p>
        </p:txBody>
      </p:sp>
      <p:sp>
        <p:nvSpPr>
          <p:cNvPr id="3" name="Rechteck 2"/>
          <p:cNvSpPr/>
          <p:nvPr/>
        </p:nvSpPr>
        <p:spPr>
          <a:xfrm>
            <a:off x="1691680" y="1131590"/>
            <a:ext cx="7200800" cy="3888432"/>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IguanaTex_tmp.png"/>
          <p:cNvPicPr>
            <a:picLocks noChangeAspect="1"/>
          </p:cNvPicPr>
          <p:nvPr>
            <p:custDataLst>
              <p:tags r:id="rId1"/>
            </p:custDataLst>
          </p:nvPr>
        </p:nvPicPr>
        <p:blipFill>
          <a:blip r:embed="rId3" cstate="print"/>
          <a:stretch>
            <a:fillRect/>
          </a:stretch>
        </p:blipFill>
        <p:spPr>
          <a:xfrm>
            <a:off x="1763690" y="1203548"/>
            <a:ext cx="7068454" cy="2846750"/>
          </a:xfrm>
          <a:prstGeom prst="rect">
            <a:avLst/>
          </a:prstGeom>
          <a:noFill/>
          <a:ln/>
          <a:effectLst/>
        </p:spPr>
      </p:pic>
      <p:pic>
        <p:nvPicPr>
          <p:cNvPr id="4098" name="Picture 2" descr="https://upload.wikimedia.org/wikipedia/commons/4/46/%D0%9B%D0%B0%D0%B3%D1%80%D0%B0%D0%BD%D0%B6.jpg"/>
          <p:cNvPicPr>
            <a:picLocks noChangeAspect="1" noChangeArrowheads="1"/>
          </p:cNvPicPr>
          <p:nvPr/>
        </p:nvPicPr>
        <p:blipFill>
          <a:blip r:embed="rId4" cstate="print"/>
          <a:srcRect/>
          <a:stretch>
            <a:fillRect/>
          </a:stretch>
        </p:blipFill>
        <p:spPr bwMode="auto">
          <a:xfrm>
            <a:off x="251520" y="1131591"/>
            <a:ext cx="1224136" cy="1591756"/>
          </a:xfrm>
          <a:prstGeom prst="rect">
            <a:avLst/>
          </a:prstGeom>
          <a:noFill/>
        </p:spPr>
      </p:pic>
      <p:sp>
        <p:nvSpPr>
          <p:cNvPr id="8" name="Textfeld 7"/>
          <p:cNvSpPr txBox="1"/>
          <p:nvPr/>
        </p:nvSpPr>
        <p:spPr>
          <a:xfrm>
            <a:off x="251520" y="2715766"/>
            <a:ext cx="1224136" cy="630942"/>
          </a:xfrm>
          <a:prstGeom prst="rect">
            <a:avLst/>
          </a:prstGeom>
          <a:noFill/>
        </p:spPr>
        <p:txBody>
          <a:bodyPr wrap="square" rtlCol="0">
            <a:spAutoFit/>
          </a:bodyPr>
          <a:lstStyle/>
          <a:p>
            <a:pPr algn="ctr"/>
            <a:r>
              <a:rPr lang="de-DE" sz="1000" b="1" dirty="0" smtClean="0"/>
              <a:t>Joseph-Louis de Lagrange</a:t>
            </a:r>
          </a:p>
          <a:p>
            <a:pPr algn="ctr"/>
            <a:endParaRPr lang="de-DE" sz="500" dirty="0" smtClean="0"/>
          </a:p>
          <a:p>
            <a:pPr algn="ctr"/>
            <a:r>
              <a:rPr lang="de-DE" sz="1000" dirty="0" smtClean="0"/>
              <a:t>(1736 – 1813)</a:t>
            </a:r>
            <a:endParaRPr lang="en-US" sz="1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Minimizing cost of construction</a:t>
            </a:r>
            <a:endParaRPr lang="en-US" dirty="0"/>
          </a:p>
        </p:txBody>
      </p:sp>
      <p:sp>
        <p:nvSpPr>
          <p:cNvPr id="4" name="Rechteck 3"/>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fik 13" descr="IguanaTex_tmp.png"/>
          <p:cNvPicPr>
            <a:picLocks noChangeAspect="1"/>
          </p:cNvPicPr>
          <p:nvPr>
            <p:custDataLst>
              <p:tags r:id="rId1"/>
            </p:custDataLst>
          </p:nvPr>
        </p:nvPicPr>
        <p:blipFill>
          <a:blip r:embed="rId3" cstate="print"/>
          <a:stretch>
            <a:fillRect/>
          </a:stretch>
        </p:blipFill>
        <p:spPr>
          <a:xfrm>
            <a:off x="1763691" y="1203548"/>
            <a:ext cx="7078273" cy="3784772"/>
          </a:xfrm>
          <a:prstGeom prst="rect">
            <a:avLst/>
          </a:prstGeom>
          <a:noFill/>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Minimizing cost of construction</a:t>
            </a:r>
            <a:endParaRPr lang="en-US" dirty="0"/>
          </a:p>
        </p:txBody>
      </p:sp>
      <p:sp>
        <p:nvSpPr>
          <p:cNvPr id="4" name="Rechteck 3"/>
          <p:cNvSpPr/>
          <p:nvPr/>
        </p:nvSpPr>
        <p:spPr>
          <a:xfrm>
            <a:off x="1691680" y="1131590"/>
            <a:ext cx="7200800" cy="142873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IguanaTex_tmp.png"/>
          <p:cNvPicPr>
            <a:picLocks noChangeAspect="1"/>
          </p:cNvPicPr>
          <p:nvPr>
            <p:custDataLst>
              <p:tags r:id="rId1"/>
            </p:custDataLst>
          </p:nvPr>
        </p:nvPicPr>
        <p:blipFill>
          <a:blip r:embed="rId3" cstate="print"/>
          <a:stretch>
            <a:fillRect/>
          </a:stretch>
        </p:blipFill>
        <p:spPr>
          <a:xfrm>
            <a:off x="1763691" y="1203549"/>
            <a:ext cx="7079733" cy="1053949"/>
          </a:xfrm>
          <a:prstGeom prst="rect">
            <a:avLst/>
          </a:prstGeom>
          <a:noFill/>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Summary:</a:t>
            </a:r>
            <a:br>
              <a:rPr lang="en-US" dirty="0" smtClean="0"/>
            </a:br>
            <a:r>
              <a:rPr lang="en-US" dirty="0" smtClean="0"/>
              <a:t>Types of optimization problems …</a:t>
            </a:r>
            <a:endParaRPr lang="en-US" dirty="0"/>
          </a:p>
        </p:txBody>
      </p:sp>
      <p:sp>
        <p:nvSpPr>
          <p:cNvPr id="3" name="Rechteck 2"/>
          <p:cNvSpPr/>
          <p:nvPr/>
        </p:nvSpPr>
        <p:spPr>
          <a:xfrm>
            <a:off x="251520" y="1131590"/>
            <a:ext cx="288032" cy="201622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smtClean="0">
                <a:solidFill>
                  <a:schemeClr val="tx1"/>
                </a:solidFill>
              </a:rPr>
              <a:t>optimization problem</a:t>
            </a:r>
            <a:endParaRPr lang="en-US" sz="1400" dirty="0">
              <a:solidFill>
                <a:schemeClr val="tx1"/>
              </a:solidFill>
            </a:endParaRPr>
          </a:p>
        </p:txBody>
      </p:sp>
      <p:sp>
        <p:nvSpPr>
          <p:cNvPr id="4" name="Rechteck 3"/>
          <p:cNvSpPr/>
          <p:nvPr/>
        </p:nvSpPr>
        <p:spPr>
          <a:xfrm>
            <a:off x="251520" y="3291830"/>
            <a:ext cx="288032" cy="172819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smtClean="0">
                <a:solidFill>
                  <a:schemeClr val="tx1"/>
                </a:solidFill>
              </a:rPr>
              <a:t>method</a:t>
            </a:r>
            <a:endParaRPr lang="en-US" sz="1400" dirty="0">
              <a:solidFill>
                <a:schemeClr val="tx1"/>
              </a:solidFill>
            </a:endParaRPr>
          </a:p>
        </p:txBody>
      </p:sp>
      <p:sp>
        <p:nvSpPr>
          <p:cNvPr id="5" name="Rechteck 4"/>
          <p:cNvSpPr/>
          <p:nvPr/>
        </p:nvSpPr>
        <p:spPr>
          <a:xfrm flipH="1">
            <a:off x="827584" y="1131590"/>
            <a:ext cx="6696744" cy="2016224"/>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eck 5"/>
          <p:cNvSpPr/>
          <p:nvPr/>
        </p:nvSpPr>
        <p:spPr>
          <a:xfrm flipH="1">
            <a:off x="6084168" y="1275606"/>
            <a:ext cx="2808312" cy="1728192"/>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eck 6"/>
          <p:cNvSpPr/>
          <p:nvPr/>
        </p:nvSpPr>
        <p:spPr>
          <a:xfrm flipH="1">
            <a:off x="971600" y="1275606"/>
            <a:ext cx="2376264" cy="1728192"/>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Gerade Verbindung 8"/>
          <p:cNvCxnSpPr/>
          <p:nvPr/>
        </p:nvCxnSpPr>
        <p:spPr>
          <a:xfrm>
            <a:off x="1187624" y="2787774"/>
            <a:ext cx="0" cy="648072"/>
          </a:xfrm>
          <a:prstGeom prst="lin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10" name="Gerade Verbindung 9"/>
          <p:cNvCxnSpPr/>
          <p:nvPr/>
        </p:nvCxnSpPr>
        <p:spPr>
          <a:xfrm>
            <a:off x="3563888" y="2787774"/>
            <a:ext cx="0" cy="648072"/>
          </a:xfrm>
          <a:prstGeom prst="lin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Gerade Verbindung 10"/>
          <p:cNvCxnSpPr/>
          <p:nvPr/>
        </p:nvCxnSpPr>
        <p:spPr>
          <a:xfrm>
            <a:off x="6444208" y="2787774"/>
            <a:ext cx="0" cy="648072"/>
          </a:xfrm>
          <a:prstGeom prst="lin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pic>
        <p:nvPicPr>
          <p:cNvPr id="18" name="Grafik 17" descr="IguanaTex_tmp.png"/>
          <p:cNvPicPr>
            <a:picLocks noChangeAspect="1"/>
          </p:cNvPicPr>
          <p:nvPr>
            <p:custDataLst>
              <p:tags r:id="rId1"/>
            </p:custDataLst>
          </p:nvPr>
        </p:nvPicPr>
        <p:blipFill>
          <a:blip r:embed="rId6" cstate="print"/>
          <a:stretch>
            <a:fillRect/>
          </a:stretch>
        </p:blipFill>
        <p:spPr>
          <a:xfrm>
            <a:off x="1115616" y="1419622"/>
            <a:ext cx="2067017" cy="1059989"/>
          </a:xfrm>
          <a:prstGeom prst="rect">
            <a:avLst/>
          </a:prstGeom>
          <a:noFill/>
          <a:ln/>
          <a:effectLst/>
        </p:spPr>
      </p:pic>
      <p:pic>
        <p:nvPicPr>
          <p:cNvPr id="42" name="Grafik 41" descr="IguanaTex_tmp.png"/>
          <p:cNvPicPr>
            <a:picLocks noChangeAspect="1"/>
          </p:cNvPicPr>
          <p:nvPr>
            <p:custDataLst>
              <p:tags r:id="rId2"/>
            </p:custDataLst>
          </p:nvPr>
        </p:nvPicPr>
        <p:blipFill>
          <a:blip r:embed="rId7" cstate="print"/>
          <a:stretch>
            <a:fillRect/>
          </a:stretch>
        </p:blipFill>
        <p:spPr>
          <a:xfrm>
            <a:off x="3782183" y="1419621"/>
            <a:ext cx="1867667" cy="1288046"/>
          </a:xfrm>
          <a:prstGeom prst="rect">
            <a:avLst/>
          </a:prstGeom>
          <a:noFill/>
          <a:ln/>
          <a:effectLst/>
        </p:spPr>
      </p:pic>
      <p:pic>
        <p:nvPicPr>
          <p:cNvPr id="23" name="Grafik 22" descr="IguanaTex_tmp.png"/>
          <p:cNvPicPr>
            <a:picLocks noChangeAspect="1"/>
          </p:cNvPicPr>
          <p:nvPr>
            <p:custDataLst>
              <p:tags r:id="rId3"/>
            </p:custDataLst>
          </p:nvPr>
        </p:nvPicPr>
        <p:blipFill>
          <a:blip r:embed="rId8" cstate="print"/>
          <a:stretch>
            <a:fillRect/>
          </a:stretch>
        </p:blipFill>
        <p:spPr>
          <a:xfrm>
            <a:off x="6465254" y="1419622"/>
            <a:ext cx="2046140" cy="1405056"/>
          </a:xfrm>
          <a:prstGeom prst="rect">
            <a:avLst/>
          </a:prstGeom>
          <a:noFill/>
          <a:ln/>
          <a:effectLst/>
        </p:spPr>
      </p:pic>
      <p:sp>
        <p:nvSpPr>
          <p:cNvPr id="24" name="Textfeld 23"/>
          <p:cNvSpPr txBox="1"/>
          <p:nvPr/>
        </p:nvSpPr>
        <p:spPr>
          <a:xfrm>
            <a:off x="827584" y="3507854"/>
            <a:ext cx="1321324" cy="461665"/>
          </a:xfrm>
          <a:prstGeom prst="rect">
            <a:avLst/>
          </a:prstGeom>
          <a:noFill/>
        </p:spPr>
        <p:txBody>
          <a:bodyPr wrap="none" rtlCol="0">
            <a:spAutoFit/>
          </a:bodyPr>
          <a:lstStyle/>
          <a:p>
            <a:pPr marL="176213" indent="-176213">
              <a:buFont typeface="Arial" pitchFamily="34" charset="0"/>
              <a:buChar char="•"/>
            </a:pPr>
            <a:r>
              <a:rPr lang="en-US" sz="1200" dirty="0" smtClean="0"/>
              <a:t>critical points</a:t>
            </a:r>
          </a:p>
          <a:p>
            <a:pPr marL="176213" indent="-176213">
              <a:buFont typeface="Arial" pitchFamily="34" charset="0"/>
              <a:buChar char="•"/>
            </a:pPr>
            <a:r>
              <a:rPr lang="en-US" sz="1200" dirty="0" smtClean="0"/>
              <a:t>2</a:t>
            </a:r>
            <a:r>
              <a:rPr lang="en-US" sz="1200" baseline="30000" dirty="0" smtClean="0"/>
              <a:t>nd</a:t>
            </a:r>
            <a:r>
              <a:rPr lang="en-US" sz="1200" dirty="0" smtClean="0"/>
              <a:t> partials test</a:t>
            </a:r>
            <a:endParaRPr lang="en-US" sz="1200" dirty="0"/>
          </a:p>
        </p:txBody>
      </p:sp>
      <p:sp>
        <p:nvSpPr>
          <p:cNvPr id="25" name="Textfeld 24"/>
          <p:cNvSpPr txBox="1"/>
          <p:nvPr/>
        </p:nvSpPr>
        <p:spPr>
          <a:xfrm>
            <a:off x="2406941" y="3507854"/>
            <a:ext cx="3533211" cy="1569660"/>
          </a:xfrm>
          <a:prstGeom prst="rect">
            <a:avLst/>
          </a:prstGeom>
          <a:noFill/>
        </p:spPr>
        <p:txBody>
          <a:bodyPr wrap="none" rtlCol="0">
            <a:spAutoFit/>
          </a:bodyPr>
          <a:lstStyle/>
          <a:p>
            <a:pPr marL="176213" indent="-176213">
              <a:buFont typeface="Arial" pitchFamily="34" charset="0"/>
              <a:buChar char="•"/>
            </a:pPr>
            <a:r>
              <a:rPr lang="en-US" sz="1200" dirty="0" err="1" smtClean="0"/>
              <a:t>extrem</a:t>
            </a:r>
            <a:r>
              <a:rPr lang="en-US" sz="1200" dirty="0" smtClean="0"/>
              <a:t> value theorem</a:t>
            </a:r>
          </a:p>
          <a:p>
            <a:pPr marL="176213" indent="-176213">
              <a:buFont typeface="Arial" pitchFamily="34" charset="0"/>
              <a:buChar char="•"/>
            </a:pPr>
            <a:r>
              <a:rPr lang="en-US" sz="1200" dirty="0" smtClean="0"/>
              <a:t>interior </a:t>
            </a:r>
            <a:r>
              <a:rPr lang="en-US" sz="1200" dirty="0" err="1" smtClean="0"/>
              <a:t>extrema</a:t>
            </a:r>
            <a:r>
              <a:rPr lang="en-US" sz="1200" dirty="0" smtClean="0"/>
              <a:t>:</a:t>
            </a:r>
          </a:p>
          <a:p>
            <a:pPr marL="450850" lvl="1" indent="-182563">
              <a:buFont typeface="Symbol" pitchFamily="18" charset="2"/>
              <a:buChar char="-"/>
            </a:pPr>
            <a:r>
              <a:rPr lang="en-US" sz="1200" dirty="0" smtClean="0"/>
              <a:t>critical points</a:t>
            </a:r>
          </a:p>
          <a:p>
            <a:pPr marL="450850" lvl="1" indent="-182563">
              <a:buFont typeface="Symbol" pitchFamily="18" charset="2"/>
              <a:buChar char="-"/>
            </a:pPr>
            <a:r>
              <a:rPr lang="en-US" sz="1200" dirty="0" smtClean="0"/>
              <a:t>2</a:t>
            </a:r>
            <a:r>
              <a:rPr lang="en-US" sz="1200" baseline="30000" dirty="0" smtClean="0"/>
              <a:t>nd</a:t>
            </a:r>
            <a:r>
              <a:rPr lang="en-US" sz="1200" dirty="0" smtClean="0"/>
              <a:t> partials test</a:t>
            </a:r>
          </a:p>
          <a:p>
            <a:pPr marL="176213" indent="-176213">
              <a:buFont typeface="Arial" pitchFamily="34" charset="0"/>
              <a:buChar char="•"/>
            </a:pPr>
            <a:r>
              <a:rPr lang="en-US" sz="1200" dirty="0" smtClean="0"/>
              <a:t>boundary </a:t>
            </a:r>
            <a:r>
              <a:rPr lang="en-US" sz="1200" dirty="0" err="1" smtClean="0"/>
              <a:t>extrema</a:t>
            </a:r>
            <a:r>
              <a:rPr lang="en-US" sz="1200" dirty="0" smtClean="0"/>
              <a:t>:</a:t>
            </a:r>
          </a:p>
          <a:p>
            <a:pPr marL="450850" lvl="1" indent="-182563">
              <a:buFont typeface="Symbol" pitchFamily="18" charset="2"/>
              <a:buChar char="-"/>
            </a:pPr>
            <a:r>
              <a:rPr lang="en-US" sz="1200" dirty="0" err="1" smtClean="0"/>
              <a:t>parametrization</a:t>
            </a:r>
            <a:r>
              <a:rPr lang="en-US" sz="1200" dirty="0" smtClean="0"/>
              <a:t> of (the parts of) the boundary</a:t>
            </a:r>
          </a:p>
          <a:p>
            <a:pPr marL="450850" lvl="1" indent="-182563">
              <a:buFont typeface="Symbol" pitchFamily="18" charset="2"/>
              <a:buChar char="-"/>
            </a:pPr>
            <a:r>
              <a:rPr lang="en-US" sz="1200" dirty="0" smtClean="0"/>
              <a:t>1D optimization or Lagrange method</a:t>
            </a:r>
          </a:p>
          <a:p>
            <a:pPr marL="450850" lvl="1" indent="-182563">
              <a:buFont typeface="Symbol" pitchFamily="18" charset="2"/>
              <a:buChar char="-"/>
            </a:pPr>
            <a:r>
              <a:rPr lang="en-US" sz="1200" dirty="0" smtClean="0"/>
              <a:t>corners</a:t>
            </a:r>
            <a:endParaRPr lang="en-US" sz="1200" dirty="0"/>
          </a:p>
        </p:txBody>
      </p:sp>
      <p:sp>
        <p:nvSpPr>
          <p:cNvPr id="36" name="Textfeld 35"/>
          <p:cNvSpPr txBox="1"/>
          <p:nvPr/>
        </p:nvSpPr>
        <p:spPr>
          <a:xfrm>
            <a:off x="6012160" y="3507854"/>
            <a:ext cx="2315506" cy="461665"/>
          </a:xfrm>
          <a:prstGeom prst="rect">
            <a:avLst/>
          </a:prstGeom>
          <a:noFill/>
        </p:spPr>
        <p:txBody>
          <a:bodyPr wrap="none" rtlCol="0">
            <a:spAutoFit/>
          </a:bodyPr>
          <a:lstStyle/>
          <a:p>
            <a:pPr marL="176213" indent="-176213">
              <a:buFont typeface="Arial" pitchFamily="34" charset="0"/>
              <a:buChar char="•"/>
            </a:pPr>
            <a:r>
              <a:rPr lang="en-US" sz="1200" dirty="0" smtClean="0"/>
              <a:t>method of Lagrange multipliers</a:t>
            </a:r>
          </a:p>
          <a:p>
            <a:pPr marL="176213" indent="-176213">
              <a:buFont typeface="Arial" pitchFamily="34" charset="0"/>
              <a:buChar char="•"/>
            </a:pPr>
            <a:r>
              <a:rPr lang="en-US" sz="1200" dirty="0" smtClean="0"/>
              <a:t>Lagrange equations</a:t>
            </a:r>
            <a:endParaRPr lang="en-US" sz="1200" dirty="0"/>
          </a:p>
        </p:txBody>
      </p:sp>
      <p:pic>
        <p:nvPicPr>
          <p:cNvPr id="37" name="Grafik 36" descr="IguanaTex_tmp.png"/>
          <p:cNvPicPr>
            <a:picLocks noChangeAspect="1"/>
          </p:cNvPicPr>
          <p:nvPr>
            <p:custDataLst>
              <p:tags r:id="rId4"/>
            </p:custDataLst>
          </p:nvPr>
        </p:nvPicPr>
        <p:blipFill>
          <a:blip r:embed="rId9" cstate="print"/>
          <a:stretch>
            <a:fillRect/>
          </a:stretch>
        </p:blipFill>
        <p:spPr>
          <a:xfrm>
            <a:off x="6516217" y="4011911"/>
            <a:ext cx="864096" cy="658174"/>
          </a:xfrm>
          <a:prstGeom prst="rect">
            <a:avLst/>
          </a:prstGeom>
          <a:noFill/>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Summary:</a:t>
            </a:r>
            <a:br>
              <a:rPr lang="en-US" dirty="0" smtClean="0"/>
            </a:br>
            <a:r>
              <a:rPr lang="en-US" dirty="0" smtClean="0"/>
              <a:t>… and some prototypical examples</a:t>
            </a:r>
            <a:endParaRPr lang="en-US" dirty="0"/>
          </a:p>
        </p:txBody>
      </p:sp>
      <p:sp>
        <p:nvSpPr>
          <p:cNvPr id="3" name="Rechteck 2"/>
          <p:cNvSpPr/>
          <p:nvPr/>
        </p:nvSpPr>
        <p:spPr>
          <a:xfrm>
            <a:off x="251520" y="1131590"/>
            <a:ext cx="288032" cy="201622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smtClean="0">
                <a:solidFill>
                  <a:schemeClr val="tx1"/>
                </a:solidFill>
              </a:rPr>
              <a:t>optimization problem</a:t>
            </a:r>
            <a:endParaRPr lang="en-US" sz="1400" dirty="0">
              <a:solidFill>
                <a:schemeClr val="tx1"/>
              </a:solidFill>
            </a:endParaRPr>
          </a:p>
        </p:txBody>
      </p:sp>
      <p:sp>
        <p:nvSpPr>
          <p:cNvPr id="4" name="Rechteck 3"/>
          <p:cNvSpPr/>
          <p:nvPr/>
        </p:nvSpPr>
        <p:spPr>
          <a:xfrm>
            <a:off x="251520" y="3291830"/>
            <a:ext cx="288032" cy="172819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smtClean="0">
                <a:solidFill>
                  <a:schemeClr val="tx1"/>
                </a:solidFill>
              </a:rPr>
              <a:t>example</a:t>
            </a:r>
            <a:endParaRPr lang="en-US" sz="1400" dirty="0">
              <a:solidFill>
                <a:schemeClr val="tx1"/>
              </a:solidFill>
            </a:endParaRPr>
          </a:p>
        </p:txBody>
      </p:sp>
      <p:sp>
        <p:nvSpPr>
          <p:cNvPr id="5" name="Rechteck 4"/>
          <p:cNvSpPr/>
          <p:nvPr/>
        </p:nvSpPr>
        <p:spPr>
          <a:xfrm flipH="1">
            <a:off x="827584" y="1131590"/>
            <a:ext cx="6696744" cy="2016224"/>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eck 5"/>
          <p:cNvSpPr/>
          <p:nvPr/>
        </p:nvSpPr>
        <p:spPr>
          <a:xfrm flipH="1">
            <a:off x="6084168" y="1275606"/>
            <a:ext cx="2808312" cy="1728192"/>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eck 6"/>
          <p:cNvSpPr/>
          <p:nvPr/>
        </p:nvSpPr>
        <p:spPr>
          <a:xfrm flipH="1">
            <a:off x="971600" y="1275606"/>
            <a:ext cx="2376264" cy="1728192"/>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Gerade Verbindung 8"/>
          <p:cNvCxnSpPr/>
          <p:nvPr/>
        </p:nvCxnSpPr>
        <p:spPr>
          <a:xfrm>
            <a:off x="1187624" y="2787774"/>
            <a:ext cx="0" cy="648072"/>
          </a:xfrm>
          <a:prstGeom prst="lin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10" name="Gerade Verbindung 9"/>
          <p:cNvCxnSpPr/>
          <p:nvPr/>
        </p:nvCxnSpPr>
        <p:spPr>
          <a:xfrm>
            <a:off x="3563888" y="2787774"/>
            <a:ext cx="0" cy="648072"/>
          </a:xfrm>
          <a:prstGeom prst="lin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pic>
        <p:nvPicPr>
          <p:cNvPr id="18" name="Grafik 17" descr="IguanaTex_tmp.png"/>
          <p:cNvPicPr>
            <a:picLocks noChangeAspect="1"/>
          </p:cNvPicPr>
          <p:nvPr>
            <p:custDataLst>
              <p:tags r:id="rId1"/>
            </p:custDataLst>
          </p:nvPr>
        </p:nvPicPr>
        <p:blipFill>
          <a:blip r:embed="rId9" cstate="print"/>
          <a:stretch>
            <a:fillRect/>
          </a:stretch>
        </p:blipFill>
        <p:spPr>
          <a:xfrm>
            <a:off x="1115616" y="1419622"/>
            <a:ext cx="2067017" cy="1059989"/>
          </a:xfrm>
          <a:prstGeom prst="rect">
            <a:avLst/>
          </a:prstGeom>
          <a:noFill/>
          <a:ln/>
          <a:effectLst/>
        </p:spPr>
      </p:pic>
      <p:pic>
        <p:nvPicPr>
          <p:cNvPr id="42" name="Grafik 41" descr="IguanaTex_tmp.png"/>
          <p:cNvPicPr>
            <a:picLocks noChangeAspect="1"/>
          </p:cNvPicPr>
          <p:nvPr>
            <p:custDataLst>
              <p:tags r:id="rId2"/>
            </p:custDataLst>
          </p:nvPr>
        </p:nvPicPr>
        <p:blipFill>
          <a:blip r:embed="rId10" cstate="print"/>
          <a:stretch>
            <a:fillRect/>
          </a:stretch>
        </p:blipFill>
        <p:spPr>
          <a:xfrm>
            <a:off x="3782183" y="1419621"/>
            <a:ext cx="1867667" cy="1288046"/>
          </a:xfrm>
          <a:prstGeom prst="rect">
            <a:avLst/>
          </a:prstGeom>
          <a:noFill/>
          <a:ln/>
          <a:effectLst/>
        </p:spPr>
      </p:pic>
      <p:pic>
        <p:nvPicPr>
          <p:cNvPr id="23" name="Grafik 22" descr="IguanaTex_tmp.png"/>
          <p:cNvPicPr>
            <a:picLocks noChangeAspect="1"/>
          </p:cNvPicPr>
          <p:nvPr>
            <p:custDataLst>
              <p:tags r:id="rId3"/>
            </p:custDataLst>
          </p:nvPr>
        </p:nvPicPr>
        <p:blipFill>
          <a:blip r:embed="rId11" cstate="print"/>
          <a:stretch>
            <a:fillRect/>
          </a:stretch>
        </p:blipFill>
        <p:spPr>
          <a:xfrm>
            <a:off x="6465254" y="1419622"/>
            <a:ext cx="2046140" cy="1405056"/>
          </a:xfrm>
          <a:prstGeom prst="rect">
            <a:avLst/>
          </a:prstGeom>
          <a:noFill/>
          <a:ln/>
          <a:effectLst/>
        </p:spPr>
      </p:pic>
      <p:cxnSp>
        <p:nvCxnSpPr>
          <p:cNvPr id="19" name="Gerade Verbindung 18"/>
          <p:cNvCxnSpPr/>
          <p:nvPr/>
        </p:nvCxnSpPr>
        <p:spPr>
          <a:xfrm>
            <a:off x="8532440" y="2787774"/>
            <a:ext cx="0" cy="648072"/>
          </a:xfrm>
          <a:prstGeom prst="lin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Gerade Verbindung 20"/>
          <p:cNvCxnSpPr/>
          <p:nvPr/>
        </p:nvCxnSpPr>
        <p:spPr>
          <a:xfrm flipV="1">
            <a:off x="5796136" y="2787774"/>
            <a:ext cx="648072" cy="648072"/>
          </a:xfrm>
          <a:prstGeom prst="line">
            <a:avLst/>
          </a:prstGeom>
          <a:solidFill>
            <a:schemeClr val="tx2">
              <a:lumMod val="40000"/>
              <a:lumOff val="60000"/>
            </a:schemeClr>
          </a:solid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cxnSp>
      <p:pic>
        <p:nvPicPr>
          <p:cNvPr id="27" name="Grafik 26" descr="IguanaTex_tmp.png"/>
          <p:cNvPicPr>
            <a:picLocks noChangeAspect="1"/>
          </p:cNvPicPr>
          <p:nvPr>
            <p:custDataLst>
              <p:tags r:id="rId4"/>
            </p:custDataLst>
          </p:nvPr>
        </p:nvPicPr>
        <p:blipFill>
          <a:blip r:embed="rId12" cstate="print"/>
          <a:stretch>
            <a:fillRect/>
          </a:stretch>
        </p:blipFill>
        <p:spPr>
          <a:xfrm>
            <a:off x="7511266" y="3507854"/>
            <a:ext cx="1368152" cy="684422"/>
          </a:xfrm>
          <a:prstGeom prst="rect">
            <a:avLst/>
          </a:prstGeom>
          <a:noFill/>
          <a:ln/>
          <a:effectLst/>
        </p:spPr>
      </p:pic>
      <p:cxnSp>
        <p:nvCxnSpPr>
          <p:cNvPr id="28" name="Gerade Verbindung 27"/>
          <p:cNvCxnSpPr/>
          <p:nvPr/>
        </p:nvCxnSpPr>
        <p:spPr>
          <a:xfrm>
            <a:off x="5796136" y="2787774"/>
            <a:ext cx="0" cy="648072"/>
          </a:xfrm>
          <a:prstGeom prst="lin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pic>
        <p:nvPicPr>
          <p:cNvPr id="41" name="Grafik 40" descr="IguanaTex_tmp.png"/>
          <p:cNvPicPr>
            <a:picLocks noChangeAspect="1"/>
          </p:cNvPicPr>
          <p:nvPr>
            <p:custDataLst>
              <p:tags r:id="rId5"/>
            </p:custDataLst>
          </p:nvPr>
        </p:nvPicPr>
        <p:blipFill>
          <a:blip r:embed="rId13" cstate="print"/>
          <a:stretch>
            <a:fillRect/>
          </a:stretch>
        </p:blipFill>
        <p:spPr>
          <a:xfrm>
            <a:off x="5102181" y="3507854"/>
            <a:ext cx="1374997" cy="687024"/>
          </a:xfrm>
          <a:prstGeom prst="rect">
            <a:avLst/>
          </a:prstGeom>
          <a:noFill/>
          <a:ln/>
          <a:effectLst/>
        </p:spPr>
      </p:pic>
      <p:pic>
        <p:nvPicPr>
          <p:cNvPr id="40" name="Grafik 39" descr="IguanaTex_tmp.png"/>
          <p:cNvPicPr>
            <a:picLocks noChangeAspect="1"/>
          </p:cNvPicPr>
          <p:nvPr>
            <p:custDataLst>
              <p:tags r:id="rId6"/>
            </p:custDataLst>
          </p:nvPr>
        </p:nvPicPr>
        <p:blipFill>
          <a:blip r:embed="rId14" cstate="print"/>
          <a:stretch>
            <a:fillRect/>
          </a:stretch>
        </p:blipFill>
        <p:spPr>
          <a:xfrm>
            <a:off x="2881708" y="3507854"/>
            <a:ext cx="1369605" cy="687025"/>
          </a:xfrm>
          <a:prstGeom prst="rect">
            <a:avLst/>
          </a:prstGeom>
          <a:noFill/>
          <a:ln/>
          <a:effectLst/>
        </p:spPr>
      </p:pic>
      <p:pic>
        <p:nvPicPr>
          <p:cNvPr id="39" name="Grafik 38" descr="IguanaTex_tmp.png"/>
          <p:cNvPicPr>
            <a:picLocks noChangeAspect="1"/>
          </p:cNvPicPr>
          <p:nvPr>
            <p:custDataLst>
              <p:tags r:id="rId7"/>
            </p:custDataLst>
          </p:nvPr>
        </p:nvPicPr>
        <p:blipFill>
          <a:blip r:embed="rId15" cstate="print"/>
          <a:stretch>
            <a:fillRect/>
          </a:stretch>
        </p:blipFill>
        <p:spPr>
          <a:xfrm>
            <a:off x="827584" y="3507854"/>
            <a:ext cx="1369605" cy="687025"/>
          </a:xfrm>
          <a:prstGeom prst="rect">
            <a:avLst/>
          </a:prstGeom>
          <a:noFill/>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etz, Netzwerk, Digitalisierung, Transformation"/>
          <p:cNvPicPr>
            <a:picLocks noChangeAspect="1" noChangeArrowheads="1"/>
          </p:cNvPicPr>
          <p:nvPr/>
        </p:nvPicPr>
        <p:blipFill>
          <a:blip r:embed="rId2" cstate="print"/>
          <a:srcRect/>
          <a:stretch>
            <a:fillRect/>
          </a:stretch>
        </p:blipFill>
        <p:spPr bwMode="auto">
          <a:xfrm>
            <a:off x="6012160" y="845100"/>
            <a:ext cx="3131840" cy="4298400"/>
          </a:xfrm>
          <a:prstGeom prst="rect">
            <a:avLst/>
          </a:prstGeom>
          <a:noFill/>
        </p:spPr>
      </p:pic>
      <p:sp>
        <p:nvSpPr>
          <p:cNvPr id="8" name="Titel 1"/>
          <p:cNvSpPr txBox="1">
            <a:spLocks/>
          </p:cNvSpPr>
          <p:nvPr/>
        </p:nvSpPr>
        <p:spPr>
          <a:xfrm>
            <a:off x="683568" y="1131590"/>
            <a:ext cx="4176464" cy="864095"/>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lgn="ctr">
              <a:defRPr/>
            </a:lvl1pPr>
          </a:lstStyle>
          <a:p>
            <a:pPr lvl="0">
              <a:spcBef>
                <a:spcPct val="0"/>
              </a:spcBef>
              <a:defRPr/>
            </a:pPr>
            <a:r>
              <a:rPr lang="en-US" sz="2000" dirty="0" smtClean="0">
                <a:solidFill>
                  <a:schemeClr val="bg1"/>
                </a:solidFill>
              </a:rPr>
              <a:t>Further Worked-Out Exercises:</a:t>
            </a:r>
          </a:p>
          <a:p>
            <a:pPr lvl="0">
              <a:spcBef>
                <a:spcPct val="0"/>
              </a:spcBef>
              <a:defRPr/>
            </a:pPr>
            <a:endParaRPr lang="en-US" sz="500" dirty="0" smtClean="0">
              <a:solidFill>
                <a:schemeClr val="bg1"/>
              </a:solidFill>
            </a:endParaRPr>
          </a:p>
          <a:p>
            <a:pPr lvl="0">
              <a:spcBef>
                <a:spcPct val="0"/>
              </a:spcBef>
              <a:defRPr/>
            </a:pPr>
            <a:r>
              <a:rPr lang="en-US" sz="2000" dirty="0" smtClean="0">
                <a:solidFill>
                  <a:schemeClr val="bg1"/>
                </a:solidFill>
              </a:rPr>
              <a:t>Calculus II for Management</a:t>
            </a:r>
            <a:endParaRPr lang="en-US" sz="2000" dirty="0">
              <a:solidFill>
                <a:schemeClr val="bg1"/>
              </a:solidFill>
            </a:endParaRPr>
          </a:p>
        </p:txBody>
      </p:sp>
      <p:sp>
        <p:nvSpPr>
          <p:cNvPr id="11" name="Rechteck 10"/>
          <p:cNvSpPr/>
          <p:nvPr/>
        </p:nvSpPr>
        <p:spPr>
          <a:xfrm>
            <a:off x="251520" y="1131590"/>
            <a:ext cx="288032" cy="864096"/>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algn="ctr">
              <a:spcBef>
                <a:spcPct val="0"/>
              </a:spcBef>
            </a:pPr>
            <a:endParaRPr lang="en-US" sz="2000" dirty="0" smtClean="0">
              <a:solidFill>
                <a:schemeClr val="bg1"/>
              </a:solidFill>
              <a:latin typeface="+mj-lt"/>
              <a:ea typeface="+mj-ea"/>
              <a:cs typeface="+mj-cs"/>
            </a:endParaRPr>
          </a:p>
        </p:txBody>
      </p:sp>
      <p:sp>
        <p:nvSpPr>
          <p:cNvPr id="12" name="Rechteck 11"/>
          <p:cNvSpPr/>
          <p:nvPr/>
        </p:nvSpPr>
        <p:spPr>
          <a:xfrm>
            <a:off x="5004048" y="1131590"/>
            <a:ext cx="288032" cy="864096"/>
          </a:xfrm>
          <a:prstGeom prst="rect">
            <a:avLst/>
          </a:prstGeom>
          <a:solidFill>
            <a:srgbClr val="92D05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algn="ctr">
              <a:spcBef>
                <a:spcPct val="0"/>
              </a:spcBef>
            </a:pPr>
            <a:endParaRPr lang="en-US" sz="2000" dirty="0" smtClean="0">
              <a:solidFill>
                <a:schemeClr val="bg1"/>
              </a:solidFill>
              <a:latin typeface="+mj-lt"/>
              <a:ea typeface="+mj-ea"/>
              <a:cs typeface="+mj-cs"/>
            </a:endParaRPr>
          </a:p>
        </p:txBody>
      </p:sp>
      <p:pic>
        <p:nvPicPr>
          <p:cNvPr id="7" name="Grafik 6" descr="index.png"/>
          <p:cNvPicPr>
            <a:picLocks noChangeAspect="1"/>
          </p:cNvPicPr>
          <p:nvPr/>
        </p:nvPicPr>
        <p:blipFill>
          <a:blip r:embed="rId3" cstate="print"/>
          <a:stretch>
            <a:fillRect/>
          </a:stretch>
        </p:blipFill>
        <p:spPr>
          <a:xfrm>
            <a:off x="179512" y="4425290"/>
            <a:ext cx="1872207" cy="582154"/>
          </a:xfrm>
          <a:prstGeom prst="rect">
            <a:avLst/>
          </a:prstGeom>
        </p:spPr>
      </p:pic>
      <p:sp>
        <p:nvSpPr>
          <p:cNvPr id="10" name="Rechteck 9"/>
          <p:cNvSpPr/>
          <p:nvPr/>
        </p:nvSpPr>
        <p:spPr>
          <a:xfrm>
            <a:off x="7092280" y="3291830"/>
            <a:ext cx="1800200" cy="17171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2075" lvl="1" indent="-92075">
              <a:spcAft>
                <a:spcPts val="400"/>
              </a:spcAft>
              <a:buFont typeface="Arial" pitchFamily="34" charset="0"/>
              <a:buChar char="•"/>
            </a:pPr>
            <a:r>
              <a:rPr lang="en-US" sz="1200" dirty="0" smtClean="0">
                <a:solidFill>
                  <a:schemeClr val="tx1"/>
                </a:solidFill>
              </a:rPr>
              <a:t>Unconstraint &amp; constraint optimization</a:t>
            </a:r>
          </a:p>
        </p:txBody>
      </p:sp>
      <p:sp>
        <p:nvSpPr>
          <p:cNvPr id="13" name="Rechteck 12"/>
          <p:cNvSpPr/>
          <p:nvPr/>
        </p:nvSpPr>
        <p:spPr>
          <a:xfrm>
            <a:off x="7092280" y="2931790"/>
            <a:ext cx="1800200" cy="288032"/>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Topics</a:t>
            </a:r>
            <a:endParaRPr lang="en-US" sz="1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Application of Lagrange multipliers</a:t>
            </a:r>
            <a:endParaRPr lang="en-US" dirty="0"/>
          </a:p>
        </p:txBody>
      </p:sp>
      <p:sp>
        <p:nvSpPr>
          <p:cNvPr id="4" name="Rechteck 3"/>
          <p:cNvSpPr/>
          <p:nvPr/>
        </p:nvSpPr>
        <p:spPr>
          <a:xfrm>
            <a:off x="1691680" y="1131590"/>
            <a:ext cx="7200800" cy="100811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IguanaTex_tmp.png"/>
          <p:cNvPicPr>
            <a:picLocks noChangeAspect="1"/>
          </p:cNvPicPr>
          <p:nvPr>
            <p:custDataLst>
              <p:tags r:id="rId1"/>
            </p:custDataLst>
          </p:nvPr>
        </p:nvPicPr>
        <p:blipFill>
          <a:blip r:embed="rId5" cstate="print"/>
          <a:stretch>
            <a:fillRect/>
          </a:stretch>
        </p:blipFill>
        <p:spPr>
          <a:xfrm>
            <a:off x="1763690" y="1203548"/>
            <a:ext cx="7070643" cy="847549"/>
          </a:xfrm>
          <a:prstGeom prst="rect">
            <a:avLst/>
          </a:prstGeom>
          <a:noFill/>
          <a:ln/>
          <a:effectLst/>
        </p:spPr>
      </p:pic>
      <p:sp>
        <p:nvSpPr>
          <p:cNvPr id="8" name="Rechteck 7"/>
          <p:cNvSpPr/>
          <p:nvPr/>
        </p:nvSpPr>
        <p:spPr>
          <a:xfrm>
            <a:off x="1691680" y="2283718"/>
            <a:ext cx="7200800" cy="273630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fik 18" descr="IguanaTex_tmp.png"/>
          <p:cNvPicPr>
            <a:picLocks noChangeAspect="1"/>
          </p:cNvPicPr>
          <p:nvPr>
            <p:custDataLst>
              <p:tags r:id="rId2"/>
            </p:custDataLst>
          </p:nvPr>
        </p:nvPicPr>
        <p:blipFill>
          <a:blip r:embed="rId6" cstate="print"/>
          <a:stretch>
            <a:fillRect/>
          </a:stretch>
        </p:blipFill>
        <p:spPr>
          <a:xfrm>
            <a:off x="1763690" y="2355675"/>
            <a:ext cx="6719293" cy="2634808"/>
          </a:xfrm>
          <a:prstGeom prst="rect">
            <a:avLst/>
          </a:prstGeom>
          <a:noFill/>
          <a:ln/>
          <a:effectLst/>
        </p:spPr>
      </p:pic>
      <p:sp>
        <p:nvSpPr>
          <p:cNvPr id="10" name="Rechteck 9"/>
          <p:cNvSpPr/>
          <p:nvPr/>
        </p:nvSpPr>
        <p:spPr>
          <a:xfrm>
            <a:off x="251520" y="2283718"/>
            <a:ext cx="1296144" cy="1008112"/>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0" descr="IguanaTex_tmp.png"/>
          <p:cNvPicPr>
            <a:picLocks noChangeAspect="1"/>
          </p:cNvPicPr>
          <p:nvPr>
            <p:custDataLst>
              <p:tags r:id="rId3"/>
            </p:custDataLst>
          </p:nvPr>
        </p:nvPicPr>
        <p:blipFill>
          <a:blip r:embed="rId7" cstate="print"/>
          <a:stretch>
            <a:fillRect/>
          </a:stretch>
        </p:blipFill>
        <p:spPr>
          <a:xfrm>
            <a:off x="377534" y="2390128"/>
            <a:ext cx="1044116" cy="795293"/>
          </a:xfrm>
          <a:prstGeom prst="rect">
            <a:avLst/>
          </a:prstGeom>
          <a:noFill/>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Application of Lagrange multipliers</a:t>
            </a:r>
            <a:endParaRPr lang="en-US" dirty="0"/>
          </a:p>
        </p:txBody>
      </p:sp>
      <p:sp>
        <p:nvSpPr>
          <p:cNvPr id="8" name="Rechteck 7"/>
          <p:cNvSpPr/>
          <p:nvPr/>
        </p:nvSpPr>
        <p:spPr>
          <a:xfrm>
            <a:off x="1691680" y="1131590"/>
            <a:ext cx="7200800" cy="144016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IguanaTex_tmp.png"/>
          <p:cNvPicPr>
            <a:picLocks noChangeAspect="1"/>
          </p:cNvPicPr>
          <p:nvPr>
            <p:custDataLst>
              <p:tags r:id="rId1"/>
            </p:custDataLst>
          </p:nvPr>
        </p:nvPicPr>
        <p:blipFill>
          <a:blip r:embed="rId3" cstate="print"/>
          <a:stretch>
            <a:fillRect/>
          </a:stretch>
        </p:blipFill>
        <p:spPr>
          <a:xfrm>
            <a:off x="1763690" y="1203546"/>
            <a:ext cx="7084658" cy="533482"/>
          </a:xfrm>
          <a:prstGeom prst="rect">
            <a:avLst/>
          </a:prstGeom>
          <a:noFill/>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Application of Lagrange multipliers</a:t>
            </a:r>
            <a:endParaRPr lang="en-US" dirty="0"/>
          </a:p>
        </p:txBody>
      </p:sp>
      <p:pic>
        <p:nvPicPr>
          <p:cNvPr id="3074" name="Picture 2" descr="https://tutorial.math.lamar.edu/classes/calciii/LagrangeMultipliers_Files/image001.gif"/>
          <p:cNvPicPr>
            <a:picLocks noChangeAspect="1" noChangeArrowheads="1"/>
          </p:cNvPicPr>
          <p:nvPr/>
        </p:nvPicPr>
        <p:blipFill>
          <a:blip r:embed="rId5" cstate="print"/>
          <a:srcRect/>
          <a:stretch>
            <a:fillRect/>
          </a:stretch>
        </p:blipFill>
        <p:spPr bwMode="auto">
          <a:xfrm>
            <a:off x="251520" y="1131591"/>
            <a:ext cx="2880320" cy="2984428"/>
          </a:xfrm>
          <a:prstGeom prst="rect">
            <a:avLst/>
          </a:prstGeom>
          <a:noFill/>
        </p:spPr>
      </p:pic>
      <p:sp>
        <p:nvSpPr>
          <p:cNvPr id="5" name="Rechteck 4"/>
          <p:cNvSpPr/>
          <p:nvPr/>
        </p:nvSpPr>
        <p:spPr>
          <a:xfrm>
            <a:off x="3419872" y="1131590"/>
            <a:ext cx="5472608" cy="93610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fik 14" descr="IguanaTex_tmp.png"/>
          <p:cNvPicPr>
            <a:picLocks noChangeAspect="1"/>
          </p:cNvPicPr>
          <p:nvPr>
            <p:custDataLst>
              <p:tags r:id="rId1"/>
            </p:custDataLst>
          </p:nvPr>
        </p:nvPicPr>
        <p:blipFill>
          <a:blip r:embed="rId6" cstate="print"/>
          <a:stretch>
            <a:fillRect/>
          </a:stretch>
        </p:blipFill>
        <p:spPr>
          <a:xfrm>
            <a:off x="3491877" y="1203579"/>
            <a:ext cx="5315179" cy="826932"/>
          </a:xfrm>
          <a:prstGeom prst="rect">
            <a:avLst/>
          </a:prstGeom>
          <a:noFill/>
          <a:ln/>
          <a:effectLst/>
        </p:spPr>
      </p:pic>
      <p:sp>
        <p:nvSpPr>
          <p:cNvPr id="8" name="Rechteck 7"/>
          <p:cNvSpPr/>
          <p:nvPr/>
        </p:nvSpPr>
        <p:spPr>
          <a:xfrm>
            <a:off x="3419872" y="2211710"/>
            <a:ext cx="5472608" cy="280831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fik 11" descr="IguanaTex_tmp.png"/>
          <p:cNvPicPr>
            <a:picLocks noChangeAspect="1"/>
          </p:cNvPicPr>
          <p:nvPr>
            <p:custDataLst>
              <p:tags r:id="rId2"/>
            </p:custDataLst>
          </p:nvPr>
        </p:nvPicPr>
        <p:blipFill>
          <a:blip r:embed="rId7" cstate="print"/>
          <a:stretch>
            <a:fillRect/>
          </a:stretch>
        </p:blipFill>
        <p:spPr>
          <a:xfrm>
            <a:off x="3491877" y="2283697"/>
            <a:ext cx="4919686" cy="2501967"/>
          </a:xfrm>
          <a:prstGeom prst="rect">
            <a:avLst/>
          </a:prstGeom>
          <a:noFill/>
          <a:ln/>
          <a:effectLst/>
        </p:spPr>
      </p:pic>
      <p:sp>
        <p:nvSpPr>
          <p:cNvPr id="11" name="Textfeld 10"/>
          <p:cNvSpPr txBox="1"/>
          <p:nvPr/>
        </p:nvSpPr>
        <p:spPr>
          <a:xfrm>
            <a:off x="5964925" y="843558"/>
            <a:ext cx="3179075" cy="215444"/>
          </a:xfrm>
          <a:prstGeom prst="rect">
            <a:avLst/>
          </a:prstGeom>
          <a:noFill/>
        </p:spPr>
        <p:txBody>
          <a:bodyPr wrap="none" rtlCol="0">
            <a:spAutoFit/>
          </a:bodyPr>
          <a:lstStyle/>
          <a:p>
            <a:pPr algn="r"/>
            <a:r>
              <a:rPr lang="en-US" sz="800" dirty="0" smtClean="0"/>
              <a:t>https://tutorial.math.lamar.edu/classes/calciii/lagrangemultipliers.aspx</a:t>
            </a:r>
            <a:endParaRPr lang="en-US" sz="800" dirty="0"/>
          </a:p>
        </p:txBody>
      </p:sp>
      <p:sp>
        <p:nvSpPr>
          <p:cNvPr id="14" name="Rechteck 13"/>
          <p:cNvSpPr/>
          <p:nvPr/>
        </p:nvSpPr>
        <p:spPr>
          <a:xfrm>
            <a:off x="7668344" y="2139702"/>
            <a:ext cx="1296144" cy="1008112"/>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fik 12" descr="IguanaTex_tmp.png"/>
          <p:cNvPicPr>
            <a:picLocks noChangeAspect="1"/>
          </p:cNvPicPr>
          <p:nvPr>
            <p:custDataLst>
              <p:tags r:id="rId3"/>
            </p:custDataLst>
          </p:nvPr>
        </p:nvPicPr>
        <p:blipFill>
          <a:blip r:embed="rId8" cstate="print"/>
          <a:stretch>
            <a:fillRect/>
          </a:stretch>
        </p:blipFill>
        <p:spPr>
          <a:xfrm>
            <a:off x="7794358" y="2246112"/>
            <a:ext cx="1044116" cy="795293"/>
          </a:xfrm>
          <a:prstGeom prst="rect">
            <a:avLst/>
          </a:prstGeom>
          <a:noFill/>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Application of Lagrange multipliers</a:t>
            </a:r>
            <a:endParaRPr lang="en-US" dirty="0"/>
          </a:p>
        </p:txBody>
      </p:sp>
      <p:pic>
        <p:nvPicPr>
          <p:cNvPr id="3" name="Picture 2" descr="https://tutorial.math.lamar.edu/classes/calciii/LagrangeMultipliers_Files/image002.gif"/>
          <p:cNvPicPr>
            <a:picLocks noChangeAspect="1" noChangeArrowheads="1"/>
          </p:cNvPicPr>
          <p:nvPr/>
        </p:nvPicPr>
        <p:blipFill>
          <a:blip r:embed="rId4" cstate="print"/>
          <a:srcRect/>
          <a:stretch>
            <a:fillRect/>
          </a:stretch>
        </p:blipFill>
        <p:spPr bwMode="auto">
          <a:xfrm>
            <a:off x="251521" y="1125059"/>
            <a:ext cx="2119861" cy="3888432"/>
          </a:xfrm>
          <a:prstGeom prst="rect">
            <a:avLst/>
          </a:prstGeom>
          <a:noFill/>
        </p:spPr>
      </p:pic>
      <p:sp>
        <p:nvSpPr>
          <p:cNvPr id="4" name="Rechteck 3"/>
          <p:cNvSpPr/>
          <p:nvPr/>
        </p:nvSpPr>
        <p:spPr>
          <a:xfrm>
            <a:off x="3419872" y="1131590"/>
            <a:ext cx="5472608" cy="388843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IguanaTex_tmp.png"/>
          <p:cNvPicPr>
            <a:picLocks noChangeAspect="1"/>
          </p:cNvPicPr>
          <p:nvPr>
            <p:custDataLst>
              <p:tags r:id="rId1"/>
            </p:custDataLst>
          </p:nvPr>
        </p:nvPicPr>
        <p:blipFill>
          <a:blip r:embed="rId5" cstate="print"/>
          <a:stretch>
            <a:fillRect/>
          </a:stretch>
        </p:blipFill>
        <p:spPr>
          <a:xfrm>
            <a:off x="3491878" y="1491629"/>
            <a:ext cx="5311189" cy="2851793"/>
          </a:xfrm>
          <a:prstGeom prst="rect">
            <a:avLst/>
          </a:prstGeom>
          <a:noFill/>
          <a:ln/>
          <a:effectLst/>
        </p:spPr>
      </p:pic>
      <p:sp>
        <p:nvSpPr>
          <p:cNvPr id="6" name="Rechteck 5"/>
          <p:cNvSpPr/>
          <p:nvPr/>
        </p:nvSpPr>
        <p:spPr>
          <a:xfrm>
            <a:off x="5220072" y="987574"/>
            <a:ext cx="3744416" cy="36004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IguanaTex_tmp.png"/>
          <p:cNvPicPr>
            <a:picLocks noChangeAspect="1"/>
          </p:cNvPicPr>
          <p:nvPr>
            <p:custDataLst>
              <p:tags r:id="rId2"/>
            </p:custDataLst>
          </p:nvPr>
        </p:nvPicPr>
        <p:blipFill>
          <a:blip r:embed="rId6" cstate="print"/>
          <a:stretch>
            <a:fillRect/>
          </a:stretch>
        </p:blipFill>
        <p:spPr>
          <a:xfrm>
            <a:off x="5332533" y="1047413"/>
            <a:ext cx="3519494" cy="240363"/>
          </a:xfrm>
          <a:prstGeom prst="rect">
            <a:avLst/>
          </a:prstGeom>
          <a:noFill/>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1" descr="https://tutorial.math.lamar.edu/classes/calciii/LagrangeMultipliers_Files/image002.gif"/>
          <p:cNvPicPr>
            <a:picLocks noChangeAspect="1" noChangeArrowheads="1"/>
          </p:cNvPicPr>
          <p:nvPr/>
        </p:nvPicPr>
        <p:blipFill>
          <a:blip r:embed="rId3" cstate="print"/>
          <a:srcRect/>
          <a:stretch>
            <a:fillRect/>
          </a:stretch>
        </p:blipFill>
        <p:spPr bwMode="auto">
          <a:xfrm>
            <a:off x="251521" y="1125059"/>
            <a:ext cx="2119861" cy="3888432"/>
          </a:xfrm>
          <a:prstGeom prst="rect">
            <a:avLst/>
          </a:prstGeom>
          <a:noFill/>
        </p:spPr>
      </p:pic>
      <p:sp>
        <p:nvSpPr>
          <p:cNvPr id="2" name="Titel 1"/>
          <p:cNvSpPr>
            <a:spLocks noGrp="1"/>
          </p:cNvSpPr>
          <p:nvPr>
            <p:ph type="title"/>
          </p:nvPr>
        </p:nvSpPr>
        <p:spPr/>
        <p:txBody>
          <a:bodyPr/>
          <a:lstStyle/>
          <a:p>
            <a:r>
              <a:rPr lang="en-US" dirty="0" smtClean="0"/>
              <a:t>Exercise:</a:t>
            </a:r>
            <a:br>
              <a:rPr lang="en-US" dirty="0" smtClean="0"/>
            </a:br>
            <a:r>
              <a:rPr lang="en-US" dirty="0" smtClean="0"/>
              <a:t>Application of Lagrange multipliers</a:t>
            </a:r>
            <a:endParaRPr lang="en-US" dirty="0"/>
          </a:p>
        </p:txBody>
      </p:sp>
      <p:pic>
        <p:nvPicPr>
          <p:cNvPr id="8" name="Picture 2 2" descr="https://tutorial.math.lamar.edu/classes/calciii/LagrangeMultipliers_Files/image001.gif"/>
          <p:cNvPicPr>
            <a:picLocks noChangeAspect="1" noChangeArrowheads="1"/>
          </p:cNvPicPr>
          <p:nvPr/>
        </p:nvPicPr>
        <p:blipFill>
          <a:blip r:embed="rId4" cstate="print"/>
          <a:srcRect/>
          <a:stretch>
            <a:fillRect/>
          </a:stretch>
        </p:blipFill>
        <p:spPr bwMode="auto">
          <a:xfrm>
            <a:off x="2411760" y="1125240"/>
            <a:ext cx="2448272" cy="2536764"/>
          </a:xfrm>
          <a:prstGeom prst="rect">
            <a:avLst/>
          </a:prstGeom>
          <a:noFill/>
        </p:spPr>
      </p:pic>
      <p:sp>
        <p:nvSpPr>
          <p:cNvPr id="3" name="Rechteck 2"/>
          <p:cNvSpPr/>
          <p:nvPr/>
        </p:nvSpPr>
        <p:spPr>
          <a:xfrm>
            <a:off x="1691680" y="4011910"/>
            <a:ext cx="7200800" cy="100811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IguanaTex_tmp.png"/>
          <p:cNvPicPr>
            <a:picLocks noChangeAspect="1"/>
          </p:cNvPicPr>
          <p:nvPr>
            <p:custDataLst>
              <p:tags r:id="rId1"/>
            </p:custDataLst>
          </p:nvPr>
        </p:nvPicPr>
        <p:blipFill>
          <a:blip r:embed="rId5" cstate="print"/>
          <a:stretch>
            <a:fillRect/>
          </a:stretch>
        </p:blipFill>
        <p:spPr>
          <a:xfrm>
            <a:off x="1763690" y="4083865"/>
            <a:ext cx="7049191" cy="858953"/>
          </a:xfrm>
          <a:prstGeom prst="rect">
            <a:avLst/>
          </a:prstGeom>
          <a:noFill/>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 geometric view on optimization with respect to constraints (3/3) … </a:t>
            </a:r>
            <a:endParaRPr lang="en-US" dirty="0"/>
          </a:p>
        </p:txBody>
      </p:sp>
      <p:sp>
        <p:nvSpPr>
          <p:cNvPr id="3" name="Rechteck 2"/>
          <p:cNvSpPr/>
          <p:nvPr/>
        </p:nvSpPr>
        <p:spPr>
          <a:xfrm>
            <a:off x="1691680" y="1131590"/>
            <a:ext cx="7200800" cy="3888432"/>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0" descr="IguanaTex_tmp.png"/>
          <p:cNvPicPr>
            <a:picLocks noChangeAspect="1"/>
          </p:cNvPicPr>
          <p:nvPr>
            <p:custDataLst>
              <p:tags r:id="rId1"/>
            </p:custDataLst>
          </p:nvPr>
        </p:nvPicPr>
        <p:blipFill>
          <a:blip r:embed="rId3" cstate="print"/>
          <a:stretch>
            <a:fillRect/>
          </a:stretch>
        </p:blipFill>
        <p:spPr>
          <a:xfrm>
            <a:off x="1763690" y="1203548"/>
            <a:ext cx="7074188" cy="3181524"/>
          </a:xfrm>
          <a:prstGeom prst="rect">
            <a:avLst/>
          </a:prstGeom>
          <a:noFill/>
          <a:ln/>
          <a:effectLst/>
        </p:spPr>
      </p:pic>
      <p:pic>
        <p:nvPicPr>
          <p:cNvPr id="52226" name="Picture 2" descr="The Method of Lagrange Multipliers - Mathonline"/>
          <p:cNvPicPr>
            <a:picLocks noChangeAspect="1" noChangeArrowheads="1"/>
          </p:cNvPicPr>
          <p:nvPr/>
        </p:nvPicPr>
        <p:blipFill>
          <a:blip r:embed="rId4" cstate="print"/>
          <a:srcRect/>
          <a:stretch>
            <a:fillRect/>
          </a:stretch>
        </p:blipFill>
        <p:spPr bwMode="auto">
          <a:xfrm>
            <a:off x="251520" y="1131590"/>
            <a:ext cx="1323328" cy="1152128"/>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Method of Lagrange multipliers</a:t>
            </a:r>
            <a:endParaRPr lang="en-US" dirty="0"/>
          </a:p>
        </p:txBody>
      </p:sp>
      <p:sp>
        <p:nvSpPr>
          <p:cNvPr id="3" name="Rechteck 2"/>
          <p:cNvSpPr/>
          <p:nvPr/>
        </p:nvSpPr>
        <p:spPr>
          <a:xfrm>
            <a:off x="3419872" y="1131590"/>
            <a:ext cx="5472608" cy="100811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IguanaTex_tmp.png"/>
          <p:cNvPicPr>
            <a:picLocks noChangeAspect="1"/>
          </p:cNvPicPr>
          <p:nvPr>
            <p:custDataLst>
              <p:tags r:id="rId1"/>
            </p:custDataLst>
          </p:nvPr>
        </p:nvPicPr>
        <p:blipFill>
          <a:blip r:embed="rId4" cstate="print"/>
          <a:stretch>
            <a:fillRect/>
          </a:stretch>
        </p:blipFill>
        <p:spPr>
          <a:xfrm>
            <a:off x="3491877" y="1203577"/>
            <a:ext cx="5320359" cy="829943"/>
          </a:xfrm>
          <a:prstGeom prst="rect">
            <a:avLst/>
          </a:prstGeom>
          <a:noFill/>
          <a:ln/>
          <a:effectLst/>
        </p:spPr>
      </p:pic>
      <p:pic>
        <p:nvPicPr>
          <p:cNvPr id="1026" name="Picture 2"/>
          <p:cNvPicPr>
            <a:picLocks noChangeAspect="1" noChangeArrowheads="1"/>
          </p:cNvPicPr>
          <p:nvPr/>
        </p:nvPicPr>
        <p:blipFill>
          <a:blip r:embed="rId5" cstate="print"/>
          <a:srcRect/>
          <a:stretch>
            <a:fillRect/>
          </a:stretch>
        </p:blipFill>
        <p:spPr bwMode="auto">
          <a:xfrm>
            <a:off x="179512" y="1059582"/>
            <a:ext cx="2863868" cy="2834283"/>
          </a:xfrm>
          <a:prstGeom prst="rect">
            <a:avLst/>
          </a:prstGeom>
          <a:noFill/>
          <a:ln w="9525">
            <a:noFill/>
            <a:miter lim="800000"/>
            <a:headEnd/>
            <a:tailEnd/>
          </a:ln>
        </p:spPr>
      </p:pic>
      <p:sp>
        <p:nvSpPr>
          <p:cNvPr id="7" name="Rechteck 6"/>
          <p:cNvSpPr/>
          <p:nvPr/>
        </p:nvSpPr>
        <p:spPr>
          <a:xfrm>
            <a:off x="3419872" y="2283718"/>
            <a:ext cx="5472608" cy="273630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fik 12" descr="IguanaTex_tmp.png"/>
          <p:cNvPicPr>
            <a:picLocks noChangeAspect="1"/>
          </p:cNvPicPr>
          <p:nvPr>
            <p:custDataLst>
              <p:tags r:id="rId2"/>
            </p:custDataLst>
          </p:nvPr>
        </p:nvPicPr>
        <p:blipFill>
          <a:blip r:embed="rId6" cstate="print"/>
          <a:stretch>
            <a:fillRect/>
          </a:stretch>
        </p:blipFill>
        <p:spPr>
          <a:xfrm>
            <a:off x="3491877" y="2355705"/>
            <a:ext cx="3960075" cy="2649929"/>
          </a:xfrm>
          <a:prstGeom prst="rect">
            <a:avLst/>
          </a:prstGeom>
          <a:noFill/>
          <a:ln/>
          <a:effectLst/>
        </p:spPr>
      </p:pic>
      <p:sp>
        <p:nvSpPr>
          <p:cNvPr id="16" name="Rechteck 15"/>
          <p:cNvSpPr/>
          <p:nvPr/>
        </p:nvSpPr>
        <p:spPr>
          <a:xfrm>
            <a:off x="5508104" y="3029922"/>
            <a:ext cx="1368152" cy="115212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Method of Lagrange multipliers</a:t>
            </a:r>
            <a:endParaRPr lang="en-US" dirty="0"/>
          </a:p>
        </p:txBody>
      </p:sp>
      <p:sp>
        <p:nvSpPr>
          <p:cNvPr id="9" name="Rechteck 8"/>
          <p:cNvSpPr/>
          <p:nvPr/>
        </p:nvSpPr>
        <p:spPr>
          <a:xfrm>
            <a:off x="1691680" y="1131590"/>
            <a:ext cx="7200800" cy="388843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fik 23" descr="IguanaTex_tmp.png"/>
          <p:cNvPicPr>
            <a:picLocks noChangeAspect="1"/>
          </p:cNvPicPr>
          <p:nvPr>
            <p:custDataLst>
              <p:tags r:id="rId1"/>
            </p:custDataLst>
          </p:nvPr>
        </p:nvPicPr>
        <p:blipFill>
          <a:blip r:embed="rId3" cstate="print"/>
          <a:stretch>
            <a:fillRect/>
          </a:stretch>
        </p:blipFill>
        <p:spPr>
          <a:xfrm>
            <a:off x="1740405" y="1203548"/>
            <a:ext cx="6144280" cy="3770919"/>
          </a:xfrm>
          <a:prstGeom prst="rect">
            <a:avLst/>
          </a:prstGeom>
          <a:noFill/>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Restricted optimization with a Lagrange boundary</a:t>
            </a:r>
            <a:endParaRPr lang="en-US" dirty="0"/>
          </a:p>
        </p:txBody>
      </p:sp>
      <p:sp>
        <p:nvSpPr>
          <p:cNvPr id="3" name="Rechteck 2"/>
          <p:cNvSpPr/>
          <p:nvPr/>
        </p:nvSpPr>
        <p:spPr>
          <a:xfrm>
            <a:off x="1691680" y="1131590"/>
            <a:ext cx="7200800" cy="129614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IguanaTex_tmp.png"/>
          <p:cNvPicPr>
            <a:picLocks noChangeAspect="1"/>
          </p:cNvPicPr>
          <p:nvPr>
            <p:custDataLst>
              <p:tags r:id="rId1"/>
            </p:custDataLst>
          </p:nvPr>
        </p:nvPicPr>
        <p:blipFill>
          <a:blip r:embed="rId4" cstate="print"/>
          <a:stretch>
            <a:fillRect/>
          </a:stretch>
        </p:blipFill>
        <p:spPr>
          <a:xfrm>
            <a:off x="1740406" y="1203547"/>
            <a:ext cx="7089523" cy="1175894"/>
          </a:xfrm>
          <a:prstGeom prst="rect">
            <a:avLst/>
          </a:prstGeom>
          <a:noFill/>
          <a:ln/>
          <a:effectLst/>
        </p:spPr>
      </p:pic>
      <p:sp>
        <p:nvSpPr>
          <p:cNvPr id="6" name="Rechteck 5"/>
          <p:cNvSpPr/>
          <p:nvPr/>
        </p:nvSpPr>
        <p:spPr>
          <a:xfrm>
            <a:off x="1691680" y="2571750"/>
            <a:ext cx="7200800" cy="244827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fik 14" descr="IguanaTex_tmp.png"/>
          <p:cNvPicPr>
            <a:picLocks noChangeAspect="1"/>
          </p:cNvPicPr>
          <p:nvPr>
            <p:custDataLst>
              <p:tags r:id="rId2"/>
            </p:custDataLst>
          </p:nvPr>
        </p:nvPicPr>
        <p:blipFill>
          <a:blip r:embed="rId5" cstate="print"/>
          <a:stretch>
            <a:fillRect/>
          </a:stretch>
        </p:blipFill>
        <p:spPr>
          <a:xfrm>
            <a:off x="1740405" y="2643708"/>
            <a:ext cx="7099888" cy="2341886"/>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Restricted optimization with a Lagrange boundary</a:t>
            </a:r>
            <a:endParaRPr lang="en-US" dirty="0"/>
          </a:p>
        </p:txBody>
      </p:sp>
      <p:sp>
        <p:nvSpPr>
          <p:cNvPr id="3" name="Rechteck 2"/>
          <p:cNvSpPr/>
          <p:nvPr/>
        </p:nvSpPr>
        <p:spPr>
          <a:xfrm>
            <a:off x="1691680" y="1131590"/>
            <a:ext cx="7200800" cy="388843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fik 20" descr="IguanaTex_tmp.png"/>
          <p:cNvPicPr>
            <a:picLocks noChangeAspect="1"/>
          </p:cNvPicPr>
          <p:nvPr>
            <p:custDataLst>
              <p:tags r:id="rId1"/>
            </p:custDataLst>
          </p:nvPr>
        </p:nvPicPr>
        <p:blipFill>
          <a:blip r:embed="rId3" cstate="print"/>
          <a:stretch>
            <a:fillRect/>
          </a:stretch>
        </p:blipFill>
        <p:spPr>
          <a:xfrm>
            <a:off x="1740405" y="1203545"/>
            <a:ext cx="6630145" cy="3644751"/>
          </a:xfrm>
          <a:prstGeom prst="rect">
            <a:avLst/>
          </a:prstGeom>
          <a:noFill/>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p:cNvSpPr/>
          <p:nvPr/>
        </p:nvSpPr>
        <p:spPr>
          <a:xfrm>
            <a:off x="8028384" y="4587974"/>
            <a:ext cx="288032" cy="28803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t>
            </a:r>
            <a:endParaRPr lang="en-US" sz="1200" dirty="0">
              <a:solidFill>
                <a:schemeClr val="tx1"/>
              </a:solidFill>
            </a:endParaRPr>
          </a:p>
        </p:txBody>
      </p:sp>
      <p:sp>
        <p:nvSpPr>
          <p:cNvPr id="22" name="Rechteck 21"/>
          <p:cNvSpPr/>
          <p:nvPr/>
        </p:nvSpPr>
        <p:spPr>
          <a:xfrm>
            <a:off x="8316416" y="4299942"/>
            <a:ext cx="288032" cy="28803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t>
            </a:r>
            <a:endParaRPr lang="en-US" sz="1200" dirty="0">
              <a:solidFill>
                <a:schemeClr val="tx1"/>
              </a:solidFill>
            </a:endParaRPr>
          </a:p>
        </p:txBody>
      </p:sp>
      <p:sp>
        <p:nvSpPr>
          <p:cNvPr id="23" name="Rechteck 22"/>
          <p:cNvSpPr/>
          <p:nvPr/>
        </p:nvSpPr>
        <p:spPr>
          <a:xfrm>
            <a:off x="8028384" y="4299942"/>
            <a:ext cx="288032" cy="2880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t>
            </a:r>
            <a:endParaRPr lang="en-US" sz="1200" dirty="0">
              <a:solidFill>
                <a:schemeClr val="tx1"/>
              </a:solidFill>
            </a:endParaRPr>
          </a:p>
        </p:txBody>
      </p:sp>
      <p:sp>
        <p:nvSpPr>
          <p:cNvPr id="24" name="Rechteck 23"/>
          <p:cNvSpPr/>
          <p:nvPr/>
        </p:nvSpPr>
        <p:spPr>
          <a:xfrm>
            <a:off x="8316416" y="4587974"/>
            <a:ext cx="288032" cy="2880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t>
            </a:r>
            <a:endParaRPr lang="en-US" sz="1200" dirty="0">
              <a:solidFill>
                <a:schemeClr val="tx1"/>
              </a:solidFill>
            </a:endParaRPr>
          </a:p>
        </p:txBody>
      </p:sp>
      <p:sp>
        <p:nvSpPr>
          <p:cNvPr id="2" name="Titel 1"/>
          <p:cNvSpPr>
            <a:spLocks noGrp="1"/>
          </p:cNvSpPr>
          <p:nvPr>
            <p:ph type="title"/>
          </p:nvPr>
        </p:nvSpPr>
        <p:spPr/>
        <p:txBody>
          <a:bodyPr/>
          <a:lstStyle/>
          <a:p>
            <a:r>
              <a:rPr lang="en-US" dirty="0" smtClean="0"/>
              <a:t>Exercise:</a:t>
            </a:r>
            <a:br>
              <a:rPr lang="en-US" dirty="0" smtClean="0"/>
            </a:br>
            <a:r>
              <a:rPr lang="en-US" dirty="0" smtClean="0"/>
              <a:t>Restricted optimization with a Lagrange boundary</a:t>
            </a:r>
            <a:endParaRPr lang="en-US" dirty="0"/>
          </a:p>
        </p:txBody>
      </p:sp>
      <p:sp>
        <p:nvSpPr>
          <p:cNvPr id="3" name="Rechteck 2"/>
          <p:cNvSpPr/>
          <p:nvPr/>
        </p:nvSpPr>
        <p:spPr>
          <a:xfrm>
            <a:off x="1691680" y="1131590"/>
            <a:ext cx="7200800" cy="388843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fik 30" descr="IguanaTex_tmp.png"/>
          <p:cNvPicPr>
            <a:picLocks noChangeAspect="1"/>
          </p:cNvPicPr>
          <p:nvPr>
            <p:custDataLst>
              <p:tags r:id="rId1"/>
            </p:custDataLst>
          </p:nvPr>
        </p:nvPicPr>
        <p:blipFill>
          <a:blip r:embed="rId3" cstate="print"/>
          <a:stretch>
            <a:fillRect/>
          </a:stretch>
        </p:blipFill>
        <p:spPr>
          <a:xfrm>
            <a:off x="1740405" y="1203542"/>
            <a:ext cx="7022250" cy="3382038"/>
          </a:xfrm>
          <a:prstGeom prst="rect">
            <a:avLst/>
          </a:prstGeom>
          <a:noFill/>
          <a:ln/>
          <a:effectLst/>
        </p:spPr>
      </p:pic>
      <p:cxnSp>
        <p:nvCxnSpPr>
          <p:cNvPr id="19" name="Gerade Verbindung mit Pfeil 18"/>
          <p:cNvCxnSpPr/>
          <p:nvPr/>
        </p:nvCxnSpPr>
        <p:spPr>
          <a:xfrm>
            <a:off x="7956376" y="4587974"/>
            <a:ext cx="792088"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rot="16200000">
            <a:off x="7920372" y="4551970"/>
            <a:ext cx="792088"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8604448" y="4587974"/>
            <a:ext cx="240772" cy="246221"/>
          </a:xfrm>
          <a:prstGeom prst="rect">
            <a:avLst/>
          </a:prstGeom>
          <a:noFill/>
        </p:spPr>
        <p:txBody>
          <a:bodyPr wrap="none" rtlCol="0">
            <a:spAutoFit/>
          </a:bodyPr>
          <a:lstStyle/>
          <a:p>
            <a:r>
              <a:rPr lang="en-US" sz="1000" dirty="0" smtClean="0"/>
              <a:t>x</a:t>
            </a:r>
            <a:endParaRPr lang="en-US" sz="1000" dirty="0"/>
          </a:p>
        </p:txBody>
      </p:sp>
      <p:sp>
        <p:nvSpPr>
          <p:cNvPr id="26" name="Textfeld 25"/>
          <p:cNvSpPr txBox="1"/>
          <p:nvPr/>
        </p:nvSpPr>
        <p:spPr>
          <a:xfrm>
            <a:off x="8067570" y="4064325"/>
            <a:ext cx="240772" cy="246221"/>
          </a:xfrm>
          <a:prstGeom prst="rect">
            <a:avLst/>
          </a:prstGeom>
          <a:noFill/>
        </p:spPr>
        <p:txBody>
          <a:bodyPr wrap="none" rtlCol="0">
            <a:spAutoFit/>
          </a:bodyPr>
          <a:lstStyle/>
          <a:p>
            <a:r>
              <a:rPr lang="en-US" sz="1000" dirty="0" smtClean="0"/>
              <a:t>y</a:t>
            </a:r>
            <a:endParaRPr lang="en-US" sz="1000" dirty="0"/>
          </a:p>
        </p:txBody>
      </p:sp>
      <p:sp>
        <p:nvSpPr>
          <p:cNvPr id="27" name="Textfeld 26"/>
          <p:cNvSpPr txBox="1"/>
          <p:nvPr/>
        </p:nvSpPr>
        <p:spPr>
          <a:xfrm>
            <a:off x="7308304" y="4671015"/>
            <a:ext cx="678391" cy="276999"/>
          </a:xfrm>
          <a:prstGeom prst="rect">
            <a:avLst/>
          </a:prstGeom>
          <a:noFill/>
        </p:spPr>
        <p:txBody>
          <a:bodyPr wrap="none" rtlCol="0">
            <a:spAutoFit/>
          </a:bodyPr>
          <a:lstStyle/>
          <a:p>
            <a:r>
              <a:rPr lang="en-US" sz="1200" dirty="0" smtClean="0"/>
              <a:t>sign of </a:t>
            </a:r>
            <a:r>
              <a:rPr lang="en-US" sz="1200" i="1" dirty="0" smtClean="0"/>
              <a:t>f</a:t>
            </a:r>
            <a:endParaRPr lang="en-US" sz="1200" i="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Restricted optimization with a Lagrange boundary</a:t>
            </a:r>
            <a:endParaRPr lang="en-US" dirty="0"/>
          </a:p>
        </p:txBody>
      </p:sp>
      <p:sp>
        <p:nvSpPr>
          <p:cNvPr id="3" name="Rechteck 2"/>
          <p:cNvSpPr/>
          <p:nvPr/>
        </p:nvSpPr>
        <p:spPr>
          <a:xfrm>
            <a:off x="1691680" y="1131590"/>
            <a:ext cx="7200800" cy="388843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descr="IguanaTex_tmp.png"/>
          <p:cNvPicPr>
            <a:picLocks noChangeAspect="1"/>
          </p:cNvPicPr>
          <p:nvPr>
            <p:custDataLst>
              <p:tags r:id="rId1"/>
            </p:custDataLst>
          </p:nvPr>
        </p:nvPicPr>
        <p:blipFill>
          <a:blip r:embed="rId4" cstate="print"/>
          <a:stretch>
            <a:fillRect/>
          </a:stretch>
        </p:blipFill>
        <p:spPr>
          <a:xfrm>
            <a:off x="1740406" y="1203540"/>
            <a:ext cx="7026629" cy="3600228"/>
          </a:xfrm>
          <a:prstGeom prst="rect">
            <a:avLst/>
          </a:prstGeom>
          <a:noFill/>
          <a:ln/>
          <a:effectLst/>
        </p:spPr>
      </p:pic>
      <p:sp>
        <p:nvSpPr>
          <p:cNvPr id="8" name="Rechteck 7"/>
          <p:cNvSpPr/>
          <p:nvPr/>
        </p:nvSpPr>
        <p:spPr>
          <a:xfrm>
            <a:off x="251520" y="1131590"/>
            <a:ext cx="1296144" cy="1008112"/>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IguanaTex_tmp.png"/>
          <p:cNvPicPr>
            <a:picLocks noChangeAspect="1"/>
          </p:cNvPicPr>
          <p:nvPr>
            <p:custDataLst>
              <p:tags r:id="rId2"/>
            </p:custDataLst>
          </p:nvPr>
        </p:nvPicPr>
        <p:blipFill>
          <a:blip r:embed="rId5" cstate="print"/>
          <a:stretch>
            <a:fillRect/>
          </a:stretch>
        </p:blipFill>
        <p:spPr>
          <a:xfrm>
            <a:off x="377534" y="1238000"/>
            <a:ext cx="1044116" cy="795293"/>
          </a:xfrm>
          <a:prstGeom prst="rect">
            <a:avLst/>
          </a:prstGeom>
          <a:noFill/>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Restricted optimization with a Lagrange boundary</a:t>
            </a:r>
            <a:endParaRPr lang="en-US" dirty="0"/>
          </a:p>
        </p:txBody>
      </p:sp>
      <p:sp>
        <p:nvSpPr>
          <p:cNvPr id="3" name="Rechteck 2"/>
          <p:cNvSpPr/>
          <p:nvPr/>
        </p:nvSpPr>
        <p:spPr>
          <a:xfrm>
            <a:off x="1691680" y="1131590"/>
            <a:ext cx="7200800" cy="388843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IguanaTex_tmp.png"/>
          <p:cNvPicPr>
            <a:picLocks noChangeAspect="1"/>
          </p:cNvPicPr>
          <p:nvPr>
            <p:custDataLst>
              <p:tags r:id="rId1"/>
            </p:custDataLst>
          </p:nvPr>
        </p:nvPicPr>
        <p:blipFill>
          <a:blip r:embed="rId3" cstate="print"/>
          <a:stretch>
            <a:fillRect/>
          </a:stretch>
        </p:blipFill>
        <p:spPr>
          <a:xfrm>
            <a:off x="1740405" y="1203540"/>
            <a:ext cx="7035547" cy="3319669"/>
          </a:xfrm>
          <a:prstGeom prst="rect">
            <a:avLst/>
          </a:prstGeom>
          <a:noFill/>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Restricted optimization with a Lagrange boundary</a:t>
            </a:r>
            <a:endParaRPr lang="en-US" dirty="0"/>
          </a:p>
        </p:txBody>
      </p:sp>
      <p:sp>
        <p:nvSpPr>
          <p:cNvPr id="3" name="Rechteck 2"/>
          <p:cNvSpPr/>
          <p:nvPr/>
        </p:nvSpPr>
        <p:spPr>
          <a:xfrm>
            <a:off x="1691680" y="1131590"/>
            <a:ext cx="7200800" cy="388843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IguanaTex_tmp.png"/>
          <p:cNvPicPr>
            <a:picLocks noChangeAspect="1"/>
          </p:cNvPicPr>
          <p:nvPr>
            <p:custDataLst>
              <p:tags r:id="rId1"/>
            </p:custDataLst>
          </p:nvPr>
        </p:nvPicPr>
        <p:blipFill>
          <a:blip r:embed="rId3" cstate="print"/>
          <a:stretch>
            <a:fillRect/>
          </a:stretch>
        </p:blipFill>
        <p:spPr>
          <a:xfrm>
            <a:off x="1740406" y="1203537"/>
            <a:ext cx="7023141" cy="3258948"/>
          </a:xfrm>
          <a:prstGeom prst="rect">
            <a:avLst/>
          </a:prstGeom>
          <a:noFill/>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An old exam question</a:t>
            </a:r>
            <a:endParaRPr lang="en-US" dirty="0"/>
          </a:p>
        </p:txBody>
      </p:sp>
      <p:sp>
        <p:nvSpPr>
          <p:cNvPr id="3" name="Rechteck 2"/>
          <p:cNvSpPr/>
          <p:nvPr/>
        </p:nvSpPr>
        <p:spPr>
          <a:xfrm>
            <a:off x="1691680" y="1131590"/>
            <a:ext cx="7200800" cy="129614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0" descr="IguanaTex_tmp.png"/>
          <p:cNvPicPr>
            <a:picLocks noChangeAspect="1"/>
          </p:cNvPicPr>
          <p:nvPr>
            <p:custDataLst>
              <p:tags r:id="rId1"/>
            </p:custDataLst>
          </p:nvPr>
        </p:nvPicPr>
        <p:blipFill>
          <a:blip r:embed="rId4" cstate="print"/>
          <a:stretch>
            <a:fillRect/>
          </a:stretch>
        </p:blipFill>
        <p:spPr>
          <a:xfrm>
            <a:off x="1740404" y="1203548"/>
            <a:ext cx="7087330" cy="1107809"/>
          </a:xfrm>
          <a:prstGeom prst="rect">
            <a:avLst/>
          </a:prstGeom>
          <a:noFill/>
          <a:ln/>
          <a:effectLst/>
        </p:spPr>
      </p:pic>
      <p:sp>
        <p:nvSpPr>
          <p:cNvPr id="8" name="Rechteck 7"/>
          <p:cNvSpPr/>
          <p:nvPr/>
        </p:nvSpPr>
        <p:spPr>
          <a:xfrm>
            <a:off x="1691680" y="2571750"/>
            <a:ext cx="7200800" cy="244827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fik 13" descr="IguanaTex_tmp.png"/>
          <p:cNvPicPr>
            <a:picLocks noChangeAspect="1"/>
          </p:cNvPicPr>
          <p:nvPr>
            <p:custDataLst>
              <p:tags r:id="rId2"/>
            </p:custDataLst>
          </p:nvPr>
        </p:nvPicPr>
        <p:blipFill>
          <a:blip r:embed="rId5" cstate="print"/>
          <a:stretch>
            <a:fillRect/>
          </a:stretch>
        </p:blipFill>
        <p:spPr>
          <a:xfrm>
            <a:off x="1740405" y="2643708"/>
            <a:ext cx="7097606" cy="1898009"/>
          </a:xfrm>
          <a:prstGeom prst="rect">
            <a:avLst/>
          </a:prstGeom>
          <a:noFill/>
          <a:ln/>
          <a:effectLst/>
        </p:spPr>
      </p:pic>
      <p:sp>
        <p:nvSpPr>
          <p:cNvPr id="18" name="Rechteck 17"/>
          <p:cNvSpPr/>
          <p:nvPr/>
        </p:nvSpPr>
        <p:spPr>
          <a:xfrm>
            <a:off x="251520" y="1923678"/>
            <a:ext cx="1296144" cy="72008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please, upload your solutions to the chat</a:t>
            </a:r>
            <a:endParaRPr lang="en-US" sz="1400" dirty="0">
              <a:solidFill>
                <a:schemeClr val="tx1"/>
              </a:solidFill>
            </a:endParaRPr>
          </a:p>
        </p:txBody>
      </p:sp>
      <p:sp>
        <p:nvSpPr>
          <p:cNvPr id="19" name="Rechteck 18"/>
          <p:cNvSpPr/>
          <p:nvPr/>
        </p:nvSpPr>
        <p:spPr>
          <a:xfrm>
            <a:off x="251520" y="1131590"/>
            <a:ext cx="1296144" cy="72008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15 minutes</a:t>
            </a:r>
          </a:p>
          <a:p>
            <a:pPr algn="ctr"/>
            <a:r>
              <a:rPr lang="en-US" sz="1400" dirty="0" smtClean="0">
                <a:solidFill>
                  <a:schemeClr val="tx1"/>
                </a:solidFill>
              </a:rPr>
              <a:t>self/ group work</a:t>
            </a:r>
            <a:endParaRPr lang="en-US" sz="1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An old exam question</a:t>
            </a:r>
            <a:endParaRPr lang="en-US" dirty="0"/>
          </a:p>
        </p:txBody>
      </p:sp>
      <p:sp>
        <p:nvSpPr>
          <p:cNvPr id="8" name="Rechteck 7"/>
          <p:cNvSpPr/>
          <p:nvPr/>
        </p:nvSpPr>
        <p:spPr>
          <a:xfrm>
            <a:off x="1691680" y="1131590"/>
            <a:ext cx="7200800" cy="388843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fik 16" descr="IguanaTex_tmp.png"/>
          <p:cNvPicPr>
            <a:picLocks noChangeAspect="1"/>
          </p:cNvPicPr>
          <p:nvPr>
            <p:custDataLst>
              <p:tags r:id="rId1"/>
            </p:custDataLst>
          </p:nvPr>
        </p:nvPicPr>
        <p:blipFill>
          <a:blip r:embed="rId4" cstate="print"/>
          <a:stretch>
            <a:fillRect/>
          </a:stretch>
        </p:blipFill>
        <p:spPr>
          <a:xfrm>
            <a:off x="1740406" y="1203548"/>
            <a:ext cx="7096743" cy="3474482"/>
          </a:xfrm>
          <a:prstGeom prst="rect">
            <a:avLst/>
          </a:prstGeom>
          <a:noFill/>
          <a:ln/>
          <a:effectLst/>
        </p:spPr>
      </p:pic>
      <p:sp>
        <p:nvSpPr>
          <p:cNvPr id="7" name="Rechteck 6"/>
          <p:cNvSpPr/>
          <p:nvPr/>
        </p:nvSpPr>
        <p:spPr>
          <a:xfrm>
            <a:off x="251520" y="1131590"/>
            <a:ext cx="1296144" cy="1008112"/>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IguanaTex_tmp.png"/>
          <p:cNvPicPr>
            <a:picLocks noChangeAspect="1"/>
          </p:cNvPicPr>
          <p:nvPr>
            <p:custDataLst>
              <p:tags r:id="rId2"/>
            </p:custDataLst>
          </p:nvPr>
        </p:nvPicPr>
        <p:blipFill>
          <a:blip r:embed="rId5" cstate="print"/>
          <a:stretch>
            <a:fillRect/>
          </a:stretch>
        </p:blipFill>
        <p:spPr>
          <a:xfrm>
            <a:off x="377534" y="1238000"/>
            <a:ext cx="1044116" cy="795293"/>
          </a:xfrm>
          <a:prstGeom prst="rect">
            <a:avLst/>
          </a:prstGeom>
          <a:noFill/>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 leads to a set of equations that needs to be solved</a:t>
            </a:r>
            <a:endParaRPr lang="en-US" dirty="0"/>
          </a:p>
        </p:txBody>
      </p:sp>
      <p:sp>
        <p:nvSpPr>
          <p:cNvPr id="3" name="Rechteck 2"/>
          <p:cNvSpPr/>
          <p:nvPr/>
        </p:nvSpPr>
        <p:spPr>
          <a:xfrm>
            <a:off x="1691680" y="1131590"/>
            <a:ext cx="7200800" cy="3888432"/>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descr="IguanaTex_tmp.png"/>
          <p:cNvPicPr>
            <a:picLocks noChangeAspect="1"/>
          </p:cNvPicPr>
          <p:nvPr>
            <p:custDataLst>
              <p:tags r:id="rId1"/>
            </p:custDataLst>
          </p:nvPr>
        </p:nvPicPr>
        <p:blipFill>
          <a:blip r:embed="rId3" cstate="print"/>
          <a:stretch>
            <a:fillRect/>
          </a:stretch>
        </p:blipFill>
        <p:spPr>
          <a:xfrm>
            <a:off x="1763690" y="1203549"/>
            <a:ext cx="7076666" cy="3643046"/>
          </a:xfrm>
          <a:prstGeom prst="rect">
            <a:avLst/>
          </a:prstGeom>
          <a:noFill/>
          <a:ln/>
          <a:effectLst/>
        </p:spPr>
      </p:pic>
      <p:sp>
        <p:nvSpPr>
          <p:cNvPr id="8" name="Rechteck 7"/>
          <p:cNvSpPr/>
          <p:nvPr/>
        </p:nvSpPr>
        <p:spPr>
          <a:xfrm>
            <a:off x="2411760" y="1563638"/>
            <a:ext cx="5760640" cy="115212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An old exam question</a:t>
            </a:r>
            <a:endParaRPr lang="en-US" dirty="0"/>
          </a:p>
        </p:txBody>
      </p:sp>
      <p:sp>
        <p:nvSpPr>
          <p:cNvPr id="8" name="Rechteck 7"/>
          <p:cNvSpPr/>
          <p:nvPr/>
        </p:nvSpPr>
        <p:spPr>
          <a:xfrm>
            <a:off x="1691680" y="1131590"/>
            <a:ext cx="7200800" cy="388843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fik 17" descr="IguanaTex_tmp.png"/>
          <p:cNvPicPr>
            <a:picLocks noChangeAspect="1"/>
          </p:cNvPicPr>
          <p:nvPr>
            <p:custDataLst>
              <p:tags r:id="rId1"/>
            </p:custDataLst>
          </p:nvPr>
        </p:nvPicPr>
        <p:blipFill>
          <a:blip r:embed="rId3" cstate="print"/>
          <a:stretch>
            <a:fillRect/>
          </a:stretch>
        </p:blipFill>
        <p:spPr>
          <a:xfrm>
            <a:off x="1740405" y="1203546"/>
            <a:ext cx="7091366" cy="3757451"/>
          </a:xfrm>
          <a:prstGeom prst="rect">
            <a:avLst/>
          </a:prstGeom>
          <a:noFill/>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Exercise:</a:t>
            </a:r>
            <a:br>
              <a:rPr lang="en-US" dirty="0" smtClean="0"/>
            </a:br>
            <a:r>
              <a:rPr lang="en-US" dirty="0" smtClean="0"/>
              <a:t>An old exam question</a:t>
            </a:r>
            <a:endParaRPr lang="en-US" dirty="0"/>
          </a:p>
        </p:txBody>
      </p:sp>
      <p:sp>
        <p:nvSpPr>
          <p:cNvPr id="8" name="Rechteck 7"/>
          <p:cNvSpPr/>
          <p:nvPr/>
        </p:nvSpPr>
        <p:spPr>
          <a:xfrm>
            <a:off x="1691680" y="1131590"/>
            <a:ext cx="7200800" cy="172819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IguanaTex_tmp.png"/>
          <p:cNvPicPr>
            <a:picLocks noChangeAspect="1"/>
          </p:cNvPicPr>
          <p:nvPr>
            <p:custDataLst>
              <p:tags r:id="rId1"/>
            </p:custDataLst>
          </p:nvPr>
        </p:nvPicPr>
        <p:blipFill>
          <a:blip r:embed="rId3" cstate="print"/>
          <a:stretch>
            <a:fillRect/>
          </a:stretch>
        </p:blipFill>
        <p:spPr>
          <a:xfrm>
            <a:off x="1740405" y="1203546"/>
            <a:ext cx="6994228" cy="1304378"/>
          </a:xfrm>
          <a:prstGeom prst="rect">
            <a:avLst/>
          </a:prstGeom>
          <a:noFill/>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smtClean="0"/>
              <a:t>Calculus II for Management</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Summary: the Lagrange multiplier procedure for finding the largest and smallest values of a function of two variables subject to a constraint</a:t>
            </a:r>
            <a:endParaRPr lang="en-US" dirty="0"/>
          </a:p>
        </p:txBody>
      </p:sp>
      <p:sp>
        <p:nvSpPr>
          <p:cNvPr id="3" name="Rechteck 2"/>
          <p:cNvSpPr/>
          <p:nvPr/>
        </p:nvSpPr>
        <p:spPr>
          <a:xfrm>
            <a:off x="1691680" y="1131590"/>
            <a:ext cx="7200800" cy="38884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IguanaTex_tmp.png"/>
          <p:cNvPicPr>
            <a:picLocks noChangeAspect="1"/>
          </p:cNvPicPr>
          <p:nvPr>
            <p:custDataLst>
              <p:tags r:id="rId1"/>
            </p:custDataLst>
          </p:nvPr>
        </p:nvPicPr>
        <p:blipFill>
          <a:blip r:embed="rId3" cstate="print"/>
          <a:stretch>
            <a:fillRect/>
          </a:stretch>
        </p:blipFill>
        <p:spPr>
          <a:xfrm>
            <a:off x="1763691" y="1203549"/>
            <a:ext cx="7079513" cy="3670746"/>
          </a:xfrm>
          <a:prstGeom prst="rect">
            <a:avLst/>
          </a:prstGeom>
          <a:noFill/>
          <a:ln/>
          <a:effectLst/>
        </p:spPr>
      </p:pic>
      <p:sp>
        <p:nvSpPr>
          <p:cNvPr id="10" name="Rechteck 9"/>
          <p:cNvSpPr/>
          <p:nvPr/>
        </p:nvSpPr>
        <p:spPr>
          <a:xfrm>
            <a:off x="2267744" y="3003798"/>
            <a:ext cx="6552728" cy="4320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Using Lagrange multipliers in construction</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251520" y="1131591"/>
            <a:ext cx="2880320" cy="2001732"/>
          </a:xfrm>
          <a:prstGeom prst="rect">
            <a:avLst/>
          </a:prstGeom>
          <a:noFill/>
          <a:ln w="9525">
            <a:noFill/>
            <a:miter lim="800000"/>
            <a:headEnd/>
            <a:tailEnd/>
          </a:ln>
        </p:spPr>
      </p:pic>
      <p:sp>
        <p:nvSpPr>
          <p:cNvPr id="5" name="Rechteck 4"/>
          <p:cNvSpPr/>
          <p:nvPr/>
        </p:nvSpPr>
        <p:spPr>
          <a:xfrm>
            <a:off x="3419872" y="1131590"/>
            <a:ext cx="5472608"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IguanaTex_tmp.png"/>
          <p:cNvPicPr>
            <a:picLocks noChangeAspect="1"/>
          </p:cNvPicPr>
          <p:nvPr>
            <p:custDataLst>
              <p:tags r:id="rId1"/>
            </p:custDataLst>
          </p:nvPr>
        </p:nvPicPr>
        <p:blipFill>
          <a:blip r:embed="rId4" cstate="print"/>
          <a:stretch>
            <a:fillRect/>
          </a:stretch>
        </p:blipFill>
        <p:spPr>
          <a:xfrm>
            <a:off x="3491877" y="1203581"/>
            <a:ext cx="5318904" cy="3606479"/>
          </a:xfrm>
          <a:prstGeom prst="rect">
            <a:avLst/>
          </a:prstGeom>
          <a:noFill/>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a:t>
            </a:r>
            <a:br>
              <a:rPr lang="en-US" dirty="0" smtClean="0"/>
            </a:br>
            <a:r>
              <a:rPr lang="en-US" dirty="0" smtClean="0"/>
              <a:t>Using Lagrange multipliers in construction</a:t>
            </a:r>
            <a:endParaRPr lang="en-US" dirty="0"/>
          </a:p>
        </p:txBody>
      </p:sp>
      <p:sp>
        <p:nvSpPr>
          <p:cNvPr id="3" name="Rechteck 2"/>
          <p:cNvSpPr/>
          <p:nvPr/>
        </p:nvSpPr>
        <p:spPr>
          <a:xfrm>
            <a:off x="1691680" y="1131590"/>
            <a:ext cx="7200800" cy="38884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IguanaTex_tmp.png"/>
          <p:cNvPicPr>
            <a:picLocks noChangeAspect="1"/>
          </p:cNvPicPr>
          <p:nvPr>
            <p:custDataLst>
              <p:tags r:id="rId1"/>
            </p:custDataLst>
          </p:nvPr>
        </p:nvPicPr>
        <p:blipFill>
          <a:blip r:embed="rId4" cstate="print"/>
          <a:stretch>
            <a:fillRect/>
          </a:stretch>
        </p:blipFill>
        <p:spPr>
          <a:xfrm>
            <a:off x="1763690" y="1203549"/>
            <a:ext cx="7077987" cy="3672918"/>
          </a:xfrm>
          <a:prstGeom prst="rect">
            <a:avLst/>
          </a:prstGeom>
          <a:noFill/>
          <a:ln/>
          <a:effectLst/>
        </p:spPr>
      </p:pic>
      <p:pic>
        <p:nvPicPr>
          <p:cNvPr id="8" name="Grafik 7" descr="IguanaTex_tmp.png"/>
          <p:cNvPicPr>
            <a:picLocks noChangeAspect="1"/>
          </p:cNvPicPr>
          <p:nvPr>
            <p:custDataLst>
              <p:tags r:id="rId2"/>
            </p:custDataLst>
          </p:nvPr>
        </p:nvPicPr>
        <p:blipFill>
          <a:blip r:embed="rId5" cstate="print"/>
          <a:stretch>
            <a:fillRect/>
          </a:stretch>
        </p:blipFill>
        <p:spPr>
          <a:xfrm>
            <a:off x="377534" y="1238000"/>
            <a:ext cx="1044116" cy="795293"/>
          </a:xfrm>
          <a:prstGeom prst="rect">
            <a:avLst/>
          </a:prstGeom>
          <a:noFill/>
          <a:ln/>
          <a:effectLst/>
        </p:spPr>
      </p:pic>
      <p:sp>
        <p:nvSpPr>
          <p:cNvPr id="9" name="Rechteck 8"/>
          <p:cNvSpPr/>
          <p:nvPr/>
        </p:nvSpPr>
        <p:spPr>
          <a:xfrm>
            <a:off x="251520" y="1131590"/>
            <a:ext cx="1296144" cy="100811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v4sBCPrLdUOGmmGtjuAVn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n9gNzT53jU6HzP9VqlC8Bw"/>
</p:tagLst>
</file>

<file path=ppt/tags/tag100.xml><?xml version="1.0" encoding="utf-8"?>
<p:tagLst xmlns:a="http://schemas.openxmlformats.org/drawingml/2006/main" xmlns:r="http://schemas.openxmlformats.org/officeDocument/2006/relationships" xmlns:p="http://schemas.openxmlformats.org/presentationml/2006/main">
  <p:tag name="OUTPUTDPI" val="1200"/>
  <p:tag name="ORIGINALHEIGHT" val="1915,261"/>
  <p:tag name="ORIGINALWIDTH" val="4079,49"/>
  <p:tag name="LATEXADDIN" val="\documentclass{article}\pagestyle{empty}&#10;\usepackage{amsmath}&#10;\usepackage{amsfonts}&#10;\usepackage{amssymb}&#10;\begin{document}&#10;\begin{minipage}{12.4 cm}&#10;{\sffamily{&#10;From {\bf{(i)}} we get $x = x^3 + y$ and plug this into {\bf{(ii)}}\\[-2mm]&#10;$$&#10;0 \, \, = \, \, y^3 - y + x^3 + y \, \, = \, \, y^3 + x^3 \qquad \Longrightarrow \qquad x \, \, = \, \, -y \, .&#10;$$&#10;Plugging this back into {\bf{(i)}} we obtain\\[-2mm]&#10;$$&#10;0 \, \, = \, \, -y^3 + y + y \, \, = \, \, y \left( 2 - y^2 \right) \quad \Longrightarrow \quad&#10;y \, \, = \, \, 0 \, , \quad \text{and} \quad y \, \, = \, \, \pm \sqrt{2} \, .&#10;$$&#10;Hence, we get the critical points\\[-6mm]&#10;\begin{itemize}&#10;\item $(0,0) \in D$,\\[-5mm]&#10;\item $(\sqrt{2}, -\sqrt{2}) \notin D$, and\\[-5mm]&#10;\item $(-\sqrt{2}, \sqrt{2}) \notin D$,&#10;\end{itemize}&#10;where only $(0,0)$ is in the inerior of the unit disk $D$.}}&#10;\end{minipage}&#10;\end{document}"/>
  <p:tag name="IGUANATEXSIZE" val="20"/>
  <p:tag name="IGUANATEXCURSOR" val="724"/>
  <p:tag name="TRANSPARENCY" val="Wahr"/>
  <p:tag name="FILENAME" val=""/>
  <p:tag name="LATEXENGINEID" val="0"/>
  <p:tag name="TEMPFOLDER" val="D:\iguana_temp\"/>
  <p:tag name="LATEXFORMHEIGHT" val="482,25"/>
  <p:tag name="LATEXFORMWIDTH" val="1030,5"/>
  <p:tag name="LATEXFORMWRAP" val="Wahr"/>
  <p:tag name="BITMAPVECTOR" val="0"/>
</p:tagLst>
</file>

<file path=ppt/tags/tag101.xml><?xml version="1.0" encoding="utf-8"?>
<p:tagLst xmlns:a="http://schemas.openxmlformats.org/drawingml/2006/main" xmlns:r="http://schemas.openxmlformats.org/officeDocument/2006/relationships" xmlns:p="http://schemas.openxmlformats.org/presentationml/2006/main">
  <p:tag name="OUTPUTDPI" val="1200"/>
  <p:tag name="ORIGINALHEIGHT" val="1769,029"/>
  <p:tag name="ORIGINALWIDTH" val="4315,711"/>
  <p:tag name="LATEXADDIN" val="\documentclass{article}\pagestyle{empty}&#10;\usepackage{amsmath}&#10;\usepackage{amsfonts}&#10;\usepackage{amssymb}&#10;\begin{document}&#10;\begin{minipage}{12.2 cm}&#10;{\sffamily{&#10;Next, we have\\[-2mm]&#10;$$&#10;f_{xx}(x,y) \, = \, 12 x^2 - 4 \, , \quad f_{xy}(x,y) \, = \, f_{yx}(x,y) \, = \, 4 \, , \quad f_{yy}(x,y) \, = \, 12 y^2 - 4 \, .&#10;$$&#10;and&#10;$$&#10;\det \begin{pmatrix} f_{xx}(0,0) &amp; f_{xy}(0,0) \\ f_{xy}(0,0) &amp; f_{yy}(0,0) \end{pmatrix} \, \, = \, \,&#10;\det \begin{pmatrix} -4 &amp; 4 \\ 4 &amp; -4 \end{pmatrix} \, \, = \, \, 0 \, .&#10;$$&#10;&#10;\vspace{0.5cm}&#10;Therefore, the Second Partials Test is inconclusive, but we have (tangential plane approximation)\\[-4mm]&#10;$$&#10;f(x,y) \, \, = \, \, x^4 + y^4 - 2x^2 - 2y^2 + 4xy \, \, \approx \, \, xy&#10;$$&#10;for very small values of $x$ and $y$ such that $(0,0)$ is a saddle point.&#10;}}&#10;\end{minipage}&#10;\end{document}"/>
  <p:tag name="IGUANATEXSIZE" val="20"/>
  <p:tag name="IGUANATEXCURSOR" val="624"/>
  <p:tag name="TRANSPARENCY" val="Wahr"/>
  <p:tag name="FILENAME" val=""/>
  <p:tag name="LATEXENGINEID" val="0"/>
  <p:tag name="TEMPFOLDER" val="D:\iguana_temp\"/>
  <p:tag name="LATEXFORMHEIGHT" val="482,25"/>
  <p:tag name="LATEXFORMWIDTH" val="1030,5"/>
  <p:tag name="LATEXFORMWRAP" val="Wahr"/>
  <p:tag name="BITMAPVECTOR" val="0"/>
</p:tagLst>
</file>

<file path=ppt/tags/tag102.xml><?xml version="1.0" encoding="utf-8"?>
<p:tagLst xmlns:a="http://schemas.openxmlformats.org/drawingml/2006/main" xmlns:r="http://schemas.openxmlformats.org/officeDocument/2006/relationships" xmlns:p="http://schemas.openxmlformats.org/presentationml/2006/main">
  <p:tag name="OUTPUTDPI" val="1200"/>
  <p:tag name="ORIGINALHEIGHT" val="1877,016"/>
  <p:tag name="ORIGINALWIDTH" val="4314,211"/>
  <p:tag name="LATEXADDIN" val="\documentclass{article}\pagestyle{empty}&#10;\usepackage{amsmath}&#10;\usepackage{amsfonts}&#10;\usepackage{amssymb}&#10;\begin{document}&#10;\begin{minipage}{12.2 cm}&#10;{\sffamily{&#10;{\bf{Bounday Extrema:}} Next, we use the Lagrange method to determine the extrema of $f(x,y) = x^4 + y^4 - 2x^2 - 2y^2 + 4xy$&#10; on the boundary of $R$, i.e. on the unit circle $C = \{ (x,y) \in \mathbb{R}^2 \, : \, g(x,y) = x^2 + y^2 = 1 \}$.\\[1mm]&#10;The three Lagrange equations read as\\[-6mm]&#10;\begin{eqnarray}&#10;4 x^3 - 4x + 4 y &amp; = &amp; 2 \lambda x \\&#10;4 y^3 - 4y + 4 x &amp; = &amp; 2 \lambda y \\&#10;x^2 + y^2 &amp; = &amp; 1&#10;\end{eqnarray}&#10;From the first two, we obtain&#10;$$&#10;2 \lambda \, \, = \, \, \frac{4x^3 - 4x + 4y}{x} \, \, = \, \, \frac{4y^3 - 4y + 4x}{y}&#10;$$&#10;}}&#10;\end{minipage}&#10;\end{document}"/>
  <p:tag name="IGUANATEXSIZE" val="20"/>
  <p:tag name="IGUANATEXCURSOR" val="578"/>
  <p:tag name="TRANSPARENCY" val="Wahr"/>
  <p:tag name="FILENAME" val=""/>
  <p:tag name="LATEXENGINEID" val="0"/>
  <p:tag name="TEMPFOLDER" val="D:\iguana_temp\"/>
  <p:tag name="LATEXFORMHEIGHT" val="482,25"/>
  <p:tag name="LATEXFORMWIDTH" val="1030,5"/>
  <p:tag name="LATEXFORMWRAP" val="Wahr"/>
  <p:tag name="BITMAPVECTOR" val="0"/>
</p:tagLst>
</file>

<file path=ppt/tags/tag103.xml><?xml version="1.0" encoding="utf-8"?>
<p:tagLst xmlns:a="http://schemas.openxmlformats.org/drawingml/2006/main" xmlns:r="http://schemas.openxmlformats.org/officeDocument/2006/relationships" xmlns:p="http://schemas.openxmlformats.org/presentationml/2006/main">
  <p:tag name="OUTPUTDPI" val="1200"/>
  <p:tag name="ORIGINALHEIGHT" val="482,9397"/>
  <p:tag name="ORIGINALWIDTH" val="735,6581"/>
  <p:tag name="LATEXADDIN" val="\documentclass{article}\pagestyle{empty}&#10;\usepackage{amsmath}&#10;\usepackage{amsfonts}&#10;\usepackage{amssymb}&#10;\begin{document}&#10;\begin{minipage}{12.4 cm}&#10;{\sffamily{&#10;$$&#10;{\displaystyle{&#10;\begin{array}{r c l}&#10;f_x &amp; = &amp; \lambda \cdot g_x \\[1mm]&#10;f_y &amp; = &amp; \lambda \cdot g_y \\[1mm]&#10;g &amp; = &amp; k&#10;\end{array}&#10;}}&#10;$$&#10;}}&#10;\end{minipage}&#10;\end{document}"/>
  <p:tag name="IGUANATEXSIZE" val="20"/>
  <p:tag name="IGUANATEXCURSOR" val="272"/>
  <p:tag name="TRANSPARENCY" val="Wahr"/>
  <p:tag name="FILENAME" val=""/>
  <p:tag name="LATEXENGINEID" val="0"/>
  <p:tag name="TEMPFOLDER" val="D:\iguana_temp\"/>
  <p:tag name="LATEXFORMHEIGHT" val="482,25"/>
  <p:tag name="LATEXFORMWIDTH" val="1030,5"/>
  <p:tag name="LATEXFORMWRAP" val="Wahr"/>
  <p:tag name="BITMAPVECTOR" val="0"/>
</p:tagLst>
</file>

<file path=ppt/tags/tag104.xml><?xml version="1.0" encoding="utf-8"?>
<p:tagLst xmlns:a="http://schemas.openxmlformats.org/drawingml/2006/main" xmlns:r="http://schemas.openxmlformats.org/officeDocument/2006/relationships" xmlns:p="http://schemas.openxmlformats.org/presentationml/2006/main">
  <p:tag name="OUTPUTDPI" val="1200"/>
  <p:tag name="ORIGINALHEIGHT" val="1728,534"/>
  <p:tag name="ORIGINALWIDTH" val="4316,461"/>
  <p:tag name="LATEXADDIN" val="\documentclass{article}\pagestyle{empty}&#10;\usepackage{amsmath}&#10;\usepackage{amsfonts}&#10;\usepackage{amssymb}&#10;\begin{document}&#10;\begin{minipage}{12.2 cm}&#10;{\sffamily{&#10;and thus\\[-2mm]&#10;$$&#10;4 x ^3 - 4xy + 4 y^2 \, \, = \, \, 4xy^3 - 4xy + 4x^2 \quad \Longrightarrow \quad&#10;4 x^2 (xy-1) \, \, = \, \, 4y^2 (xy-1) \, .&#10;$$&#10;We notice, that $xy \neq 1$, because $xy = 1$ implies $x = \frac{1}{y}$ and this yields with the constraint equation $x^2 + y^2 = 1$ $(3)$ to\\[-2mm]&#10;$$&#10;\frac{1}{y^2} + y^2 \, \, = \, \, 1 \quad \Longrightarrow \quad y^4 - y^2 + 1 \, \, = \, \, 0&#10;\quad \Longrightarrow \quad y_{1/2}^2 \, \, = \, \, \tfrac{1}{2} \left( 1 \pm \sqrt{1-4} \right)&#10;$$&#10;such that we would not have a real solution for $y$.\\[1mm]&#10;Therefore, $4 x^2 (xy-1) = 4y^2 (xy-1)$ leads to\\[-2mm]&#10;$$&#10;x^2 \, \, = \, \, y^2 \quad \stackrel{(3)}{\Longrightarrow} \quad 2 x^2 \, \, = \, \, 1 \quad \Longrightarrow \quad x \, \, = \, \, \pm \tfrac{1}{2} \sqrt{2} \, .&#10;$$&#10;&#10;}}&#10;\end{minipage}&#10;\end{document}"/>
  <p:tag name="IGUANATEXSIZE" val="20"/>
  <p:tag name="IGUANATEXCURSOR" val="942"/>
  <p:tag name="TRANSPARENCY" val="Wahr"/>
  <p:tag name="FILENAME" val=""/>
  <p:tag name="LATEXENGINEID" val="0"/>
  <p:tag name="TEMPFOLDER" val="D:\iguana_temp\"/>
  <p:tag name="LATEXFORMHEIGHT" val="482,25"/>
  <p:tag name="LATEXFORMWIDTH" val="1030,5"/>
  <p:tag name="LATEXFORMWRAP" val="Wahr"/>
  <p:tag name="BITMAPVECTOR" val="0"/>
</p:tagLst>
</file>

<file path=ppt/tags/tag105.xml><?xml version="1.0" encoding="utf-8"?>
<p:tagLst xmlns:a="http://schemas.openxmlformats.org/drawingml/2006/main" xmlns:r="http://schemas.openxmlformats.org/officeDocument/2006/relationships" xmlns:p="http://schemas.openxmlformats.org/presentationml/2006/main">
  <p:tag name="OUTPUTDPI" val="1200"/>
  <p:tag name="ORIGINALHEIGHT" val="1693,288"/>
  <p:tag name="ORIGINALWIDTH" val="4305,962"/>
  <p:tag name="LATEXADDIN" val="\documentclass{article}\pagestyle{empty}&#10;\usepackage{amsmath}&#10;\usepackage{amsfonts}&#10;\usepackage{amssymb}&#10;\begin{document}&#10;\begin{minipage}{12.2 cm}&#10;{\sffamily{&#10;The extremal points on the boundary are thus $(\tfrac{1}{2} \sqrt{2}, \tfrac{1}{2} \sqrt{2})$, $(-\tfrac{1}{2} \sqrt{2}, \tfrac{1}{2} \sqrt{2})$, $(\tfrac{1}{2} \sqrt{2}, -\tfrac{1}{2} \sqrt{2})$, and $(-\tfrac{1}{2} \sqrt{2}, -\tfrac{1}{2} \sqrt{2})$.\\[1mm]&#10;Evaluating $f(x,y) = x^4 + y^4 - 2x^2 - 2y^2 + 4xy$ at these points, gives:&#10;\begin{itemize}&#10;\item absolute maximum at $(\tfrac{1}{2} \sqrt{2}, \tfrac{1}{2} \sqrt{2})$ and $(-\tfrac{1}{2} \sqrt{2}, -\tfrac{1}{2} \sqrt{2})$ with&#10;$$&#10;f(\tfrac{1}{2} \sqrt{2}, \tfrac{1}{2} \sqrt{2}) \, \, = \, \, f(-\tfrac{1}{2} \sqrt{2}, -\tfrac{1}{2} \sqrt{2}) \, \, = \, \, \tfrac{1}{2} \, .&#10;$$&#10;\item absolute minimum at $(-\tfrac{1}{2} \sqrt{2}, \tfrac{1}{2} \sqrt{2})$ and $(\tfrac{1}{2} \sqrt{2}, -\tfrac{1}{2} \sqrt{2})$ with&#10;$$&#10;f(-\tfrac{1}{2} \sqrt{2}, \tfrac{1}{2} \sqrt{2}) \, \, = \, \, f(\tfrac{1}{2} \sqrt{2}, -\tfrac{1}{2} \sqrt{2}) \, \, = \, \, -\tfrac{7}{2} \, .&#10;$$&#10;&#10;\end{itemize}&#10;}}&#10;\end{minipage}&#10;\end{document}"/>
  <p:tag name="IGUANATEXSIZE" val="20"/>
  <p:tag name="IGUANATEXCURSOR" val="1062"/>
  <p:tag name="TRANSPARENCY" val="Wahr"/>
  <p:tag name="FILENAME" val=""/>
  <p:tag name="LATEXENGINEID" val="0"/>
  <p:tag name="TEMPFOLDER" val="D:\iguana_temp\"/>
  <p:tag name="LATEXFORMHEIGHT" val="482,25"/>
  <p:tag name="LATEXFORMWIDTH" val="1030,5"/>
  <p:tag name="LATEXFORMWRAP" val="Wahr"/>
  <p:tag name="BITMAPVECTOR" val="0"/>
</p:tagLst>
</file>

<file path=ppt/tags/tag106.xml><?xml version="1.0" encoding="utf-8"?>
<p:tagLst xmlns:a="http://schemas.openxmlformats.org/drawingml/2006/main" xmlns:r="http://schemas.openxmlformats.org/officeDocument/2006/relationships" xmlns:p="http://schemas.openxmlformats.org/presentationml/2006/main">
  <p:tag name="OUTPUTDPI" val="1200"/>
  <p:tag name="ORIGINALHEIGHT" val="595,4256"/>
  <p:tag name="ORIGINALWIDTH" val="4385,452"/>
  <p:tag name="LATEXADDIN" val="\documentclass{article}\pagestyle{empty}&#10;\usepackage{amsmath}&#10;\usepackage{amsfonts}&#10;\usepackage{amssymb}&#10;\begin{document}&#10;\begin{minipage}{12.4 cm}&#10;{\sffamily{&#10;{\bf{Exercise:}}\\[1mm]&#10;Determine the absolute maximum and minimum values of $f(x,y) = {\rm{e}}^{x (y+1)}$ on the closed (and bounded) unit disk $R = \{ (x,y) \in \mathbb{R}^2 \, : \, x^2 + y^2 \leq 1 \}$. Use the Lagrange method to determine the boundary extrema.&#10;}}&#10;\end{minipage}&#10;\end{document}"/>
  <p:tag name="IGUANATEXSIZE" val="20"/>
  <p:tag name="IGUANATEXCURSOR" val="231"/>
  <p:tag name="TRANSPARENCY" val="Wahr"/>
  <p:tag name="FILENAME" val=""/>
  <p:tag name="LATEXENGINEID" val="0"/>
  <p:tag name="TEMPFOLDER" val="D:\iguana_temp\"/>
  <p:tag name="LATEXFORMHEIGHT" val="482,25"/>
  <p:tag name="LATEXFORMWIDTH" val="1030,5"/>
  <p:tag name="LATEXFORMWRAP" val="Wahr"/>
  <p:tag name="BITMAPVECTOR" val="0"/>
</p:tagLst>
</file>

<file path=ppt/tags/tag107.xml><?xml version="1.0" encoding="utf-8"?>
<p:tagLst xmlns:a="http://schemas.openxmlformats.org/drawingml/2006/main" xmlns:r="http://schemas.openxmlformats.org/officeDocument/2006/relationships" xmlns:p="http://schemas.openxmlformats.org/presentationml/2006/main">
  <p:tag name="OUTPUTDPI" val="1200"/>
  <p:tag name="ORIGINALHEIGHT" val="1016,123"/>
  <p:tag name="ORIGINALWIDTH" val="4389,202"/>
  <p:tag name="LATEXADDIN" val="\documentclass{article}\pagestyle{empty}&#10;\usepackage{amsmath}&#10;\usepackage{amsfonts}&#10;\usepackage{amssymb}&#10;\begin{document}&#10;\begin{minipage}{12.4 cm}&#10;{\sffamily{&#10;{\bf{Solution:}}\\[1mm]&#10;{\bf{Inner Extrema:}} First, we determine the extrema of $f$ inside the unit disk, i.e. for $D = \{ (x,y) \in \mathbb{R}^2 \, : \, x^2 + y^2 &lt; 1 \}$.\\[1mm]&#10;We have&#10;$$&#10;f_x \, \, = \, \, (y+1) \cdot {\rm{e}}^{x (y+1)} \qquad \text{and} \qquad f_y \, \, = \, \, x \cdot {\rm{e}}^{x (y+1)}&#10;$$&#10;such that $f_x = f_y = 0$ only at the point $(0, -1)$. Though $(0,-1) \notin D$.&#10;}}&#10;\end{minipage}&#10;\end{document}"/>
  <p:tag name="IGUANATEXSIZE" val="20"/>
  <p:tag name="IGUANATEXCURSOR" val="341"/>
  <p:tag name="TRANSPARENCY" val="Wahr"/>
  <p:tag name="FILENAME" val=""/>
  <p:tag name="LATEXENGINEID" val="0"/>
  <p:tag name="TEMPFOLDER" val="D:\iguana_temp\"/>
  <p:tag name="LATEXFORMHEIGHT" val="482,25"/>
  <p:tag name="LATEXFORMWIDTH" val="1030,5"/>
  <p:tag name="LATEXFORMWRAP" val="Wahr"/>
  <p:tag name="BITMAPVECTOR" val="0"/>
</p:tagLst>
</file>

<file path=ppt/tags/tag108.xml><?xml version="1.0" encoding="utf-8"?>
<p:tagLst xmlns:a="http://schemas.openxmlformats.org/drawingml/2006/main" xmlns:r="http://schemas.openxmlformats.org/officeDocument/2006/relationships" xmlns:p="http://schemas.openxmlformats.org/presentationml/2006/main">
  <p:tag name="OUTPUTDPI" val="1200"/>
  <p:tag name="ORIGINALHEIGHT" val="1856,018"/>
  <p:tag name="ORIGINALWIDTH" val="4384,702"/>
  <p:tag name="LATEXADDIN" val="\documentclass{article}\pagestyle{empty}&#10;\usepackage{amsmath}&#10;\usepackage{amsfonts}&#10;\usepackage{amssymb}&#10;\begin{document}&#10;\begin{minipage}{12.4 cm}&#10;{\sffamily{&#10;{\bf{Bounday Extrema:}} Next, we determine the extrema of $f(x,y) = {\rm{e}}^{x (y+1)}$ on the boundary of $R$, i.e. on the unit circle $C = \{ (x,y) \in \mathbb{R}^2 \, : \, x^2 + y^2 = 1 \}$.\\[1mm]&#10;The three Lagrange equations read as&#10;$$&#10;(y+1) \cdot {\rm{e}}^{x (y+1)} \, \, = \, \, 2 \lambda x \qquad \text{and} \qquad x \cdot {\rm{e}}^{x (y+1)} \, \, = \, \, 2 \lambda y&#10;$$&#10;and $x^2 + y^2 = 1$. From the first two, we obtain&#10;$$&#10;2 \lambda \, \, = \, \, \frac{(y+1) \cdot {\rm{e}}^{x (y+1)}}{x} \, \, = \, \, \frac{x \cdot {\rm{e}}^{x (y+1)}}{y}&#10;$$&#10;and hence&#10;$$&#10;y^2 + y \, \, = \, \, x^2&#10;$$&#10;}}&#10;\end{minipage}&#10;\end{document}"/>
  <p:tag name="IGUANATEXSIZE" val="20"/>
  <p:tag name="IGUANATEXCURSOR" val="589"/>
  <p:tag name="TRANSPARENCY" val="Wahr"/>
  <p:tag name="FILENAME" val=""/>
  <p:tag name="LATEXENGINEID" val="0"/>
  <p:tag name="TEMPFOLDER" val="D:\iguana_temp\"/>
  <p:tag name="LATEXFORMHEIGHT" val="482,25"/>
  <p:tag name="LATEXFORMWIDTH" val="1030,5"/>
  <p:tag name="LATEXFORMWRAP" val="Wahr"/>
  <p:tag name="BITMAPVECTOR" val="0"/>
</p:tagLst>
</file>

<file path=ppt/tags/tag109.xml><?xml version="1.0" encoding="utf-8"?>
<p:tagLst xmlns:a="http://schemas.openxmlformats.org/drawingml/2006/main" xmlns:r="http://schemas.openxmlformats.org/officeDocument/2006/relationships" xmlns:p="http://schemas.openxmlformats.org/presentationml/2006/main">
  <p:tag name="OUTPUTDPI" val="1200"/>
  <p:tag name="ORIGINALHEIGHT" val="482,9397"/>
  <p:tag name="ORIGINALWIDTH" val="735,6581"/>
  <p:tag name="LATEXADDIN" val="\documentclass{article}\pagestyle{empty}&#10;\usepackage{amsmath}&#10;\usepackage{amsfonts}&#10;\usepackage{amssymb}&#10;\begin{document}&#10;\begin{minipage}{12.4 cm}&#10;{\sffamily{&#10;$$&#10;{\displaystyle{&#10;\begin{array}{r c l}&#10;f_x &amp; = &amp; \lambda \cdot g_x \\[1mm]&#10;f_y &amp; = &amp; \lambda \cdot g_y \\[1mm]&#10;g &amp; = &amp; k&#10;\end{array}&#10;}}&#10;$$&#10;}}&#10;\end{minipage}&#10;\end{document}"/>
  <p:tag name="IGUANATEXSIZE" val="20"/>
  <p:tag name="IGUANATEXCURSOR" val="272"/>
  <p:tag name="TRANSPARENCY" val="Wahr"/>
  <p:tag name="FILENAME" val=""/>
  <p:tag name="LATEXENGINEID" val="0"/>
  <p:tag name="TEMPFOLDER" val="D:\iguana_temp\"/>
  <p:tag name="LATEXFORMHEIGHT" val="482,25"/>
  <p:tag name="LATEXFORMWIDTH" val="1030,5"/>
  <p:tag name="LATEXFORMWRAP" val="Wahr"/>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P5ULgxRsCUC2aETaaLLMLg"/>
</p:tagLst>
</file>

<file path=ppt/tags/tag110.xml><?xml version="1.0" encoding="utf-8"?>
<p:tagLst xmlns:a="http://schemas.openxmlformats.org/drawingml/2006/main" xmlns:r="http://schemas.openxmlformats.org/officeDocument/2006/relationships" xmlns:p="http://schemas.openxmlformats.org/presentationml/2006/main">
  <p:tag name="OUTPUTDPI" val="1200"/>
  <p:tag name="ORIGINALHEIGHT" val="2000,75"/>
  <p:tag name="ORIGINALWIDTH" val="4374,954"/>
  <p:tag name="LATEXADDIN" val="\documentclass{article}\pagestyle{empty}&#10;\usepackage{amsmath}&#10;\usepackage{amsfonts}&#10;\usepackage{amssymb}&#10;\begin{document}&#10;\begin{minipage}{12.4 cm}&#10;{\sffamily{&#10;Now, we plug the third Lagrange equation $x^2 + y^2 = 1$ into $y^2 + y = x^2$ and obtain&#10;$$&#10;y^2 + y \, \, = \, \, 1 - y^2 \quad \Longrightarrow \quad 2y^2 + y -1 \, \, = \, \, 0 &#10;$$&#10;which has the solution\\[-2mm]&#10;$$&#10;y_{1/2} \, \, = \, \, \tfrac{1}{4} \left(-1 \pm \sqrt{1 + 8} \right) \, \, = \, \, \tfrac{1}{4} \left(-1 \pm 3 \right)&#10;\, \, = \, \left\{ \begin{array}{c} -1 \\[1mm] \tfrac{1}{2} \end{array} \right.&#10;$$&#10;Therefore, we have&#10;\begin{itemize}&#10;\item $(0,-1) \in C$ which gives $f(0,-1) = {\rm{e}}^0 = 1$,\\[-6mm]&#10;\item $(-\tfrac{1}{2} \sqrt{3},\tfrac{1}{2}) \in C$ which gives $f(-\tfrac{1}{2} \sqrt{3},\tfrac{1}{2}) = {\rm{e}}^{-\tfrac{3}{4} \sqrt{3}} &lt; 1$, and\\[-6mm]&#10;\item $(+\tfrac{1}{2} \sqrt{3},\tfrac{1}{2}) \in C$ which gives $f(\tfrac{1}{2} \sqrt{3},\tfrac{1}{2}) = {\rm{e}}^{\tfrac{3}{4} \sqrt{3}} &gt; 1$.&#10;\end{itemize}&#10;}}&#10;\end{minipage}&#10;\end{document}"/>
  <p:tag name="IGUANATEXSIZE" val="20"/>
  <p:tag name="IGUANATEXCURSOR" val="981"/>
  <p:tag name="TRANSPARENCY" val="Wahr"/>
  <p:tag name="FILENAME" val=""/>
  <p:tag name="LATEXENGINEID" val="0"/>
  <p:tag name="TEMPFOLDER" val="D:\iguana_temp\"/>
  <p:tag name="LATEXFORMHEIGHT" val="482,25"/>
  <p:tag name="LATEXFORMWIDTH" val="1030,5"/>
  <p:tag name="LATEXFORMWRAP" val="Wahr"/>
  <p:tag name="BITMAPVECTOR" val="0"/>
</p:tagLst>
</file>

<file path=ppt/tags/tag111.xml><?xml version="1.0" encoding="utf-8"?>
<p:tagLst xmlns:a="http://schemas.openxmlformats.org/drawingml/2006/main" xmlns:r="http://schemas.openxmlformats.org/officeDocument/2006/relationships" xmlns:p="http://schemas.openxmlformats.org/presentationml/2006/main">
  <p:tag name="OUTPUTDPI" val="1200"/>
  <p:tag name="ORIGINALHEIGHT" val="691,4136"/>
  <p:tag name="ORIGINALWIDTH" val="4311,961"/>
  <p:tag name="LATEXADDIN" val="\documentclass{article}\pagestyle{empty}&#10;\usepackage{amsmath}&#10;\usepackage{amsfonts}&#10;\usepackage{amssymb}&#10;\begin{document}&#10;\begin{minipage}{12.4 cm}&#10;{\sffamily{&#10;Thus,\\[-4mm]&#10;\begin{itemize}&#10;\item the global minimum value ${\rm{e}}^{-\tfrac{3}{4} \sqrt{3}} \approx 0.2727941$ is attained at $(-\tfrac{1}{2} \sqrt{3},\tfrac{1}{2})$ and \\[-4mm]&#10;\item the global maximum value ${\rm{e}}^{\tfrac{3}{4} \sqrt{3}} \approx 3.665769$ is attained at $(\tfrac{1}{2} \sqrt{3},\tfrac{1}{2})$.&#10;\end{itemize}&#10;&#10;}}&#10;\end{minipage}&#10;\end{document}"/>
  <p:tag name="IGUANATEXSIZE" val="20"/>
  <p:tag name="IGUANATEXCURSOR" val="339"/>
  <p:tag name="TRANSPARENCY" val="Wahr"/>
  <p:tag name="FILENAME" val=""/>
  <p:tag name="LATEXENGINEID" val="0"/>
  <p:tag name="TEMPFOLDER" val="D:\iguana_temp\"/>
  <p:tag name="LATEXFORMHEIGHT" val="482,25"/>
  <p:tag name="LATEXFORMWIDTH" val="1030,5"/>
  <p:tag name="LATEXFORMWRAP" val="Wahr"/>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ZwayLLHUoUaSByAvs2zAN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6wS88IkDwk2u2UXfeYk5s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dQrG_PT1jUaZ5G6vt.PRt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cIYaHeW61US7GVC_CvTlV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KY06EWmBMUKiWbxTgKZHj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lAlQONa1hU24NWfOu_k0X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n9gNzT53jU6HzP9VqlC8B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v4sBCPrLdUOGmmGtjuAVn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P5ULgxRsCUC2aETaaLLML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P5ULgxRsCUC2aETaaLLML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ZwayLLHUoUaSByAvs2zAN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6wS88IkDwk2u2UXfeYk5s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dQrG_PT1jUaZ5G6vt.PRt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cIYaHeW61US7GVC_CvTlV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KY06EWmBMUKiWbxTgKZHj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lAlQONa1hU24NWfOu_k0X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n9gNzT53jU6HzP9VqlC8B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V12iISWwkOOVDsSNsZR1w"/>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1491,564"/>
  <p:tag name="ORIGINALWIDTH" val="3333,333"/>
  <p:tag name="LATEXADDIN" val="\documentclass{article}\pagestyle{empty}&#10;\usepackage{amsmath}&#10;\usepackage{amsfonts}&#10;\usepackage{amssymb}&#10;\begin{document}&#10;\begin{minipage}{9.4 cm}&#10;{\sffamily{&#10;For a geometric interpretation of the process of optimizing a function of two&#10;variables subject to a constraint, let us think of the function itself as a surface in threedimensional&#10;space and of the constraint (which is an equation involving $x$ and $y$) as&#10;a curve in the $x$-$y$ plane.\\[1mm]&#10;When we find the maximum or minimum of the function&#10;subject to the given constraint, we are restricting our attention to the portion of the&#10;surface that lies directly above the constraint curve. The highest point on this portion&#10;of the surface is the constrained maximum, and the lowest point is the constrained&#10;minimum.&#10;}}&#10;\end{minipage}&#10;\end{document}"/>
  <p:tag name="IGUANATEXSIZE" val="20"/>
  <p:tag name="IGUANATEXCURSOR" val="774"/>
  <p:tag name="TRANSPARENCY" val="Wahr"/>
  <p:tag name="FILENAME" val=""/>
  <p:tag name="LATEXENGINEID" val="0"/>
  <p:tag name="TEMPFOLDER" val="D:\iguana_temp\"/>
  <p:tag name="LATEXFORMHEIGHT" val="482,25"/>
  <p:tag name="LATEXFORMWIDTH" val="1030,5"/>
  <p:tag name="LATEXFORMWRAP" val="Wahr"/>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ZwayLLHUoUaSByAvs2zANw"/>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1526,809"/>
  <p:tag name="ORIGINALWIDTH" val="4386,202"/>
  <p:tag name="LATEXADDIN" val="\documentclass{article}\pagestyle{empty}&#10;\usepackage{amsmath}&#10;\usepackage{amsfonts}&#10;\usepackage{amssymb}&#10;\begin{document}&#10;\begin{minipage}{12.4 cm}&#10;{\sffamily{&#10;Previously, we solved constrained optimization problems for functions of one variable by reducing them to a problem of a single variable. This was made possible through solving the constraint equation for one of the variables and then substituting the resulting&#10;expression into the function to be optimized. The success of this technique depended on solving the constraint equation for one of the variables, which is often difficult or even impossible to do in practice.\\[2mm]&#10;In this section, we will see a more versatile technique called the {\bf{method of Lagrange multipliers}}, in which the introduction of a&#10;third variable (the multiplier) enables us to solve constrained optimization problems&#10;without first solving the constraint equation for one of the variables.&#10;&#10;}}&#10;\end{minipage}&#10;\end{document}"/>
  <p:tag name="IGUANATEXSIZE" val="20"/>
  <p:tag name="IGUANATEXCURSOR" val="817"/>
  <p:tag name="TRANSPARENCY" val="Wahr"/>
  <p:tag name="FILENAME" val=""/>
  <p:tag name="LATEXENGINEID" val="0"/>
  <p:tag name="TEMPFOLDER" val="D:\iguana_temp\"/>
  <p:tag name="LATEXFORMHEIGHT" val="482,25"/>
  <p:tag name="LATEXFORMWIDTH" val="1030,5"/>
  <p:tag name="LATEXFORMWRAP" val="Wahr"/>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1703,787"/>
  <p:tag name="ORIGINALWIDTH" val="4387,702"/>
  <p:tag name="LATEXADDIN" val="\documentclass{article}\pagestyle{empty}&#10;\usepackage{amsmath}&#10;\usepackage{amsfonts}&#10;\usepackage{amssymb}&#10;\begin{document}&#10;\begin{minipage}{12.4 cm}&#10;{\sffamily{&#10;The method of Lagrange multipliers uses the fact that any relative&#10;extremum of the function $f(x,y)$ subject to the constraint $g(x,y) = k$ must occur&#10;at a critical point $(a, b)$ of the function&#10;$$&#10;F(x,y, \lambda) \, \, := \, \, f(x,y) \, - \, \lambda \left( g(x,y) - k \right) \, ,&#10;$$&#10;where $\lambda$ is a new variable (the {\bf{Lagrange multiplier}}).\\[1mm]&#10;To find the critical points of $F$, compute its partial derivatives&#10;$$&#10;F_x \, \, = \, \, f_x - \lambda \cdot g_x \, , \qquad&#10;F_y \, \, = \, \, f_y - \lambda \cdot g_y \, , \qquad \text{and} \qquad&#10;F_{\lambda} \, \, = \, \, -\left( g - k \right) \, .&#10;$$&#10;and solve the equations $F_x = 0$, $F_y = 0$ and $F_{\lambda} = 0$ simultaneously.&#10;}}&#10;\end{minipage}&#10;\end{document}"/>
  <p:tag name="IGUANATEXSIZE" val="20"/>
  <p:tag name="IGUANATEXCURSOR" val="857"/>
  <p:tag name="TRANSPARENCY" val="Wahr"/>
  <p:tag name="FILENAME" val=""/>
  <p:tag name="LATEXENGINEID" val="0"/>
  <p:tag name="TEMPFOLDER" val="D:\iguana_temp\"/>
  <p:tag name="LATEXFORMHEIGHT" val="482,25"/>
  <p:tag name="LATEXFORMWIDTH" val="1030,5"/>
  <p:tag name="LATEXFORMWRAP" val="Wahr"/>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1946,007"/>
  <p:tag name="ORIGINALWIDTH" val="4386,952"/>
  <p:tag name="LATEXADDIN" val="\documentclass{article}\pagestyle{empty}&#10;\usepackage{amsmath}&#10;\usepackage{amsfonts}&#10;\usepackage{amssymb}&#10;\begin{document}&#10;\begin{minipage}{12.4 cm}&#10;{\sffamily{&#10;Thus, we have the following set of equations to solve&#10;$$&#10;{\displaystyle{&#10;\begin{array}{r c l c c c r c l}&#10;F_x &amp; = &amp; f_x - \lambda \cdot g_x \, \, = \, \, 0 &amp; &amp; \text{or} &amp; &amp; f_x &amp; = &amp; \lambda \cdot g_x \\[1mm]&#10;F_y &amp; = &amp; f_y - \lambda \cdot g_y \, \, = \, \, 0 &amp; &amp; \text{or} &amp; &amp; f_y &amp; = &amp; \lambda \cdot g_y \\[1mm]&#10;F_{\lambda} &amp; = &amp; - \left( g - k \right) \, \, = \, \, 0 &amp; &amp; \text{or} &amp; &amp; g &amp; = &amp; k&#10;\end{array}&#10;}}&#10;$$&#10;Finally, we evaluate $f(a, b)$ at each critical point $(a,b,\lambda)$ of $F$.\\[5mm]&#10;{\bf{Note:}} The method of Lagrange multipliers tells us only that any constrained&#10;extrema must occur at critical points of the function $F(x,y)$. The method cannot&#10;be used to show that constrained extrema exist or to determine whether any particular&#10;critical point $(a,b)$ corresponds to a constrained maximum, a minimum,&#10;or neither. For this purpose, statements like the extreme value theorem are required.}}&#10;\end{minipage}&#10;\end{document}"/>
  <p:tag name="IGUANATEXSIZE" val="20"/>
  <p:tag name="IGUANATEXCURSOR" val="1025"/>
  <p:tag name="TRANSPARENCY" val="Wahr"/>
  <p:tag name="FILENAME" val=""/>
  <p:tag name="LATEXENGINEID" val="0"/>
  <p:tag name="TEMPFOLDER" val="D:\iguana_temp\"/>
  <p:tag name="LATEXFORMHEIGHT" val="482,25"/>
  <p:tag name="LATEXFORMWIDTH" val="1030,5"/>
  <p:tag name="LATEXFORMWRAP" val="Wahr"/>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1957,255"/>
  <p:tag name="ORIGINALWIDTH" val="4385,452"/>
  <p:tag name="LATEXADDIN" val="\documentclass{article}\pagestyle{empty}&#10;\usepackage{amsmath}&#10;\usepackage{amsfonts}&#10;\usepackage{amssymb}&#10;\begin{document}&#10;\begin{minipage}{12.4 cm}&#10;{\sffamily{&#10;{\bf{The Method of Lagrange Multipliers}}&#10;\begin{description}&#10;\item[Step 1:] {\bf{(Formulation)}} The goal is to find the largest (or smallest) value of $f(x,y)$&#10;subject to the constraint $g(x,y) = k$, assuming that this extreme value exists.&#10;\item[Step 2:] Compute the partial derivatives $f_x$, $f_y$, $g_x$, and $g_y$, and find all numbers&#10;$x = a$, $y = b$, and $\lambda$ that satisfy the {\bf{Lagrange equations}}\\[-2mm]&#10;$$&#10;f_x(a,b) \, \, = \, \, \lambda \cdot g_x(a,b) \, , \quad &#10;f_y(a,b) \, \, = \, \, \lambda \cdot g_y(a,b) \, , \quad \text{and} \quad&#10;g(a,b) \, \, = \, \, k \, .&#10;$$&#10;\item[Step 3:] Evaluate $f$ at each point $(a, b)$ that satisfies the Lagrange equations.&#10;\item[Step 4:] {\bf{(Interpretation)}} If $f(x,y)$ has a largest (smallest) value subject to the&#10;constraint $g(x,y) = k$, it will be the largest (smallest) of the values found in step 3.&#10;\end{description}&#10;}}&#10;\end{minipage}&#10;\end{document}"/>
  <p:tag name="IGUANATEXSIZE" val="20"/>
  <p:tag name="IGUANATEXCURSOR" val="822"/>
  <p:tag name="TRANSPARENCY" val="Wahr"/>
  <p:tag name="FILENAME" val=""/>
  <p:tag name="LATEXENGINEID" val="0"/>
  <p:tag name="TEMPFOLDER" val="D:\iguana_temp\"/>
  <p:tag name="LATEXFORMHEIGHT" val="482,25"/>
  <p:tag name="LATEXFORMWIDTH" val="1030,5"/>
  <p:tag name="LATEXFORMWRAP" val="Wahr"/>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1973,753"/>
  <p:tag name="ORIGINALWIDTH" val="3326,584"/>
  <p:tag name="LATEXADDIN" val="\documentclass{article}\pagestyle{empty}&#10;\usepackage{amsmath}&#10;\usepackage{amsfonts}&#10;\usepackage{amssymb}&#10;\begin{document}&#10;\begin{minipage}{9.4 cm}&#10;{\sffamily{&#10;{\bf{Example:}}\\[1mm]&#10;The highway department is planning to build a picnic area for motorists along a major&#10;highway. It is to be rectangular with an area of $5 000$ square meters and is to be fenced&#10;off on the three sides not adjacent to the highway.\\[1mm]&#10;What is the least amount of fencing&#10;that will be needed to complete the job?\\[5mm]&#10;{\bf{Solution:}}\\[1mm]&#10;We label the sides of the picnic area as indicated in the figure, and let $f$ denote the&#10;amount of fencing required. Then,\\[-2mm]&#10;$$&#10;f(x,y) \, \, = \, \, x + 2y \, .&#10;$$&#10;}}&#10;\end{minipage}&#10;\end{document}"/>
  <p:tag name="IGUANATEXSIZE" val="20"/>
  <p:tag name="IGUANATEXCURSOR" val="696"/>
  <p:tag name="TRANSPARENCY" val="Wahr"/>
  <p:tag name="FILENAME" val=""/>
  <p:tag name="LATEXENGINEID" val="0"/>
  <p:tag name="TEMPFOLDER" val="D:\iguana_temp\"/>
  <p:tag name="LATEXFORMHEIGHT" val="482,25"/>
  <p:tag name="LATEXFORMWIDTH" val="1030,5"/>
  <p:tag name="LATEXFORMWRAP" val="Wahr"/>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1965,504"/>
  <p:tag name="ORIGINALWIDTH" val="4388,452"/>
  <p:tag name="LATEXADDIN" val="\documentclass{article}\pagestyle{empty}&#10;\usepackage{amsmath}&#10;\usepackage{amsfonts}&#10;\usepackage{amssymb}&#10;\begin{document}&#10;\begin{minipage}{12.4 cm}&#10;{\sffamily{&#10;The goal is to minimize $f(x,y) = x + 2y$ given the requirement that the area must be $5 000$ square&#10;meters, that is, subject to the constraint\\[-2mm]&#10;$$&#10;g(x,y) \, \, = \, \, xy \, \, = \, \, 5 000 \, .&#10;$$&#10;Togther with the partial derivatives\\[-2mm]&#10;$$&#10;f_x \, \, = \, \ 1 \, , \quad f_y \, \, = \, \, 2 \, , \quad g_x \, \, = \, \, y \, , \quad \text{and} \quad g_y \, \, = \, \, x&#10;$$&#10;and the three Lagrange equations\\[-2mm]&#10;$$&#10;1 \, \, = \, \, \lambda y \, , \quad 2 \, \, = \, \, \lambda x \, , \quad \text{and} \quad xy \, \, = \, \, 5000 \,&#10;$$&#10;we get (as $x \neq 0$ and $y \neq 0$)\\[-2mm]&#10;$$&#10;\lambda \, \, = \, \, \frac{1}{y} \, \, = \, \, \frac{2}{x} \qquad \Longrightarrow \qquad x \, \, = \, \, 2 y \, .&#10;$$&#10;}}&#10;\end{minipage}&#10;\end{document}"/>
  <p:tag name="IGUANATEXSIZE" val="20"/>
  <p:tag name="IGUANATEXCURSOR" val="653"/>
  <p:tag name="TRANSPARENCY" val="Wahr"/>
  <p:tag name="FILENAME" val=""/>
  <p:tag name="LATEXENGINEID" val="0"/>
  <p:tag name="TEMPFOLDER" val="D:\iguana_temp\"/>
  <p:tag name="LATEXFORMHEIGHT" val="482,25"/>
  <p:tag name="LATEXFORMWIDTH" val="1030,5"/>
  <p:tag name="LATEXFORMWRAP" val="Wahr"/>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482,9397"/>
  <p:tag name="ORIGINALWIDTH" val="735,6581"/>
  <p:tag name="LATEXADDIN" val="\documentclass{article}\pagestyle{empty}&#10;\usepackage{amsmath}&#10;\usepackage{amsfonts}&#10;\usepackage{amssymb}&#10;\begin{document}&#10;\begin{minipage}{12.4 cm}&#10;{\sffamily{&#10;$$&#10;{\displaystyle{&#10;\begin{array}{r c l}&#10;f_x &amp; = &amp; \lambda \cdot g_x \\[1mm]&#10;f_y &amp; = &amp; \lambda \cdot g_y \\[1mm]&#10;g &amp; = &amp; k&#10;\end{array}&#10;}}&#10;$$&#10;}}&#10;\end{minipage}&#10;\end{document}"/>
  <p:tag name="IGUANATEXSIZE" val="20"/>
  <p:tag name="IGUANATEXCURSOR" val="272"/>
  <p:tag name="TRANSPARENCY" val="Wahr"/>
  <p:tag name="FILENAME" val=""/>
  <p:tag name="LATEXENGINEID" val="0"/>
  <p:tag name="TEMPFOLDER" val="D:\iguana_temp\"/>
  <p:tag name="LATEXFORMHEIGHT" val="482,25"/>
  <p:tag name="LATEXFORMWIDTH" val="1030,5"/>
  <p:tag name="LATEXFORMWRAP" val="Wahr"/>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1232,096"/>
  <p:tag name="ORIGINALWIDTH" val="4388,452"/>
  <p:tag name="LATEXADDIN" val="\documentclass{article}\pagestyle{empty}&#10;\usepackage{amsmath}&#10;\usepackage{amsfonts}&#10;\usepackage{amssymb}&#10;\begin{document}&#10;\begin{minipage}{12.4 cm}&#10;{\sffamily{&#10;Now we substitute $x = 2y$ into the third Lagrange equation $xy = 5000$ to get\\[-2mm]&#10;$$&#10;2 y^2 \, \, = \, \, 5000 \qquad \Longrightarrow \qquad y \, \, = \, \, \pm 50 &#10;$$&#10;and use $y = 50$ in the equation $x = 2y$ to get $x = 100$.\\[1mm]&#10;Thus, $x = 100$ and $y = 50$ are the values that minimize the function $f(x, y) = x + 2y$ subject to the constraint&#10;$xy = 5 000$.\\[1mm]&#10;The optimal picnic area is $100$ meter wide (along the highway), extends&#10;$50$ meter back from the road, and requires $100 + 50 + 50 = 200$ meters of fencing.&#10;}}&#10;\end{minipage}&#10;\end{document}"/>
  <p:tag name="IGUANATEXSIZE" val="20"/>
  <p:tag name="IGUANATEXCURSOR" val="536"/>
  <p:tag name="TRANSPARENCY" val="Wahr"/>
  <p:tag name="FILENAME" val=""/>
  <p:tag name="LATEXENGINEID" val="0"/>
  <p:tag name="TEMPFOLDER" val="D:\iguana_temp\"/>
  <p:tag name="LATEXFORMHEIGHT" val="482,25"/>
  <p:tag name="LATEXFORMWIDTH" val="1030,5"/>
  <p:tag name="LATEXFORMWRAP" val="Wahr"/>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1861,267"/>
  <p:tag name="ORIGINALWIDTH" val="4386,952"/>
  <p:tag name="LATEXADDIN" val="\documentclass{article}\pagestyle{empty}&#10;\usepackage{amsmath}&#10;\usepackage{amsfonts}&#10;\usepackage{amssymb}&#10;\begin{document}&#10;\begin{minipage}{12.4 cm}&#10;{\sffamily{&#10;{\bf{Example:}}\\[1mm]&#10;Find the maximum and minimum values of the function $f(x, y) = xy$ subject to the&#10;constraint $g(x,y) = x^2 + y^2 = 8$.\\[5mm]&#10;{\bf{Solution:}}\\[1mm]&#10;We use the partial derivatives\\[-2mm]&#10;$$&#10;f_x \, \, = \, \, y \, , \quad f_y \, \, = \, \, x \, , \quad g_x \, \, = \, \, 2x \, , \quad \text{and} \quad g_y \, \, = \, \, 2 y&#10;$$&#10;to get the three Lagrange equations\\[-2mm]&#10;$$&#10;y \, \, = \ \ 2 \lambda x \, , \quad x \, \, = \, \, 2 \lambda y \, , \quad \text{and} \quad x^2 + y^2 \, \, = \, \, 8 \, ,&#10;$$&#10;where neither $x$ nor $y$ can be zero if all three of these equations are to hold.&#10;}}&#10;\end{minipage}&#10;\end{document}"/>
  <p:tag name="IGUANATEXSIZE" val="20"/>
  <p:tag name="IGUANATEXCURSOR" val="767"/>
  <p:tag name="TRANSPARENCY" val="Wahr"/>
  <p:tag name="FILENAME" val=""/>
  <p:tag name="LATEXENGINEID" val="0"/>
  <p:tag name="TEMPFOLDER" val="D:\iguana_temp\"/>
  <p:tag name="LATEXFORMHEIGHT" val="482,25"/>
  <p:tag name="LATEXFORMWIDTH" val="1030,5"/>
  <p:tag name="LATEXFORMWRAP" val="Wahr"/>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200"/>
  <p:tag name="ORIGINALHEIGHT" val="482,9397"/>
  <p:tag name="ORIGINALWIDTH" val="735,6581"/>
  <p:tag name="LATEXADDIN" val="\documentclass{article}\pagestyle{empty}&#10;\usepackage{amsmath}&#10;\usepackage{amsfonts}&#10;\usepackage{amssymb}&#10;\begin{document}&#10;\begin{minipage}{12.4 cm}&#10;{\sffamily{&#10;$$&#10;{\displaystyle{&#10;\begin{array}{r c l}&#10;f_x &amp; = &amp; \lambda \cdot g_x \\[1mm]&#10;f_y &amp; = &amp; \lambda \cdot g_y \\[1mm]&#10;g &amp; = &amp; k&#10;\end{array}&#10;}}&#10;$$&#10;}}&#10;\end{minipage}&#10;\end{document}"/>
  <p:tag name="IGUANATEXSIZE" val="20"/>
  <p:tag name="IGUANATEXCURSOR" val="272"/>
  <p:tag name="TRANSPARENCY" val="Wahr"/>
  <p:tag name="FILENAME" val=""/>
  <p:tag name="LATEXENGINEID" val="0"/>
  <p:tag name="TEMPFOLDER" val="D:\iguana_temp\"/>
  <p:tag name="LATEXFORMHEIGHT" val="482,25"/>
  <p:tag name="LATEXFORMWIDTH" val="1030,5"/>
  <p:tag name="LATEXFORMWRAP" val="Wahr"/>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6wS88IkDwk2u2UXfeYk5sQ"/>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1993,251"/>
  <p:tag name="ORIGINALWIDTH" val="4395,951"/>
  <p:tag name="LATEXADDIN" val="\documentclass{article}\pagestyle{empty}&#10;\usepackage{amsmath}&#10;\usepackage{amsfonts}&#10;\usepackage{amssymb}&#10;\begin{document}&#10;\begin{minipage}{12.4 cm}&#10;{\sffamily{&#10;We can rewrite the first two Lagrange equations as\\[-2mm]&#10;$$&#10;2 \lambda \, \, = \, \, \frac{y}{x} \quad \text{and} \quad 2 \lambda \, \, = \, \, \frac{x}{y}&#10;\qquad \Longrightarrow \qquad&#10;x^2 \, \, = \, \, y^2&#10;$$&#10;and substitute $x^2 = y^2$ into the third Lagrange equation to get\\[-2mm]&#10;$$&#10;2 x^2 \, \, = \, \, 8 \qquad \text{or} \qquad x \, \, = \, \, \pm 2 \, .&#10;$$&#10;If $x = 2$, it follows from the equation $x^2 = y^2$ that $y = 2$ or $y = -2$.&#10;Similarly, if $x = -2$, we have either $y = 2$ or $y = -2$.\\[1mm]&#10;Hence, the four points at which the constrained extrema can occur are $(2, 2)$, $(2, -2)$, $(-2, 2)$, and $(-2, -2)$.\\[1mm]&#10;Next,\\[-2mm]&#10;$$&#10;f(2,2) \, \, = \, \, f(-2, -2) \, \, = \, \, 4 \qquad \text{and} \qquad f(2,-2) \, \, = \, \, f(-2, 2) \, \, = \, \, -4 \, .&#10;$$&#10;}}&#10;\end{minipage}&#10;\end{document}"/>
  <p:tag name="IGUANATEXSIZE" val="20"/>
  <p:tag name="IGUANATEXCURSOR" val="807"/>
  <p:tag name="TRANSPARENCY" val="Wahr"/>
  <p:tag name="FILENAME" val=""/>
  <p:tag name="LATEXENGINEID" val="0"/>
  <p:tag name="TEMPFOLDER" val="D:\iguana_temp\"/>
  <p:tag name="LATEXFORMHEIGHT" val="482,25"/>
  <p:tag name="LATEXFORMWIDTH" val="1030,5"/>
  <p:tag name="LATEXFORMWRAP" val="Wahr"/>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781,4023"/>
  <p:tag name="ORIGINALWIDTH" val="4371,204"/>
  <p:tag name="LATEXADDIN" val="\documentclass{article}\pagestyle{empty}&#10;\usepackage{amsmath}&#10;\usepackage{amsfonts}&#10;\usepackage{amssymb}&#10;\begin{document}&#10;\begin{minipage}{12.4 cm}&#10;{\sffamily{&#10;It follows that when $x^2 + y^2 = 8$,&#10;\begin{itemize}&#10;\item the maximum value of $f(x,y) = xy$ is $4$, which occurs at the points $(2,2)$ and $(-2, -2)$, and&#10;\item the minimum value is $-4$, which occurs at $(2, -2)$ and $(-2, 2)$.&#10;\end{itemize}&#10;}}&#10;\end{minipage}&#10;\end{document}"/>
  <p:tag name="IGUANATEXSIZE" val="20"/>
  <p:tag name="IGUANATEXCURSOR" val="390"/>
  <p:tag name="TRANSPARENCY" val="Wahr"/>
  <p:tag name="FILENAME" val=""/>
  <p:tag name="LATEXENGINEID" val="0"/>
  <p:tag name="TEMPFOLDER" val="D:\iguana_temp\"/>
  <p:tag name="LATEXFORMHEIGHT" val="482,25"/>
  <p:tag name="LATEXFORMWIDTH" val="1030,5"/>
  <p:tag name="LATEXFORMWRAP" val="Wahr"/>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1792,276"/>
  <p:tag name="ORIGINALWIDTH" val="3327,334"/>
  <p:tag name="LATEXADDIN" val="\documentclass{article}\pagestyle{empty}&#10;\usepackage{amsmath}&#10;\usepackage{amsfonts}&#10;\usepackage{amssymb}&#10;\begin{document}&#10;\begin{minipage}{9.4 cm}&#10;{\sffamily{&#10;{\bf{Summary of the Procedure:}}\\[1mm]&#10;In our examples, the first two Lagrange equations&#10;$$&#10;f_x \, \, = \, \, \lambda \cdot g_x \quad \text{and} \quad&#10;f_y \, \, = \, \, \lambda \cdot g_y&#10;$$&#10;were used to eliminate the new variable $\lambda$, and then the resulting expression relating $x$ and&#10;$y$ was substituted into the constraint equation&#10;$$&#10;g \, \, = \, \, k \, .&#10;$$&#10;For most constrained optimization&#10;problems we will encounter, this particular sequence of steps will often lead quickly&#10;to the desired solution.}}&#10;\end{minipage}&#10;\end{document}"/>
  <p:tag name="IGUANATEXSIZE" val="20"/>
  <p:tag name="IGUANATEXCURSOR" val="198"/>
  <p:tag name="TRANSPARENCY" val="Wahr"/>
  <p:tag name="FILENAME" val=""/>
  <p:tag name="LATEXENGINEID" val="0"/>
  <p:tag name="TEMPFOLDER" val="D:\iguana_temp\"/>
  <p:tag name="LATEXFORMHEIGHT" val="482,25"/>
  <p:tag name="LATEXFORMWIDTH" val="1030,5"/>
  <p:tag name="LATEXFORMWRAP" val="Wahr"/>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752,1561"/>
  <p:tag name="ORIGINALWIDTH" val="4389,202"/>
  <p:tag name="LATEXADDIN" val="\documentclass{article}\pagestyle{empty}&#10;\usepackage{amsmath}&#10;\usepackage{amsfonts}&#10;\usepackage{amssymb}&#10;\begin{document}&#10;\begin{minipage}{12.4 cm}&#10;{\sffamily{&#10;A {\bf{utility function}} $U(x,y)$ measures the total satisfaction or utility a consumer receives&#10;from having $x$ units of one particular commodity and $y$ units of another.\\[1mm]&#10;The next example illustrates how the method of Lagrange multipliers can be used to determine how&#10;many units of each commodity the consumer should purchase to maximize utility&#10;while staying within a fixed budget.}}&#10;\end{minipage}&#10;\end{document}"/>
  <p:tag name="IGUANATEXSIZE" val="20"/>
  <p:tag name="IGUANATEXCURSOR" val="358"/>
  <p:tag name="TRANSPARENCY" val="Wahr"/>
  <p:tag name="FILENAME" val=""/>
  <p:tag name="LATEXENGINEID" val="0"/>
  <p:tag name="TEMPFOLDER" val="D:\iguana_temp\"/>
  <p:tag name="LATEXFORMHEIGHT" val="482,25"/>
  <p:tag name="LATEXFORMWIDTH" val="1030,5"/>
  <p:tag name="LATEXFORMWRAP" val="Wahr"/>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1161,605"/>
  <p:tag name="ORIGINALWIDTH" val="4385,452"/>
  <p:tag name="LATEXADDIN" val="\documentclass{article}\pagestyle{empty}&#10;\usepackage{amsmath}&#10;\usepackage{amsfonts}&#10;\usepackage{amssymb}&#10;\begin{document}&#10;\begin{minipage}{12.4 cm}&#10;{\sffamily{&#10;{\bf{Example:}}\\[1mm]&#10;Sandro has $600$ GEL to spend on two commodities, the first of which costs $20$ GEL per unit&#10;and the second $30$ GEL per unit. Suppose that the utility he derives from $x$ units of the&#10;first commodity and $y$ units of the second commodity is given by the Cobb-Douglas&#10;utility function\\[-3mm]&#10;$$&#10;U(x, y) \, \, = \, \, 10 \, x^{0.6} \, y^{0.4} \, .&#10;$$&#10;How many units of each commodity should Sandro buy to maximize utility?&#10;}}&#10;\end{minipage}&#10;\end{document}"/>
  <p:tag name="IGUANATEXSIZE" val="20"/>
  <p:tag name="IGUANATEXCURSOR" val="475"/>
  <p:tag name="TRANSPARENCY" val="Wahr"/>
  <p:tag name="FILENAME" val=""/>
  <p:tag name="LATEXENGINEID" val="0"/>
  <p:tag name="TEMPFOLDER" val="D:\iguana_temp\"/>
  <p:tag name="LATEXFORMHEIGHT" val="482,25"/>
  <p:tag name="LATEXFORMWIDTH" val="1030,5"/>
  <p:tag name="LATEXFORMWRAP" val="Wahr"/>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1887,514"/>
  <p:tag name="ORIGINALWIDTH" val="4387,702"/>
  <p:tag name="LATEXADDIN" val="\documentclass{article}\pagestyle{empty}&#10;\usepackage{amsmath}&#10;\usepackage{amsfonts}&#10;\usepackage{amssymb}&#10;\begin{document}&#10;\begin{minipage}{12.4 cm}&#10;{\sffamily{&#10;{\bf{Solution:}}\\[1mm]&#10;The total cost of buying $x$ units of the first commodity at $20$ GEL per unit and $y$ units of&#10;the second commodity at $30$ GEL per unit is $20 x + 30 y$. Since Sandro has only $600$ GEL to&#10;spend, his goal is to maximize utility $U(x,y)$ subject to the budgetary constraint&#10;$g(x,y) = 20 x + 30 y = 600$.\\[1mm]&#10;The three Lagrange equations are&#10;$$&#10;6 x^{-0.4} y^{0.4} = 20 \lambda \, , \qquad 4 x^{0.6} y^{-0.6} = 30 \lambda \, \qquad \text{and} \qquad 20 x + 30y = 600&#10;$$&#10;From the first two equations he gets&#10;$$&#10;\frac{6 x^{-0.4} y^{0.4}}{20} \, \, = \, \, \frac{4 x^{0.6} y^{-0.6}}{30} \, \, = \, \, \lambda&#10;\qquad \Longrightarrow \qquad&#10;y \, \, = \, \, \frac{4}{9} x \, .&#10;$$&#10;}}&#10;\end{minipage}&#10;\end{document}"/>
  <p:tag name="IGUANATEXSIZE" val="20"/>
  <p:tag name="IGUANATEXCURSOR" val="607"/>
  <p:tag name="TRANSPARENCY" val="Wahr"/>
  <p:tag name="FILENAME" val=""/>
  <p:tag name="LATEXENGINEID" val="0"/>
  <p:tag name="TEMPFOLDER" val="D:\iguana_temp\"/>
  <p:tag name="LATEXFORMHEIGHT" val="482,25"/>
  <p:tag name="LATEXFORMWIDTH" val="1030,5"/>
  <p:tag name="LATEXFORMWRAP" val="Wahr"/>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1200"/>
  <p:tag name="ORIGINALHEIGHT" val="481,4398"/>
  <p:tag name="ORIGINALWIDTH" val="757,4053"/>
  <p:tag name="LATEXADDIN" val="\documentclass{article}\pagestyle{empty}&#10;\usepackage{amsmath}&#10;\usepackage{amsfonts}&#10;\usepackage{amssymb}&#10;\begin{document}&#10;\begin{minipage}{12.4 cm}&#10;{\sffamily{&#10;$$&#10;{\displaystyle{&#10;\begin{array}{r c l}&#10;U_x &amp; = &amp; \lambda \cdot g_x \\[1mm]&#10;U_y &amp; = &amp; \lambda \cdot g_y \\[1mm]&#10;g &amp; = &amp; k&#10;\end{array}&#10;}}&#10;$$&#10;}}&#10;\end{minipage}&#10;\end{document}"/>
  <p:tag name="IGUANATEXSIZE" val="20"/>
  <p:tag name="IGUANATEXCURSOR" val="237"/>
  <p:tag name="TRANSPARENCY" val="Wahr"/>
  <p:tag name="FILENAME" val=""/>
  <p:tag name="LATEXENGINEID" val="0"/>
  <p:tag name="TEMPFOLDER" val="D:\iguana_temp\"/>
  <p:tag name="LATEXFORMHEIGHT" val="482,25"/>
  <p:tag name="LATEXFORMWIDTH" val="1030,5"/>
  <p:tag name="LATEXFORMWRAP" val="Wahr"/>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2047,244"/>
  <p:tag name="ORIGINALWIDTH" val="3325,084"/>
  <p:tag name="LATEXADDIN" val="\documentclass{article}\pagestyle{empty}&#10;\usepackage{amsmath}&#10;\usepackage{amsfonts}&#10;\usepackage{amssymb}&#10;\begin{document}&#10;\begin{minipage}{9.4 cm}&#10;{\sffamily{&#10;Substituting $y = \tfrac{4}{9} x$ into the third Lagrange equation, Sandro gets\\[-3mm]&#10;$$&#10;20 x + 30 \cdot \tfrac{4}{9} x \, \, = \, \, 60 \qquad \Longrightarrow \qquad&#10;\tfrac{100}{3} x \, \, = \, \, 600&#10;$$&#10;so that\\[-4mm]&#10;$$&#10;x \, \, = \, \, 18 \qquad \text{and} \qquad y \, \, = \, \, \tfrac{4}{9} \cdot 18 \, \, = \, \, 8 \, .&#10;$$&#10;That is, to maximize utility, Sandro should buy $18$ units of the first commodity and&#10;$8$ units of the second.\\[1mm]&#10;The level curves of a utility function are known&#10;as {\bf{indifference curves}}.\\[1mm]&#10;A graph showing the relationship between the optimal&#10;indifference curve $U(x,y) = C$, where $C = U(18,8)$ and the budgetary constraint&#10;$20x + 30y = 600$, is sketched in the figure.&#10;}}&#10;\end{minipage}&#10;\end{document}"/>
  <p:tag name="IGUANATEXSIZE" val="20"/>
  <p:tag name="IGUANATEXCURSOR" val="696"/>
  <p:tag name="TRANSPARENCY" val="Wahr"/>
  <p:tag name="FILENAME" val=""/>
  <p:tag name="LATEXENGINEID" val="0"/>
  <p:tag name="TEMPFOLDER" val="D:\iguana_temp\"/>
  <p:tag name="LATEXFORMHEIGHT" val="482,25"/>
  <p:tag name="LATEXFORMWIDTH" val="1030,5"/>
  <p:tag name="LATEXFORMWRAP" val="Wahr"/>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1200"/>
  <p:tag name="ORIGINALHEIGHT" val="410,1987"/>
  <p:tag name="ORIGINALWIDTH" val="4379,453"/>
  <p:tag name="LATEXADDIN" val="\documentclass{article}\pagestyle{empty}&#10;\usepackage{amsmath}&#10;\usepackage{amsfonts}&#10;\usepackage{amssymb}&#10;\begin{document}&#10;\begin{minipage}{12.4 cm}&#10;{\sffamily{&#10;An important class of problems in business and economics involves determining an&#10;optimal allocation of resources subject to a constraint on those resources, as illustrated&#10;in the next example.}}&#10;\end{minipage}&#10;\end{document}"/>
  <p:tag name="IGUANATEXSIZE" val="20"/>
  <p:tag name="IGUANATEXCURSOR" val="352"/>
  <p:tag name="TRANSPARENCY" val="Wahr"/>
  <p:tag name="FILENAME" val=""/>
  <p:tag name="LATEXENGINEID" val="0"/>
  <p:tag name="TEMPFOLDER" val="D:\iguana_temp\"/>
  <p:tag name="LATEXFORMHEIGHT" val="482,25"/>
  <p:tag name="LATEXFORMWIDTH" val="1030,5"/>
  <p:tag name="LATEXFORMWRAP" val="Wahr"/>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1200"/>
  <p:tag name="ORIGINALHEIGHT" val="1267,342"/>
  <p:tag name="ORIGINALWIDTH" val="4380,953"/>
  <p:tag name="LATEXADDIN" val="\documentclass{article}\pagestyle{empty}&#10;\usepackage{amsmath}&#10;\usepackage{amsfonts}&#10;\usepackage{amssymb}&#10;\begin{document}&#10;\begin{minipage}{12.4 cm}&#10;{\sffamily{&#10;{\bf{Example:}}\\[1mm]&#10;A manufacturer has $600 000$ GEL to spend on the production of a certain product and determines&#10;that if $x$ units of capital and $y$ units of labor are allocated to production, then $P$&#10;units will be produced, where $P$ is given by the Cobb-Douglas production function&#10;$$&#10;P(x,y) \, \, = \, \, 120 \, x^{4/5} y^{1/5}&#10;$$&#10;Suppose each unit of labor costs $3 000$ GEL and each unit of capital costs $5 000$ GEL. How&#10;many units of labor and capital should be allocated to maximize production?}}&#10;\end{minipage}&#10;\end{document}"/>
  <p:tag name="IGUANATEXSIZE" val="20"/>
  <p:tag name="IGUANATEXCURSOR" val="654"/>
  <p:tag name="TRANSPARENCY" val="Wahr"/>
  <p:tag name="FILENAME" val=""/>
  <p:tag name="LATEXENGINEID" val="0"/>
  <p:tag name="TEMPFOLDER" val="D:\iguana_temp\"/>
  <p:tag name="LATEXFORMHEIGHT" val="482,25"/>
  <p:tag name="LATEXFORMWIDTH" val="1030,5"/>
  <p:tag name="LATEXFORMWRAP" val="Wahr"/>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dQrG_PT1jUaZ5G6vt.PRtg"/>
</p:tagLst>
</file>

<file path=ppt/tags/tag50.xml><?xml version="1.0" encoding="utf-8"?>
<p:tagLst xmlns:a="http://schemas.openxmlformats.org/drawingml/2006/main" xmlns:r="http://schemas.openxmlformats.org/officeDocument/2006/relationships" xmlns:p="http://schemas.openxmlformats.org/presentationml/2006/main">
  <p:tag name="OUTPUTDPI" val="1200"/>
  <p:tag name="ORIGINALHEIGHT" val="1888,264"/>
  <p:tag name="ORIGINALWIDTH" val="4394,451"/>
  <p:tag name="LATEXADDIN" val="\documentclass{article}\pagestyle{empty}&#10;\usepackage{amsmath}&#10;\usepackage{amsfonts}&#10;\usepackage{amssymb}&#10;\begin{document}&#10;\begin{minipage}{12.4 cm}&#10;{\sffamily{&#10;{\bf{Solution:}}\\[1mm]&#10;The cost of capital is $3 000x$ and the cost of labor is $5 000y$, so the total cost of&#10;resources is $g(x, y) = 3 000 x + 5 000y$. The goal is to maximize the production function&#10;$P(x, y) = 120 x^{4/5} y^{1/5}$ subject to the cost constraint $g(x, y) = 600 000$.\\[1mm]&#10;The corresponding Lagrange equations are\\[-2mm]&#10;$$&#10;120 \cdot \tfrac{4}{5} x^{-1/5} y^{1/5} \, \, = \, \, 3000 \lambda \, , \quad&#10;120 \cdot \tfrac{1}{5} x^{4/5} y^{-4/5} \, \, = \, \, 5000 \lambda \, ,&#10;$$&#10;and\\[-4mm]&#10;$$&#10;3000 x + 5 000 y \, \, = \, \, 600 000&#10;$$&#10;or, equivalently,&#10;$$&#10;96 x^{-1/5} y^{1/5} \, \, = \, \, 3000 \lambda \, , \quad 24 x^{4/5} y^{-4/5} \, \, = \, \, 5000 \lambda \, , \quad \text{and} \quad&#10;3x + 5y \, \, = \, \, 600 \, .&#10;$$&#10;}}&#10;\end{minipage}&#10;\end{document}"/>
  <p:tag name="IGUANATEXSIZE" val="20"/>
  <p:tag name="IGUANATEXCURSOR" val="619"/>
  <p:tag name="TRANSPARENCY" val="Wahr"/>
  <p:tag name="FILENAME" val=""/>
  <p:tag name="LATEXENGINEID" val="0"/>
  <p:tag name="TEMPFOLDER" val="D:\iguana_temp\"/>
  <p:tag name="LATEXFORMHEIGHT" val="482,25"/>
  <p:tag name="LATEXFORMWIDTH" val="1030,5"/>
  <p:tag name="LATEXFORMWRAP" val="Wahr"/>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OUTPUTDPI" val="1200"/>
  <p:tag name="ORIGINALHEIGHT" val="481,4398"/>
  <p:tag name="ORIGINALWIDTH" val="756,6555"/>
  <p:tag name="LATEXADDIN" val="\documentclass{article}\pagestyle{empty}&#10;\usepackage{amsmath}&#10;\usepackage{amsfonts}&#10;\usepackage{amssymb}&#10;\begin{document}&#10;\begin{minipage}{12.4 cm}&#10;{\sffamily{&#10;$$&#10;{\displaystyle{&#10;\begin{array}{r c l}&#10;P_x &amp; = &amp; \lambda \cdot g_x \\[1mm]&#10;P_y &amp; = &amp; \lambda \cdot g_y \\[1mm]&#10;g &amp; = &amp; k&#10;\end{array}&#10;}}&#10;$$&#10;}}&#10;\end{minipage}&#10;\end{document}"/>
  <p:tag name="IGUANATEXSIZE" val="20"/>
  <p:tag name="IGUANATEXCURSOR" val="237"/>
  <p:tag name="TRANSPARENCY" val="Wahr"/>
  <p:tag name="FILENAME" val=""/>
  <p:tag name="LATEXENGINEID" val="0"/>
  <p:tag name="TEMPFOLDER" val="D:\iguana_temp\"/>
  <p:tag name="LATEXFORMHEIGHT" val="482,25"/>
  <p:tag name="LATEXFORMWIDTH" val="1030,5"/>
  <p:tag name="LATEXFORMWRAP" val="Wahr"/>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1200"/>
  <p:tag name="ORIGINALHEIGHT" val="1969,254"/>
  <p:tag name="ORIGINALWIDTH" val="4378,703"/>
  <p:tag name="LATEXADDIN" val="\documentclass{article}\pagestyle{empty}&#10;\usepackage{amsmath}&#10;\usepackage{amsfonts}&#10;\usepackage{amssymb}&#10;\begin{document}&#10;\begin{minipage}{12.4 cm}&#10;{\sffamily{&#10;Solving for $\lambda$ in the first two equations, we get\\[-2mm]&#10;$$&#10;\lambda \, \, = \, \, 0.032 x^{-1/5} y^{1/5} \, \, = \, \, 0.0048 x^{4/5} y^{-4/5} \, .&#10;$$&#10;Multiply both sides of this equation by $x^{1/5} y^{4/5}$ to obtain\\[-2mm]&#10;$$&#10;0.032 y \, \, = \, \, 0.0048 x \qquad \Longrightarrow \qquad y \, \, = \, \, 0.15 x \, .&#10;$$&#10;Substituting this into the cost constraint equation $3x + 5y = 600$, we get\\[-2mm]&#10;$$&#10;3x + 5 \cdot 0.15 x \, \, = \, \, 600 \qquad \Longrightarrow \qquad x \, \, = \, \, 160&#10;$$&#10;and&#10;$$&#10;y \, \, = \, \, 0.15 x \, \, = \, \, 0.15 \cdot 160 \, \, = \, \, 24 \, .&#10;$$&#10;That is, to maximize production, the manufacturer should allocate $160$ units to capital&#10;and $24$ units to labor.&#10;}}&#10;\end{minipage}&#10;\end{document}"/>
  <p:tag name="IGUANATEXSIZE" val="20"/>
  <p:tag name="IGUANATEXCURSOR" val="849"/>
  <p:tag name="TRANSPARENCY" val="Wahr"/>
  <p:tag name="FILENAME" val=""/>
  <p:tag name="LATEXENGINEID" val="0"/>
  <p:tag name="TEMPFOLDER" val="D:\iguana_temp\"/>
  <p:tag name="LATEXFORMHEIGHT" val="482,25"/>
  <p:tag name="LATEXFORMWIDTH" val="1030,5"/>
  <p:tag name="LATEXFORMWRAP" val="Wahr"/>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1200"/>
  <p:tag name="ORIGINALHEIGHT" val="1030,371"/>
  <p:tag name="ORIGINALWIDTH" val="3318,335"/>
  <p:tag name="LATEXADDIN" val="\documentclass{article}\pagestyle{empty}&#10;\usepackage{amsmath}&#10;\usepackage{amsfonts}&#10;\usepackage{amssymb}&#10;\begin{document}&#10;\begin{minipage}{9.4 cm}&#10;{\sffamily{&#10;If this is done,&#10;$$&#10;P(160, 24) \, \, = \, \, 120 \cdot 160^{4/5} \cdot 24^{1/5} \, \, = \, \, 13138 \, \, \text{[units]}&#10;$$&#10;will be produced.\\[2mm]&#10;A graph showing the relationship between the cost constraint and the level curve&#10;for optimal production is shown in the figure.&#10;}}&#10;\end{minipage}&#10;\end{document}"/>
  <p:tag name="IGUANATEXSIZE" val="20"/>
  <p:tag name="IGUANATEXCURSOR" val="266"/>
  <p:tag name="TRANSPARENCY" val="Wahr"/>
  <p:tag name="FILENAME" val=""/>
  <p:tag name="LATEXENGINEID" val="0"/>
  <p:tag name="TEMPFOLDER" val="D:\iguana_temp\"/>
  <p:tag name="LATEXFORMHEIGHT" val="482,25"/>
  <p:tag name="LATEXFORMWIDTH" val="1030,5"/>
  <p:tag name="LATEXFORMWRAP" val="Wahr"/>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OUTPUTDPI" val="1200"/>
  <p:tag name="ORIGINALHEIGHT" val="560,18"/>
  <p:tag name="ORIGINALWIDTH" val="4389,202"/>
  <p:tag name="LATEXADDIN" val="\documentclass{article}\pagestyle{empty}&#10;\usepackage{amsmath}&#10;\usepackage{amsfonts}&#10;\usepackage{amssymb}&#10;\begin{document}&#10;\begin{minipage}{12.4 cm}&#10;{\sffamily{&#10;Usually, solving a constrained optimization problem by the method of Lagrange multipliers&#10;does not require actually finding a numerical value for the Lagrange multiplier&#10;$\lambda$. In some problems, however, you may want to compute $\lambda$, which has this useful&#10;interpretation.}}&#10;\end{minipage}&#10;\end{document}"/>
  <p:tag name="IGUANATEXSIZE" val="20"/>
  <p:tag name="IGUANATEXCURSOR" val="400"/>
  <p:tag name="TRANSPARENCY" val="Wahr"/>
  <p:tag name="FILENAME" val=""/>
  <p:tag name="LATEXENGINEID" val="0"/>
  <p:tag name="TEMPFOLDER" val="D:\iguana_temp\"/>
  <p:tag name="LATEXFORMHEIGHT" val="482,25"/>
  <p:tag name="LATEXFORMWIDTH" val="1030,5"/>
  <p:tag name="LATEXFORMWRAP" val="Wahr"/>
  <p:tag name="BITMAPVECTOR" val="0"/>
</p:tagLst>
</file>

<file path=ppt/tags/tag55.xml><?xml version="1.0" encoding="utf-8"?>
<p:tagLst xmlns:a="http://schemas.openxmlformats.org/drawingml/2006/main" xmlns:r="http://schemas.openxmlformats.org/officeDocument/2006/relationships" xmlns:p="http://schemas.openxmlformats.org/presentationml/2006/main">
  <p:tag name="OUTPUTDPI" val="1200"/>
  <p:tag name="ORIGINALHEIGHT" val="1308,587"/>
  <p:tag name="ORIGINALWIDTH" val="3325,834"/>
  <p:tag name="LATEXADDIN" val="\documentclass{article}\pagestyle{empty}&#10;\usepackage{amsmath}&#10;\usepackage{amsfonts}&#10;\usepackage{amssymb}&#10;\begin{document}&#10;\begin{minipage}{9.4 cm}&#10;{\sffamily{&#10;{\bf{The Lagrange Multiplier as a Rate:}}\\[1mm]&#10;Suppose $M$ is the maximum (or minimum) value of $f(x,y)$, subject to the constraint $g(x,y) = k$. The Lagrange&#10;multiplier $\lambda$ is the rate of change of $M$ with respect to $k$. That is,\\[-2mm]&#10;$$&#10;\lambda \, \, = \, \, \frac{\textrm{d} \, M}{\textrm{d} \, k} \, .&#10;$$&#10;Hence,\\[-3mm]&#10;$$&#10;\lambda \, \, \approx \, \, \text{change in $M$ resulting from a $1$-unit increase in $k$} \, .&#10;$$&#10;}}&#10;\end{minipage}&#10;\end{document}"/>
  <p:tag name="IGUANATEXSIZE" val="20"/>
  <p:tag name="IGUANATEXCURSOR" val="492"/>
  <p:tag name="TRANSPARENCY" val="Wahr"/>
  <p:tag name="FILENAME" val=""/>
  <p:tag name="LATEXENGINEID" val="0"/>
  <p:tag name="TEMPFOLDER" val="D:\iguana_temp\"/>
  <p:tag name="LATEXFORMHEIGHT" val="482,25"/>
  <p:tag name="LATEXFORMWIDTH" val="1030,5"/>
  <p:tag name="LATEXFORMWRAP" val="Wahr"/>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1200"/>
  <p:tag name="ORIGINALHEIGHT" val="1985,002"/>
  <p:tag name="ORIGINALWIDTH" val="4395,951"/>
  <p:tag name="LATEXADDIN" val="\documentclass{article}\pagestyle{empty}&#10;\usepackage{amsmath}&#10;\usepackage{amsfonts}&#10;\usepackage{amssymb}&#10;\begin{document}&#10;\begin{minipage}{12.4 cm}&#10;{\sffamily{&#10;{\bf{Example:}}\\[1mm]&#10;Suppose the manufacturer is given an extra $1 000$ GEL to spend on capital and labor for&#10;the production of the commodity in the previous example, that is, a total of $601 000$.&#10;Estimate the effect on the maximum production level.\\[2mm]&#10;{\bf{Solution:}}\\[1mm]&#10;We already found the maximum value $M$ of the Cobb-Douglas production function&#10;$P(x, y) = 120 x^{4/5} y^{1/5}$ subject to $g(x,y) = 3 000 x + 5 000 y = 600 000$ by&#10;solving the three Lagrange equations\\[-2mm]&#10;$$&#10;96 x^{-1/5} y^{1/5} \, \, = \, \, 3000 \lambda \, , \quad 24 x^{4/5} y^{-4/5} \, \, = \, \, 5000 \lambda \, \quad \text{and} \quad&#10;3x + 5y \, \, = \, \, 600&#10;$$&#10;to obtain $x = 160$ and $y = 24$ and the maximum production level\\[-2mm]&#10;$$&#10;P(160, 24) \, \, \approx \, \, 13 138 \, \, \text{[units]} \, .&#10;$$&#10;}}&#10;\end{minipage}&#10;\end{document}"/>
  <p:tag name="IGUANATEXSIZE" val="20"/>
  <p:tag name="IGUANATEXCURSOR" val="237"/>
  <p:tag name="TRANSPARENCY" val="Wahr"/>
  <p:tag name="FILENAME" val=""/>
  <p:tag name="LATEXENGINEID" val="0"/>
  <p:tag name="TEMPFOLDER" val="D:\iguana_temp\"/>
  <p:tag name="LATEXFORMHEIGHT" val="482,25"/>
  <p:tag name="LATEXFORMWIDTH" val="1030,5"/>
  <p:tag name="LATEXFORMWRAP" val="Wahr"/>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UTPUTDPI" val="1200"/>
  <p:tag name="ORIGINALHEIGHT" val="481,4398"/>
  <p:tag name="ORIGINALWIDTH" val="756,6555"/>
  <p:tag name="LATEXADDIN" val="\documentclass{article}\pagestyle{empty}&#10;\usepackage{amsmath}&#10;\usepackage{amsfonts}&#10;\usepackage{amssymb}&#10;\begin{document}&#10;\begin{minipage}{12.4 cm}&#10;{\sffamily{&#10;$$&#10;{\displaystyle{&#10;\begin{array}{r c l}&#10;P_x &amp; = &amp; \lambda \cdot g_x \\[1mm]&#10;P_y &amp; = &amp; \lambda \cdot g_y \\[1mm]&#10;g &amp; = &amp; k&#10;\end{array}&#10;}}&#10;$$&#10;}}&#10;\end{minipage}&#10;\end{document}"/>
  <p:tag name="IGUANATEXSIZE" val="20"/>
  <p:tag name="IGUANATEXCURSOR" val="237"/>
  <p:tag name="TRANSPARENCY" val="Wahr"/>
  <p:tag name="FILENAME" val=""/>
  <p:tag name="LATEXENGINEID" val="0"/>
  <p:tag name="TEMPFOLDER" val="D:\iguana_temp\"/>
  <p:tag name="LATEXFORMHEIGHT" val="482,25"/>
  <p:tag name="LATEXFORMWIDTH" val="1030,5"/>
  <p:tag name="LATEXFORMWRAP" val="Wahr"/>
  <p:tag name="BITMAPVECTOR" val="0"/>
</p:tagLst>
</file>

<file path=ppt/tags/tag58.xml><?xml version="1.0" encoding="utf-8"?>
<p:tagLst xmlns:a="http://schemas.openxmlformats.org/drawingml/2006/main" xmlns:r="http://schemas.openxmlformats.org/officeDocument/2006/relationships" xmlns:p="http://schemas.openxmlformats.org/presentationml/2006/main">
  <p:tag name="OUTPUTDPI" val="1200"/>
  <p:tag name="ORIGINALHEIGHT" val="1727,034"/>
  <p:tag name="ORIGINALWIDTH" val="4387,702"/>
  <p:tag name="LATEXADDIN" val="\documentclass{article}\pagestyle{empty}&#10;\usepackage{amsmath}&#10;\usepackage{amsfonts}&#10;\usepackage{amssymb}&#10;\begin{document}&#10;\begin{minipage}{12.4 cm}&#10;{\sffamily{&#10;The multiplier $\lambda$ can be found by substituting these values of $x$ and $y$ into either&#10;the first or second Lagrange equation. Using the first equation, we find that\\[-2mm]&#10;$$&#10;\lambda \, \, = \, \, 0.32 \, x^{-1/5} y^{1/5} \, \, = \, \, 0.32 \cdot 160^{-1/5} \cdot 24^{1/5} \, \, \approx \, \, 0.0219&#10;$$&#10;This means that the maximum production with the new cost constraint increases by&#10;approximately $0.0219$ units for each $1$ GEL increase in the constraint.\\[1mm]&#10;Since the constraint&#10;increases by $1 000$ GEL, the maximum production increases by approximately&#10;$$&#10;0.0219 \cdot 1000 \, \, = \, \, 21.9 \, \, \text{[units]}&#10;$$&#10;that is, to&#10;$$&#10;13 138 + 21.9 \, \, = \, \, 13 159.9 \, \, \text{[units]} \, .&#10;$$&#10;}}&#10;\end{minipage}&#10;\end{document}"/>
  <p:tag name="IGUANATEXSIZE" val="20"/>
  <p:tag name="IGUANATEXCURSOR" val="597"/>
  <p:tag name="TRANSPARENCY" val="Wahr"/>
  <p:tag name="FILENAME" val=""/>
  <p:tag name="LATEXENGINEID" val="0"/>
  <p:tag name="TEMPFOLDER" val="D:\iguana_temp\"/>
  <p:tag name="LATEXFORMHEIGHT" val="482,25"/>
  <p:tag name="LATEXFORMWIDTH" val="1030,5"/>
  <p:tag name="LATEXFORMWRAP" val="Wahr"/>
  <p:tag name="BITMAPVECTOR" val="0"/>
</p:tagLst>
</file>

<file path=ppt/tags/tag59.xml><?xml version="1.0" encoding="utf-8"?>
<p:tagLst xmlns:a="http://schemas.openxmlformats.org/drawingml/2006/main" xmlns:r="http://schemas.openxmlformats.org/officeDocument/2006/relationships" xmlns:p="http://schemas.openxmlformats.org/presentationml/2006/main">
  <p:tag name="OUTPUTDPI" val="1200"/>
  <p:tag name="ORIGINALHEIGHT" val="1166,854"/>
  <p:tag name="ORIGINALWIDTH" val="4388,452"/>
  <p:tag name="LATEXADDIN" val="\documentclass{article}\pagestyle{empty}&#10;\usepackage{amsmath}&#10;\usepackage{amsfonts}&#10;\usepackage{amssymb}&#10;\begin{document}&#10;\begin{minipage}{12.4 cm}&#10;{\sffamily{&#10;To check, if we repeat the previous example with the revised constraint,\\[-2mm]&#10;$$&#10;3000 x + 5000 y \, \, = \, \, 601 000&#10;$$&#10;it can be shown that the maximum occurs when $x = 160.27$ and $y = 24.04$ (verify&#10;this result), so the maximum productivity is\\[-2mm]&#10;$$&#10;P(160.27, 24.04) \, \, = \, \, 120 \cdot 160.27^{4/5} \cdot 24.04^{1/5} \, \, \approx \, \, 13 159.82 \, .&#10;$$&#10;This is essentially the estimate obtained using the Lagrange multiplier.&#10;}}&#10;\end{minipage}&#10;\end{document}"/>
  <p:tag name="IGUANATEXSIZE" val="20"/>
  <p:tag name="IGUANATEXCURSOR" val="419"/>
  <p:tag name="TRANSPARENCY" val="Wahr"/>
  <p:tag name="FILENAME" val=""/>
  <p:tag name="LATEXENGINEID" val="0"/>
  <p:tag name="TEMPFOLDER" val="D:\iguana_temp\"/>
  <p:tag name="LATEXFORMHEIGHT" val="482,25"/>
  <p:tag name="LATEXFORMWIDTH" val="1030,5"/>
  <p:tag name="LATEXFORMWRAP" val="Wahr"/>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cIYaHeW61US7GVC_CvTlVA"/>
</p:tagLst>
</file>

<file path=ppt/tags/tag60.xml><?xml version="1.0" encoding="utf-8"?>
<p:tagLst xmlns:a="http://schemas.openxmlformats.org/drawingml/2006/main" xmlns:r="http://schemas.openxmlformats.org/officeDocument/2006/relationships" xmlns:p="http://schemas.openxmlformats.org/presentationml/2006/main">
  <p:tag name="OUTPUTDPI" val="1200"/>
  <p:tag name="ORIGINALHEIGHT" val="1241,095"/>
  <p:tag name="ORIGINALWIDTH" val="4364,455"/>
  <p:tag name="LATEXADDIN" val="\documentclass{article}\pagestyle{empty}&#10;\usepackage{amsmath}&#10;\usepackage{amsfonts}&#10;\usepackage{amssymb}&#10;\begin{document}&#10;\begin{minipage}{12.3 cm}&#10;{\sffamily{&#10;{\bf{Note:}}\\[1mm]&#10;A problem where production is maximized subject to a cost constraint, is called a {\bf{fixed budget problem}}. &#10;\begin{itemize}&#10;\item In the context of such a problem, the Lagrange multiplier $\lambda$ is called the {\bf{marginal productivity&#10;of money}}.&#10;\item Similarly, the multiplier in a utility problem is called the {\bf{marginal utility of money}}.&#10;\end{itemize}&#10;}}&#10;\end{minipage}&#10;\end{document}"/>
  <p:tag name="IGUANATEXSIZE" val="20"/>
  <p:tag name="IGUANATEXCURSOR" val="143"/>
  <p:tag name="TRANSPARENCY" val="Wahr"/>
  <p:tag name="FILENAME" val=""/>
  <p:tag name="LATEXENGINEID" val="0"/>
  <p:tag name="TEMPFOLDER" val="D:\iguana_temp\"/>
  <p:tag name="LATEXFORMHEIGHT" val="482,25"/>
  <p:tag name="LATEXFORMWIDTH" val="1030,5"/>
  <p:tag name="LATEXFORMWRAP" val="Wahr"/>
  <p:tag name="BITMAPVECTOR" val="0"/>
</p:tagLst>
</file>

<file path=ppt/tags/tag61.xml><?xml version="1.0" encoding="utf-8"?>
<p:tagLst xmlns:a="http://schemas.openxmlformats.org/drawingml/2006/main" xmlns:r="http://schemas.openxmlformats.org/officeDocument/2006/relationships" xmlns:p="http://schemas.openxmlformats.org/presentationml/2006/main">
  <p:tag name="OUTPUTDPI" val="1200"/>
  <p:tag name="ORIGINALHEIGHT" val="1661,042"/>
  <p:tag name="ORIGINALWIDTH" val="4386,952"/>
  <p:tag name="LATEXADDIN" val="\documentclass{article}\pagestyle{empty}&#10;\usepackage{amsmath}&#10;\usepackage{amsfonts}&#10;\usepackage{amssymb}&#10;\begin{document}&#10;\begin{minipage}{12.4 cm}&#10;{\sffamily{&#10;{\bf{Example:}}\\[1mm]&#10;A consumer has $280$ GEL to spend on two commodities, the first of which costs $2$ GEL per unit&#10;and the second $5$ GEL per unit.\\[1mm] Suppose that the utility derived by the consumer from $x$ units of the&#10;first commodity and $y$ units of the second is given by\\[-2mm]&#10;$$&#10;U(x, y) \, \, = \, \, 100 x^{0.25} y^{0.75} \, .&#10;$$&#10;\begin{enumerate}&#10;\item[{\bf{a)}}] How many units of each commodity should the consumer buy to maximize utility?&#10;\item[{\bf{b)}}] Compute the Lagrange multiplier $\lambda$ and interpret in economic terms.&#10;\end{enumerate}&#10;}}&#10;\end{minipage}&#10;\end{document}"/>
  <p:tag name="IGUANATEXSIZE" val="20"/>
  <p:tag name="IGUANATEXCURSOR" val="680"/>
  <p:tag name="TRANSPARENCY" val="Wahr"/>
  <p:tag name="FILENAME" val=""/>
  <p:tag name="LATEXENGINEID" val="0"/>
  <p:tag name="TEMPFOLDER" val="D:\iguana_temp\"/>
  <p:tag name="LATEXFORMHEIGHT" val="482,25"/>
  <p:tag name="LATEXFORMWIDTH" val="1030,5"/>
  <p:tag name="LATEXFORMWRAP" val="Wahr"/>
  <p:tag name="BITMAPVECTOR" val="0"/>
</p:tagLst>
</file>

<file path=ppt/tags/tag62.xml><?xml version="1.0" encoding="utf-8"?>
<p:tagLst xmlns:a="http://schemas.openxmlformats.org/drawingml/2006/main" xmlns:r="http://schemas.openxmlformats.org/officeDocument/2006/relationships" xmlns:p="http://schemas.openxmlformats.org/presentationml/2006/main">
  <p:tag name="OUTPUTDPI" val="1200"/>
  <p:tag name="ORIGINALHEIGHT" val="2005,999"/>
  <p:tag name="ORIGINALWIDTH" val="4378,703"/>
  <p:tag name="LATEXADDIN" val="\documentclass{article}\pagestyle{empty}&#10;\usepackage{amsmath}&#10;\usepackage{amsfonts}&#10;\usepackage{amssymb}&#10;\begin{document}&#10;\begin{minipage}{12.4 cm}&#10;{\sffamily{&#10;{\bf{Solution:}}\\[1mm]&#10;{\bf{a)}} We have $U(x, y) = 100 x^{0.25} y^{0.75}$ subject to $g(x,y) = 2x + 5y = 280$.\\[1mm]&#10;The Lagrange equations read\\[-2mm]&#10;$$&#10;25 x^{-0.75} y^{0.75} \, \, = \, \, 2 \lambda \, , \qquad&#10;75 x^{0.25} y^{-0.25} \, \, = \, \, 5 \lambda \, , \qquad \text{and} \qquad 2x + 5y \, \, = \, \, 280 \, .&#10;$$&#10;Hence,\\[-4mm]&#10;$$&#10;\lambda \, \, = \, \, \frac{25 x^{-0.75} y^{0.75}}{2} \, \, = \, \, \frac{75 x^{0.25} y^{-0.25}}{5} \qquad \Longrightarrow \qquad&#10;x \, \, = \, \, \tfrac{25}{70} y \, ,&#10;$$&#10;and togther with the constraint equation $2 x + 5 y = 280$, we get\\[-2mm]&#10;$$&#10;\tfrac{25}{35} y + 5 y \, \, = \, \, 280 \qquad \Longrightarrow \qquad y \, \, = \, \, 49 \quad \text{and} \quad x \, \, = \, \, 17.5 \, .&#10;$$&#10;The consumer should buy about $17$ units of the first and $49$ units of the second commodity to gain a maximal utility of about $U(17.5,49) \approx 3761$.&#10;}}&#10;\end{minipage}&#10;\end{document}"/>
  <p:tag name="IGUANATEXSIZE" val="20"/>
  <p:tag name="IGUANATEXCURSOR" val="918"/>
  <p:tag name="TRANSPARENCY" val="Wahr"/>
  <p:tag name="FILENAME" val=""/>
  <p:tag name="LATEXENGINEID" val="0"/>
  <p:tag name="TEMPFOLDER" val="D:\iguana_temp\"/>
  <p:tag name="LATEXFORMHEIGHT" val="482,25"/>
  <p:tag name="LATEXFORMWIDTH" val="1030,5"/>
  <p:tag name="LATEXFORMWRAP" val="Wahr"/>
  <p:tag name="BITMAPVECTOR" val="0"/>
</p:tagLst>
</file>

<file path=ppt/tags/tag63.xml><?xml version="1.0" encoding="utf-8"?>
<p:tagLst xmlns:a="http://schemas.openxmlformats.org/drawingml/2006/main" xmlns:r="http://schemas.openxmlformats.org/officeDocument/2006/relationships" xmlns:p="http://schemas.openxmlformats.org/presentationml/2006/main">
  <p:tag name="OUTPUTDPI" val="1200"/>
  <p:tag name="ORIGINALHEIGHT" val="481,4398"/>
  <p:tag name="ORIGINALWIDTH" val="757,4053"/>
  <p:tag name="LATEXADDIN" val="\documentclass{article}\pagestyle{empty}&#10;\usepackage{amsmath}&#10;\usepackage{amsfonts}&#10;\usepackage{amssymb}&#10;\begin{document}&#10;\begin{minipage}{12.4 cm}&#10;{\sffamily{&#10;$$&#10;{\displaystyle{&#10;\begin{array}{r c l}&#10;U_x &amp; = &amp; \lambda \cdot g_x \\[1mm]&#10;U_y &amp; = &amp; \lambda \cdot g_y \\[1mm]&#10;g &amp; = &amp; k&#10;\end{array}&#10;}}&#10;$$&#10;}}&#10;\end{minipage}&#10;\end{document}"/>
  <p:tag name="IGUANATEXSIZE" val="20"/>
  <p:tag name="IGUANATEXCURSOR" val="237"/>
  <p:tag name="TRANSPARENCY" val="Wahr"/>
  <p:tag name="FILENAME" val=""/>
  <p:tag name="LATEXENGINEID" val="0"/>
  <p:tag name="TEMPFOLDER" val="D:\iguana_temp\"/>
  <p:tag name="LATEXFORMHEIGHT" val="482,25"/>
  <p:tag name="LATEXFORMWIDTH" val="1030,5"/>
  <p:tag name="LATEXFORMWRAP" val="Wahr"/>
  <p:tag name="BITMAPVECTOR" val="0"/>
</p:tagLst>
</file>

<file path=ppt/tags/tag64.xml><?xml version="1.0" encoding="utf-8"?>
<p:tagLst xmlns:a="http://schemas.openxmlformats.org/drawingml/2006/main" xmlns:r="http://schemas.openxmlformats.org/officeDocument/2006/relationships" xmlns:p="http://schemas.openxmlformats.org/presentationml/2006/main">
  <p:tag name="OUTPUTDPI" val="1200"/>
  <p:tag name="ORIGINALHEIGHT" val="995,8756"/>
  <p:tag name="ORIGINALWIDTH" val="4385,452"/>
  <p:tag name="LATEXADDIN" val="\documentclass{article}\pagestyle{empty}&#10;\usepackage{amsmath}&#10;\usepackage{amsfonts}&#10;\usepackage{amssymb}&#10;\begin{document}&#10;\begin{minipage}{12.4 cm}&#10;{\sffamily{&#10;{\bf{b)}} In this utility problem, the Lagrange multiplier is interpreted as the {\bf{marginal utility of money}}. We have\\[-2mm]&#10;$$&#10;\lambda \, \, = \, \, 35 \cdot 17.5^{0.25} \cdot 49^{-0.25} \, \, \approx \, \, 27.05693&#10;$$&#10;This means that the maximum utility subject to other cost constraints (availiable budget) increases/ decreases by&#10;approximately $27$ units for each $1$ GEL increase/ decrease in the constraint.&#10;}}&#10;\end{minipage}&#10;\end{document}"/>
  <p:tag name="IGUANATEXSIZE" val="20"/>
  <p:tag name="IGUANATEXCURSOR" val="560"/>
  <p:tag name="TRANSPARENCY" val="Wahr"/>
  <p:tag name="FILENAME" val=""/>
  <p:tag name="LATEXENGINEID" val="0"/>
  <p:tag name="TEMPFOLDER" val="D:\iguana_temp\"/>
  <p:tag name="LATEXFORMHEIGHT" val="482,25"/>
  <p:tag name="LATEXFORMWIDTH" val="1030,5"/>
  <p:tag name="LATEXFORMWRAP" val="Wahr"/>
  <p:tag name="BITMAPVECTOR" val="0"/>
</p:tagLst>
</file>

<file path=ppt/tags/tag65.xml><?xml version="1.0" encoding="utf-8"?>
<p:tagLst xmlns:a="http://schemas.openxmlformats.org/drawingml/2006/main" xmlns:r="http://schemas.openxmlformats.org/officeDocument/2006/relationships" xmlns:p="http://schemas.openxmlformats.org/presentationml/2006/main">
  <p:tag name="OUTPUTDPI" val="1200"/>
  <p:tag name="ORIGINALHEIGHT" val="2011,999"/>
  <p:tag name="ORIGINALWIDTH" val="4387,702"/>
  <p:tag name="LATEXADDIN" val="\documentclass{article}\pagestyle{empty}&#10;\usepackage{amsmath}&#10;\usepackage{amsfonts}&#10;\usepackage{amssymb}&#10;\begin{document}&#10;\begin{minipage}{12.4 cm}&#10;{\sffamily{&#10;Although a rigorous explanation of why the method of Lagrange multipliers works&#10;involves advanced ideas beyond the scope of this lecture, there is a rather simple geometric&#10;argument that you may find convincing. This argument depends on the fact that for&#10;any function $F(x,y)$, the level curve $F(x,y) = C$ has slope at each point $(x,y)$ given by&#10;$$&#10;\frac{\textrm{d} \, y}{\textrm{d} x} \, \, = \, \, -\frac{F_x}{F_y}&#10;$$&#10;provided $F_y \neq 0$.\\[1mm]&#10;Now, consider the constrained optimization problem:\\[-2mm]&#10;$$&#10;\text{maximize $f(x,y)$ subject to $g(x,y) = k$}&#10;$$&#10;Geometrically, this means you must find the highest level curve of $f$ that intersects the&#10;constraint curve $g(x, y) = k$.&#10;}}&#10;\end{minipage}&#10;\end{document}"/>
  <p:tag name="IGUANATEXSIZE" val="20"/>
  <p:tag name="IGUANATEXCURSOR" val="727"/>
  <p:tag name="TRANSPARENCY" val="Wahr"/>
  <p:tag name="FILENAME" val=""/>
  <p:tag name="LATEXENGINEID" val="0"/>
  <p:tag name="TEMPFOLDER" val="D:\iguana_temp\"/>
  <p:tag name="LATEXFORMHEIGHT" val="482,25"/>
  <p:tag name="LATEXFORMWIDTH" val="1030,5"/>
  <p:tag name="LATEXFORMWRAP" val="Wahr"/>
  <p:tag name="BITMAPVECTOR" val="0"/>
</p:tagLst>
</file>

<file path=ppt/tags/tag66.xml><?xml version="1.0" encoding="utf-8"?>
<p:tagLst xmlns:a="http://schemas.openxmlformats.org/drawingml/2006/main" xmlns:r="http://schemas.openxmlformats.org/officeDocument/2006/relationships" xmlns:p="http://schemas.openxmlformats.org/presentationml/2006/main">
  <p:tag name="OUTPUTDPI" val="1200"/>
  <p:tag name="ORIGINALHEIGHT" val="2053,243"/>
  <p:tag name="ORIGINALWIDTH" val="3325,084"/>
  <p:tag name="LATEXADDIN" val="\documentclass{article}\pagestyle{empty}&#10;\usepackage{amsmath}&#10;\usepackage{amsfonts}&#10;\usepackage{amssymb}&#10;\begin{document}&#10;\begin{minipage}{9.4 cm}&#10;{\sffamily{&#10;As the figure suggests, the critical intersection will occur&#10;at a point where the constraint curve is tangent to a level curve, that is, where the slope&#10;of the constraint curve $g(x,y) = k$ is equal to the slope of a level curve $f(x,y) = C$.\\[1mm]&#10;According to the formula stated at the beginning of this discussion, we have\\[-7mm]&#10;\begin{eqnarray*}&#10;\text{slope of constraint curve} &amp; = &amp; \text{slope of level curve} \\[1mm]&#10;-\frac{g_x}{g_y} &amp; = &amp; -\frac{f_x}{f_y}&#10;\end{eqnarray*}&#10;or, equivalently,\\[-2mm]&#10;$$&#10;\frac{f_x}{g_x} \, \, = \, \, \frac{f_y}{g_y} \, .&#10;$$&#10;}}&#10;\end{minipage}&#10;\end{document}"/>
  <p:tag name="IGUANATEXSIZE" val="20"/>
  <p:tag name="IGUANATEXCURSOR" val="716"/>
  <p:tag name="TRANSPARENCY" val="Wahr"/>
  <p:tag name="FILENAME" val=""/>
  <p:tag name="LATEXENGINEID" val="0"/>
  <p:tag name="TEMPFOLDER" val="D:\iguana_temp\"/>
  <p:tag name="LATEXFORMHEIGHT" val="482,25"/>
  <p:tag name="LATEXFORMWIDTH" val="1030,5"/>
  <p:tag name="LATEXFORMWRAP" val="Wahr"/>
  <p:tag name="BITMAPVECTOR" val="0"/>
</p:tagLst>
</file>

<file path=ppt/tags/tag67.xml><?xml version="1.0" encoding="utf-8"?>
<p:tagLst xmlns:a="http://schemas.openxmlformats.org/drawingml/2006/main" xmlns:r="http://schemas.openxmlformats.org/officeDocument/2006/relationships" xmlns:p="http://schemas.openxmlformats.org/presentationml/2006/main">
  <p:tag name="OUTPUTDPI" val="1200"/>
  <p:tag name="ORIGINALHEIGHT" val="1827,522"/>
  <p:tag name="ORIGINALWIDTH" val="4385,452"/>
  <p:tag name="LATEXADDIN" val="\documentclass{article}\pagestyle{empty}&#10;\usepackage{amsmath}&#10;\usepackage{amsfonts}&#10;\usepackage{amssymb}&#10;\begin{document}&#10;\begin{minipage}{12.4 cm}&#10;{\sffamily{&#10;If we let $\lambda$ denote this common ratio, then&#10;$$&#10;\frac{f_x}{g_x} \, \, = \, \, \lambda \qquad \text{and} \qquad \frac{f_y}{g_y} \, \, = \, \, \lambda&#10;$$&#10;from which we get the first two Lagrange equations&#10;$$&#10;f_x \, \, = \, \, \lambda \cdot g_x \qquad \text{and} \qquad f_y \, \, = \, \, \lambda \cdot g_y \, .&#10;$$&#10;The third Lagrange equation&#10;$$&#10;g(x,y) \, \, = \, \, k&#10;$$&#10;is simply a statement of the fact that the point of tangency actually lies on the constraint&#10;curve.&#10;}}&#10;\end{minipage}&#10;\end{document}"/>
  <p:tag name="IGUANATEXSIZE" val="20"/>
  <p:tag name="IGUANATEXCURSOR" val="633"/>
  <p:tag name="TRANSPARENCY" val="Wahr"/>
  <p:tag name="FILENAME" val=""/>
  <p:tag name="LATEXENGINEID" val="0"/>
  <p:tag name="TEMPFOLDER" val="D:\iguana_temp\"/>
  <p:tag name="LATEXFORMHEIGHT" val="482,25"/>
  <p:tag name="LATEXFORMWIDTH" val="1030,5"/>
  <p:tag name="LATEXFORMWRAP" val="Wahr"/>
  <p:tag name="BITMAPVECTOR" val="0"/>
</p:tagLst>
</file>

<file path=ppt/tags/tag68.xml><?xml version="1.0" encoding="utf-8"?>
<p:tagLst xmlns:a="http://schemas.openxmlformats.org/drawingml/2006/main" xmlns:r="http://schemas.openxmlformats.org/officeDocument/2006/relationships" xmlns:p="http://schemas.openxmlformats.org/presentationml/2006/main">
  <p:tag name="OUTPUTDPI" val="1200"/>
  <p:tag name="ORIGINALHEIGHT" val="1144,357"/>
  <p:tag name="ORIGINALWIDTH" val="4386,952"/>
  <p:tag name="LATEXADDIN" val="\documentclass{article}\pagestyle{empty}&#10;\usepackage{amsmath}&#10;\usepackage{amsfonts}&#10;\usepackage{amssymb}&#10;\begin{document}&#10;\begin{minipage}{12.4 cm}&#10;{\sffamily{&#10;The method of Lagrange multipliers can be extended to constrained optimization problems&#10;involving functions of more than two variables and more than one constraint.\\[1mm]&#10;For instance, to optimize $f(x,y,z)$ subject to the constraint $g(x,y,z) = k$, we solve the Lagrange equations&#10;$$&#10;f_x \, \, = \, \, \lambda \cdot g_x \, , \quad f_y \, \, = \, \, \lambda \cdot g_y \, , \quad f_z \, \, = \, \, \lambda \cdot g_z \, , \quad &#10;\text{and} \quad g \, \, = \, \, k \, .&#10;$$&#10;The next example features a problem involving this kind of constrained optimization.&#10;}}&#10;\end{minipage}&#10;\end{document}"/>
  <p:tag name="IGUANATEXSIZE" val="20"/>
  <p:tag name="IGUANATEXCURSOR" val="648"/>
  <p:tag name="TRANSPARENCY" val="Wahr"/>
  <p:tag name="FILENAME" val=""/>
  <p:tag name="LATEXENGINEID" val="0"/>
  <p:tag name="TEMPFOLDER" val="D:\iguana_temp\"/>
  <p:tag name="LATEXFORMHEIGHT" val="482,25"/>
  <p:tag name="LATEXFORMWIDTH" val="1030,5"/>
  <p:tag name="LATEXFORMWRAP" val="Wahr"/>
  <p:tag name="BITMAPVECTOR" val="0"/>
</p:tagLst>
</file>

<file path=ppt/tags/tag69.xml><?xml version="1.0" encoding="utf-8"?>
<p:tagLst xmlns:a="http://schemas.openxmlformats.org/drawingml/2006/main" xmlns:r="http://schemas.openxmlformats.org/officeDocument/2006/relationships" xmlns:p="http://schemas.openxmlformats.org/presentationml/2006/main">
  <p:tag name="OUTPUTDPI" val="1200"/>
  <p:tag name="ORIGINALHEIGHT" val="1775,028"/>
  <p:tag name="ORIGINALWIDTH" val="3326,584"/>
  <p:tag name="LATEXADDIN" val="\documentclass{article}\pagestyle{empty}&#10;\usepackage{amsmath}&#10;\usepackage{amsfonts}&#10;\usepackage{amssymb}&#10;\begin{document}&#10;\begin{minipage}{9.4 cm}&#10;{\sffamily{&#10;{\bf{Example:}}\\[1mm]&#10;Gwyneth is constructing an ornate museum display box from material that costs $1$ GEL per&#10;square cm for the bottom, $2$ GEL per square cm for the sides, and $5$ GEL per square cm&#10;for the top.\\[1mm] If the total volume is to be $96$ cm$^3$, what dimensions should Gwyneth choose&#10;to minimize the total cost of construction?\\[1mm] What is the minimal cost of construction?\\[5mm]&#10;{\bf{Solution:}}\\[1mm]&#10;Let the box be $x$ cm deep, $y$ cm long, and $z$ cm wide where $x$, $y$, and $z$ are&#10;all positive, as indicated in the accompanying figure.}}&#10;\end{minipage}&#10;\end{document}"/>
  <p:tag name="IGUANATEXSIZE" val="20"/>
  <p:tag name="IGUANATEXCURSOR" val="319"/>
  <p:tag name="TRANSPARENCY" val="Wahr"/>
  <p:tag name="FILENAME" val=""/>
  <p:tag name="LATEXENGINEID" val="0"/>
  <p:tag name="TEMPFOLDER" val="D:\iguana_temp\"/>
  <p:tag name="LATEXFORMHEIGHT" val="482,25"/>
  <p:tag name="LATEXFORMWIDTH" val="1030,5"/>
  <p:tag name="LATEXFORMWRAP" val="Wahr"/>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Y06EWmBMUKiWbxTgKZHjQ"/>
</p:tagLst>
</file>

<file path=ppt/tags/tag70.xml><?xml version="1.0" encoding="utf-8"?>
<p:tagLst xmlns:a="http://schemas.openxmlformats.org/drawingml/2006/main" xmlns:r="http://schemas.openxmlformats.org/officeDocument/2006/relationships" xmlns:p="http://schemas.openxmlformats.org/presentationml/2006/main">
  <p:tag name="OUTPUTDPI" val="1200"/>
  <p:tag name="ORIGINALHEIGHT" val="1956,506"/>
  <p:tag name="ORIGINALWIDTH" val="4384,702"/>
  <p:tag name="LATEXADDIN" val="\documentclass{article}\pagestyle{empty}&#10;\usepackage{amsmath}&#10;\usepackage{amsfonts}&#10;\usepackage{amssymb}&#10;\begin{document}&#10;\begin{minipage}{12.4 cm}&#10;{\sffamily{&#10;Then, the volume of the box is $V = xyz$ and the total cost of construction is given by&#10;$$&#10;C \, \, = \, \, \underbrace{1 \, yz}_{\text{bottom}} + \underbrace{2 \, ( 2 \, xy + 2 \, xz)}_{\text{sides}} + \underbrace{5 \, yz}_{\text{top}}&#10;\, \, = \, \, 6 yz + 4 xy + 4 xz&#10;$$&#10;Gwyneth wants to minimize $C = 6yz + 4xy + 4xz$ subject to $V = xyz = 96$. The&#10;Lagrange equations are\\[-1mm]&#10;$$&#10;{\displaystyle{&#10;\begin{array}{r c l c c c r c l}&#10;C_x &amp; = &amp; \lambda V_x &amp; &amp; \text{or} &amp; &amp; 4y + 4z &amp; = &amp; \lambda y z \\[1mm]&#10;C_y &amp; = &amp; \lambda V_y &amp; &amp; \text{or} &amp; &amp; 6z + 4x &amp; = &amp; \lambda x z \\[1mm]&#10;C_z &amp; = &amp; \lambda V_z &amp; &amp; \text{or} &amp; &amp; 6y + 4x &amp; = &amp; \lambda x y \\[1mm]&#10;\end{array}&#10;}}&#10;$$&#10;and&#10;$$&#10;x y z \, \, = \, \, 96 \, .&#10;$$&#10;&#10;}}&#10;\end{minipage}&#10;\end{document}"/>
  <p:tag name="IGUANATEXSIZE" val="20"/>
  <p:tag name="IGUANATEXCURSOR" val="538"/>
  <p:tag name="TRANSPARENCY" val="Wahr"/>
  <p:tag name="FILENAME" val=""/>
  <p:tag name="LATEXENGINEID" val="0"/>
  <p:tag name="TEMPFOLDER" val="D:\iguana_temp\"/>
  <p:tag name="LATEXFORMHEIGHT" val="482,25"/>
  <p:tag name="LATEXFORMWIDTH" val="1030,5"/>
  <p:tag name="LATEXFORMWRAP" val="Wahr"/>
  <p:tag name="BITMAPVECTOR" val="0"/>
</p:tagLst>
</file>

<file path=ppt/tags/tag71.xml><?xml version="1.0" encoding="utf-8"?>
<p:tagLst xmlns:a="http://schemas.openxmlformats.org/drawingml/2006/main" xmlns:r="http://schemas.openxmlformats.org/officeDocument/2006/relationships" xmlns:p="http://schemas.openxmlformats.org/presentationml/2006/main">
  <p:tag name="OUTPUTDPI" val="1200"/>
  <p:tag name="ORIGINALHEIGHT" val="644,9194"/>
  <p:tag name="ORIGINALWIDTH" val="777,6528"/>
  <p:tag name="LATEXADDIN" val="\documentclass{article}\pagestyle{empty}&#10;\usepackage{amsmath}&#10;\usepackage{amsfonts}&#10;\usepackage{amssymb}&#10;\begin{document}&#10;\begin{minipage}{12.4 cm}&#10;{\sffamily{&#10;$$&#10;{\displaystyle{&#10;\begin{array}{r c l}&#10;C_x &amp; = &amp; \lambda \cdot V_x \\[1mm]&#10;C_y &amp; = &amp; \lambda \cdot V_y \\[1mm]&#10;C_z &amp; = &amp; \lambda \cdot V_z \\[1mm]&#10;V &amp; = &amp; k&#10;\end{array}&#10;}}&#10;$$&#10;}}&#10;\end{minipage}&#10;\end{document}"/>
  <p:tag name="IGUANATEXSIZE" val="20"/>
  <p:tag name="IGUANATEXCURSOR" val="299"/>
  <p:tag name="TRANSPARENCY" val="Wahr"/>
  <p:tag name="FILENAME" val=""/>
  <p:tag name="LATEXENGINEID" val="0"/>
  <p:tag name="TEMPFOLDER" val="D:\iguana_temp\"/>
  <p:tag name="LATEXFORMHEIGHT" val="482,25"/>
  <p:tag name="LATEXFORMWIDTH" val="1030,5"/>
  <p:tag name="LATEXFORMWRAP" val="Wahr"/>
  <p:tag name="BITMAPVECTOR" val="0"/>
</p:tagLst>
</file>

<file path=ppt/tags/tag72.xml><?xml version="1.0" encoding="utf-8"?>
<p:tagLst xmlns:a="http://schemas.openxmlformats.org/drawingml/2006/main" xmlns:r="http://schemas.openxmlformats.org/officeDocument/2006/relationships" xmlns:p="http://schemas.openxmlformats.org/presentationml/2006/main">
  <p:tag name="OUTPUTDPI" val="1200"/>
  <p:tag name="ORIGINALHEIGHT" val="2041,245"/>
  <p:tag name="ORIGINALWIDTH" val="4385,452"/>
  <p:tag name="LATEXADDIN" val="\documentclass{article}\pagestyle{empty}&#10;\usepackage{amsmath}&#10;\usepackage{amsfonts}&#10;\usepackage{amssymb}&#10;\begin{document}&#10;\begin{minipage}{12.4 cm}&#10;{\sffamily{&#10;Solving each of the first three equations for $\lambda$, she gets\\[-2mm]&#10;$$&#10;\lambda \, \, = \, \, \frac{4y + 4z}{yz} \, \, = \, \, \frac{6z + 4x}{xz} \, \, = \, \, \frac{6y + 4x}{xy} \, .&#10;$$&#10;This system of equations can be further simplified by multiplying each expression by the common denominator $xyz$ and then by cancelling common terms, such that Gwyneth obtains\\[-2mm]&#10;$$&#10;4x \, \, = \, \, 6y \, , \qquad 4x \, \, = \, \, 6z \, , \qquad \text{and} \qquad 4y \, \, = \, \, 4 z&#10;$$&#10;i.e. $y = \tfrac{2}{3} x$ and $z = \tfrac{2}{3} x$.\\[1mm]&#10;Substituting these values into the constraint equation $V = xyz = 96$, she finds that\\[-2mm]&#10;$$&#10;x \cdot \tfrac{2}{3} x \cdot \tfrac{2}{3} x \, \, = \, \, 96 \quad \Longrightarrow \quad&#10;x^2 \, \, = \, \ 216 \quad \Longrightarrow \quad&#10;x \, \, = \, \, 6&#10;$$&#10;and $y = z = 4$.&#10;}}&#10;\end{minipage}&#10;\end{document}"/>
  <p:tag name="IGUANATEXSIZE" val="20"/>
  <p:tag name="IGUANATEXCURSOR" val="977"/>
  <p:tag name="TRANSPARENCY" val="Wahr"/>
  <p:tag name="FILENAME" val=""/>
  <p:tag name="LATEXENGINEID" val="0"/>
  <p:tag name="TEMPFOLDER" val="D:\iguana_temp\"/>
  <p:tag name="LATEXFORMHEIGHT" val="482,25"/>
  <p:tag name="LATEXFORMWIDTH" val="1030,5"/>
  <p:tag name="LATEXFORMWRAP" val="Wahr"/>
  <p:tag name="BITMAPVECTOR" val="0"/>
</p:tagLst>
</file>

<file path=ppt/tags/tag73.xml><?xml version="1.0" encoding="utf-8"?>
<p:tagLst xmlns:a="http://schemas.openxmlformats.org/drawingml/2006/main" xmlns:r="http://schemas.openxmlformats.org/officeDocument/2006/relationships" xmlns:p="http://schemas.openxmlformats.org/presentationml/2006/main">
  <p:tag name="OUTPUTDPI" val="1200"/>
  <p:tag name="ORIGINALHEIGHT" val="567,6791"/>
  <p:tag name="ORIGINALWIDTH" val="4385,452"/>
  <p:tag name="LATEXADDIN" val="\documentclass{article}\pagestyle{empty}&#10;\usepackage{amsmath}&#10;\usepackage{amsfonts}&#10;\usepackage{amssymb}&#10;\begin{document}&#10;\begin{minipage}{12.4 cm}&#10;{\sffamily{&#10;Thus, Gwyneth can minimize the cost of constructing the display box by making it&#10;$6$ cm deep with a square base, $4$ cm on a side. With those dimensions, her&#10;minimal cost is&#10;$$&#10;C_{\min} \, \, = \, \, 6 \cdot 4 \cdot 4 + 4 \cdot 6 \cdot 4 + 4 \cdot 6 \cdot 4 \, \, = \, \, 228 \, \, \text{[GEL]} \, .&#10;$$&#10;&#10;}}&#10;\end{minipage}&#10;\end{document}"/>
  <p:tag name="IGUANATEXSIZE" val="20"/>
  <p:tag name="IGUANATEXCURSOR" val="452"/>
  <p:tag name="TRANSPARENCY" val="Wahr"/>
  <p:tag name="FILENAME" val=""/>
  <p:tag name="LATEXENGINEID" val="0"/>
  <p:tag name="TEMPFOLDER" val="D:\iguana_temp\"/>
  <p:tag name="LATEXFORMHEIGHT" val="482,25"/>
  <p:tag name="LATEXFORMWIDTH" val="1030,5"/>
  <p:tag name="LATEXFORMWRAP" val="Wahr"/>
  <p:tag name="BITMAPVECTOR" val="0"/>
</p:tagLst>
</file>

<file path=ppt/tags/tag74.xml><?xml version="1.0" encoding="utf-8"?>
<p:tagLst xmlns:a="http://schemas.openxmlformats.org/drawingml/2006/main" xmlns:r="http://schemas.openxmlformats.org/officeDocument/2006/relationships" xmlns:p="http://schemas.openxmlformats.org/presentationml/2006/main">
  <p:tag name="OUTPUTDPI" val="1200"/>
  <p:tag name="ORIGINALHEIGHT" val="568,429"/>
  <p:tag name="ORIGINALWIDTH" val="1278,59"/>
  <p:tag name="LATEXADDIN" val="\documentclass{article}\pagestyle{empty}&#10;\usepackage{amsmath}&#10;\usepackage{amsfonts}&#10;\usepackage{amssymb}&#10;\begin{document}&#10;\begin{minipage}{4.5 cm}&#10;{\sffamily{&#10;\begin{center}&#10;unrestricted optimization&#10;$$&#10;\begin{array}{c}&#10;f(x,y) \, \, \to \, \, \text{extremum} \\[1mm]&#10;(x,y) \in \mathbb{R}^2&#10;\end{array}&#10;$$&#10;\end{center}&#10;}}&#10;\end{minipage}&#10;\end{document}"/>
  <p:tag name="IGUANATEXSIZE" val="20"/>
  <p:tag name="IGUANATEXCURSOR" val="317"/>
  <p:tag name="TRANSPARENCY" val="Wahr"/>
  <p:tag name="FILENAME" val=""/>
  <p:tag name="LATEXENGINEID" val="0"/>
  <p:tag name="TEMPFOLDER" val="D:\iguana_temp\"/>
  <p:tag name="LATEXFORMHEIGHT" val="482,25"/>
  <p:tag name="LATEXFORMWIDTH" val="1030,5"/>
  <p:tag name="LATEXFORMWRAP" val="Wahr"/>
  <p:tag name="BITMAPVECTOR" val="0"/>
</p:tagLst>
</file>

<file path=ppt/tags/tag75.xml><?xml version="1.0" encoding="utf-8"?>
<p:tagLst xmlns:a="http://schemas.openxmlformats.org/drawingml/2006/main" xmlns:r="http://schemas.openxmlformats.org/officeDocument/2006/relationships" xmlns:p="http://schemas.openxmlformats.org/presentationml/2006/main">
  <p:tag name="OUTPUTDPI" val="1200"/>
  <p:tag name="ORIGINALHEIGHT" val="689,1639"/>
  <p:tag name="ORIGINALWIDTH" val="1154,106"/>
  <p:tag name="LATEXADDIN" val="\documentclass{article}\pagestyle{empty}&#10;\usepackage{amsmath}&#10;\usepackage{amsfonts}&#10;\usepackage{amssymb}&#10;\begin{document}&#10;\begin{minipage}{4.5 cm}&#10;{\sffamily{&#10;\begin{center}&#10;restricted optimization&#10;$$&#10;\begin{array}{c}&#10;f(x,y) \, \, \to \, \, \text{extremum} \\[1mm]&#10;(x,y) \in R \subset \mathbb{R}^2 \\&#10;\text{$R$ closed and bounded}&#10;\end{array}&#10;$$&#10;\end{center}&#10;}}&#10;\end{minipage}&#10;\end{document}"/>
  <p:tag name="IGUANATEXSIZE" val="20"/>
  <p:tag name="IGUANATEXCURSOR" val="329"/>
  <p:tag name="TRANSPARENCY" val="Wahr"/>
  <p:tag name="FILENAME" val=""/>
  <p:tag name="LATEXENGINEID" val="0"/>
  <p:tag name="TEMPFOLDER" val="D:\iguana_temp\"/>
  <p:tag name="LATEXFORMHEIGHT" val="482,25"/>
  <p:tag name="LATEXFORMWIDTH" val="1030,5"/>
  <p:tag name="LATEXFORMWRAP" val="Wahr"/>
  <p:tag name="BITMAPVECTOR" val="0"/>
</p:tagLst>
</file>

<file path=ppt/tags/tag76.xml><?xml version="1.0" encoding="utf-8"?>
<p:tagLst xmlns:a="http://schemas.openxmlformats.org/drawingml/2006/main" xmlns:r="http://schemas.openxmlformats.org/officeDocument/2006/relationships" xmlns:p="http://schemas.openxmlformats.org/presentationml/2006/main">
  <p:tag name="OUTPUTDPI" val="1200"/>
  <p:tag name="ORIGINALHEIGHT" val="752,9059"/>
  <p:tag name="ORIGINALWIDTH" val="1265,092"/>
  <p:tag name="LATEXADDIN" val="\documentclass{article}\pagestyle{empty}&#10;\usepackage{amsmath}&#10;\usepackage{amsfonts}&#10;\usepackage{amssymb}&#10;\begin{document}&#10;\begin{minipage}{4.5 cm}&#10;{\sffamily{&#10;\begin{center}&#10;constrained optimization&#10;$$&#10;\begin{array}{c}&#10;f(x,y) \, \, \to \, \, \text{extremum} \\[1mm]&#10;{\text{subject to}} \\[1mm]&#10;g(x,y) = k&#10;\end{array}&#10;$$&#10;\end{center}&#10;}}&#10;\end{minipage}&#10;\end{document}"/>
  <p:tag name="IGUANATEXSIZE" val="20"/>
  <p:tag name="IGUANATEXCURSOR" val="304"/>
  <p:tag name="TRANSPARENCY" val="Wahr"/>
  <p:tag name="FILENAME" val=""/>
  <p:tag name="LATEXENGINEID" val="0"/>
  <p:tag name="TEMPFOLDER" val="D:\iguana_temp\"/>
  <p:tag name="LATEXFORMHEIGHT" val="482,25"/>
  <p:tag name="LATEXFORMWIDTH" val="1030,5"/>
  <p:tag name="LATEXFORMWRAP" val="Wahr"/>
  <p:tag name="BITMAPVECTOR" val="0"/>
</p:tagLst>
</file>

<file path=ppt/tags/tag77.xml><?xml version="1.0" encoding="utf-8"?>
<p:tagLst xmlns:a="http://schemas.openxmlformats.org/drawingml/2006/main" xmlns:r="http://schemas.openxmlformats.org/officeDocument/2006/relationships" xmlns:p="http://schemas.openxmlformats.org/presentationml/2006/main">
  <p:tag name="OUTPUTDPI" val="1200"/>
  <p:tag name="ORIGINALHEIGHT" val="482,9397"/>
  <p:tag name="ORIGINALWIDTH" val="735,6581"/>
  <p:tag name="LATEXADDIN" val="\documentclass{article}\pagestyle{empty}&#10;\usepackage{amsmath}&#10;\usepackage{amsfonts}&#10;\usepackage{amssymb}&#10;\begin{document}&#10;\begin{minipage}{12.4 cm}&#10;{\sffamily{&#10;$$&#10;{\displaystyle{&#10;\begin{array}{r c l}&#10;f_x &amp; = &amp; \lambda \cdot g_x \\[1mm]&#10;f_y &amp; = &amp; \lambda \cdot g_y \\[1mm]&#10;g &amp; = &amp; k&#10;\end{array}&#10;}}&#10;$$&#10;}}&#10;\end{minipage}&#10;\end{document}"/>
  <p:tag name="IGUANATEXSIZE" val="20"/>
  <p:tag name="IGUANATEXCURSOR" val="272"/>
  <p:tag name="TRANSPARENCY" val="Wahr"/>
  <p:tag name="FILENAME" val=""/>
  <p:tag name="LATEXENGINEID" val="0"/>
  <p:tag name="TEMPFOLDER" val="D:\iguana_temp\"/>
  <p:tag name="LATEXFORMHEIGHT" val="482,25"/>
  <p:tag name="LATEXFORMWIDTH" val="1030,5"/>
  <p:tag name="LATEXFORMWRAP" val="Wahr"/>
  <p:tag name="BITMAPVECTOR" val="0"/>
</p:tagLst>
</file>

<file path=ppt/tags/tag78.xml><?xml version="1.0" encoding="utf-8"?>
<p:tagLst xmlns:a="http://schemas.openxmlformats.org/drawingml/2006/main" xmlns:r="http://schemas.openxmlformats.org/officeDocument/2006/relationships" xmlns:p="http://schemas.openxmlformats.org/presentationml/2006/main">
  <p:tag name="OUTPUTDPI" val="1200"/>
  <p:tag name="ORIGINALHEIGHT" val="568,429"/>
  <p:tag name="ORIGINALWIDTH" val="1278,59"/>
  <p:tag name="LATEXADDIN" val="\documentclass{article}\pagestyle{empty}&#10;\usepackage{amsmath}&#10;\usepackage{amsfonts}&#10;\usepackage{amssymb}&#10;\begin{document}&#10;\begin{minipage}{4.5 cm}&#10;{\sffamily{&#10;\begin{center}&#10;unrestricted optimization&#10;$$&#10;\begin{array}{c}&#10;f(x,y) \, \, \to \, \, \text{extremum} \\[1mm]&#10;(x,y) \in \mathbb{R}^2&#10;\end{array}&#10;$$&#10;\end{center}&#10;}}&#10;\end{minipage}&#10;\end{document}"/>
  <p:tag name="IGUANATEXSIZE" val="20"/>
  <p:tag name="IGUANATEXCURSOR" val="317"/>
  <p:tag name="TRANSPARENCY" val="Wahr"/>
  <p:tag name="FILENAME" val=""/>
  <p:tag name="LATEXENGINEID" val="0"/>
  <p:tag name="TEMPFOLDER" val="D:\iguana_temp\"/>
  <p:tag name="LATEXFORMHEIGHT" val="482,25"/>
  <p:tag name="LATEXFORMWIDTH" val="1030,5"/>
  <p:tag name="LATEXFORMWRAP" val="Wahr"/>
  <p:tag name="BITMAPVECTOR" val="0"/>
</p:tagLst>
</file>

<file path=ppt/tags/tag79.xml><?xml version="1.0" encoding="utf-8"?>
<p:tagLst xmlns:a="http://schemas.openxmlformats.org/drawingml/2006/main" xmlns:r="http://schemas.openxmlformats.org/officeDocument/2006/relationships" xmlns:p="http://schemas.openxmlformats.org/presentationml/2006/main">
  <p:tag name="OUTPUTDPI" val="1200"/>
  <p:tag name="ORIGINALHEIGHT" val="689,1639"/>
  <p:tag name="ORIGINALWIDTH" val="1154,106"/>
  <p:tag name="LATEXADDIN" val="\documentclass{article}\pagestyle{empty}&#10;\usepackage{amsmath}&#10;\usepackage{amsfonts}&#10;\usepackage{amssymb}&#10;\begin{document}&#10;\begin{minipage}{4.5 cm}&#10;{\sffamily{&#10;\begin{center}&#10;restricted optimization&#10;$$&#10;\begin{array}{c}&#10;f(x,y) \, \, \to \, \, \text{extremum} \\[1mm]&#10;(x,y) \in R \subset \mathbb{R}^2 \\&#10;\text{$R$ closed and bounded}&#10;\end{array}&#10;$$&#10;\end{center}&#10;}}&#10;\end{minipage}&#10;\end{document}"/>
  <p:tag name="IGUANATEXSIZE" val="20"/>
  <p:tag name="IGUANATEXCURSOR" val="329"/>
  <p:tag name="TRANSPARENCY" val="Wahr"/>
  <p:tag name="FILENAME" val=""/>
  <p:tag name="LATEXENGINEID" val="0"/>
  <p:tag name="TEMPFOLDER" val="D:\iguana_temp\"/>
  <p:tag name="LATEXFORMHEIGHT" val="482,25"/>
  <p:tag name="LATEXFORMWIDTH" val="1030,5"/>
  <p:tag name="LATEXFORMWRAP" val="Wahr"/>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lAlQONa1hU24NWfOu_k0Xw"/>
</p:tagLst>
</file>

<file path=ppt/tags/tag80.xml><?xml version="1.0" encoding="utf-8"?>
<p:tagLst xmlns:a="http://schemas.openxmlformats.org/drawingml/2006/main" xmlns:r="http://schemas.openxmlformats.org/officeDocument/2006/relationships" xmlns:p="http://schemas.openxmlformats.org/presentationml/2006/main">
  <p:tag name="OUTPUTDPI" val="1200"/>
  <p:tag name="ORIGINALHEIGHT" val="752,9059"/>
  <p:tag name="ORIGINALWIDTH" val="1265,092"/>
  <p:tag name="LATEXADDIN" val="\documentclass{article}\pagestyle{empty}&#10;\usepackage{amsmath}&#10;\usepackage{amsfonts}&#10;\usepackage{amssymb}&#10;\begin{document}&#10;\begin{minipage}{4.5 cm}&#10;{\sffamily{&#10;\begin{center}&#10;constrained optimization&#10;$$&#10;\begin{array}{c}&#10;f(x,y) \, \, \to \, \, \text{extremum} \\[1mm]&#10;{\text{subject to}} \\[1mm]&#10;g(x,y) = k&#10;\end{array}&#10;$$&#10;\end{center}&#10;}}&#10;\end{minipage}&#10;\end{document}"/>
  <p:tag name="IGUANATEXSIZE" val="20"/>
  <p:tag name="IGUANATEXCURSOR" val="304"/>
  <p:tag name="TRANSPARENCY" val="Wahr"/>
  <p:tag name="FILENAME" val=""/>
  <p:tag name="LATEXENGINEID" val="0"/>
  <p:tag name="TEMPFOLDER" val="D:\iguana_temp\"/>
  <p:tag name="LATEXFORMHEIGHT" val="482,25"/>
  <p:tag name="LATEXFORMWIDTH" val="1030,5"/>
  <p:tag name="LATEXFORMWRAP" val="Wahr"/>
  <p:tag name="BITMAPVECTOR" val="0"/>
</p:tagLst>
</file>

<file path=ppt/tags/tag81.xml><?xml version="1.0" encoding="utf-8"?>
<p:tagLst xmlns:a="http://schemas.openxmlformats.org/drawingml/2006/main" xmlns:r="http://schemas.openxmlformats.org/officeDocument/2006/relationships" xmlns:p="http://schemas.openxmlformats.org/presentationml/2006/main">
  <p:tag name="OUTPUTDPI" val="1200"/>
  <p:tag name="ORIGINALHEIGHT" val="494,9382"/>
  <p:tag name="ORIGINALWIDTH" val="1142,857"/>
  <p:tag name="LATEXADDIN" val="\documentclass{article}\pagestyle{empty}&#10;\usepackage{amsmath}&#10;\usepackage{amsfonts}&#10;\usepackage{amssymb}&#10;\begin{document}&#10;\begin{minipage}{4.5 cm}&#10;{\sffamily{&#10;\begin{center}&#10;$$&#10;\begin{array}{c}&#10;f(x,y) \, \, \to \, \, \text{extremum} \\[1mm]&#10;{\text{subject to}} \\[1mm]&#10;g(x,y) = x + y = k&#10;\end{array}&#10;$$&#10;\end{center}&#10;}}&#10;\end{minipage}&#10;\end{document}"/>
  <p:tag name="IGUANATEXSIZE" val="20"/>
  <p:tag name="IGUANATEXCURSOR" val="280"/>
  <p:tag name="TRANSPARENCY" val="Wahr"/>
  <p:tag name="FILENAME" val=""/>
  <p:tag name="LATEXENGINEID" val="0"/>
  <p:tag name="TEMPFOLDER" val="D:\iguana_temp\"/>
  <p:tag name="LATEXFORMHEIGHT" val="482,25"/>
  <p:tag name="LATEXFORMWIDTH" val="1030,5"/>
  <p:tag name="LATEXFORMWRAP" val="Wahr"/>
  <p:tag name="BITMAPVECTOR" val="0"/>
</p:tagLst>
</file>

<file path=ppt/tags/tag82.xml><?xml version="1.0" encoding="utf-8"?>
<p:tagLst xmlns:a="http://schemas.openxmlformats.org/drawingml/2006/main" xmlns:r="http://schemas.openxmlformats.org/officeDocument/2006/relationships" xmlns:p="http://schemas.openxmlformats.org/presentationml/2006/main">
  <p:tag name="OUTPUTDPI" val="1200"/>
  <p:tag name="ORIGINALHEIGHT" val="494,9382"/>
  <p:tag name="ORIGINALWIDTH" val="1147,357"/>
  <p:tag name="LATEXADDIN" val="\documentclass{article}\pagestyle{empty}&#10;\usepackage{amsmath}&#10;\usepackage{amsfonts}&#10;\usepackage{amssymb}&#10;\begin{document}&#10;\begin{minipage}{4.5 cm}&#10;{\sffamily{&#10;\begin{center}&#10;$$&#10;\begin{array}{c}&#10;f(x,y) \, \, \to \, \, \text{extremum} \\[1mm]&#10;{\text{subject to}} \\[1mm]&#10;g(x,y) = x^2 + y^2 \leq k&#10;\end{array}&#10;$$&#10;\end{center}&#10;}}&#10;\end{minipage}&#10;\end{document}"/>
  <p:tag name="IGUANATEXSIZE" val="20"/>
  <p:tag name="IGUANATEXCURSOR" val="292"/>
  <p:tag name="TRANSPARENCY" val="Wahr"/>
  <p:tag name="FILENAME" val=""/>
  <p:tag name="LATEXENGINEID" val="0"/>
  <p:tag name="TEMPFOLDER" val="D:\iguana_temp\"/>
  <p:tag name="LATEXFORMHEIGHT" val="482,25"/>
  <p:tag name="LATEXFORMWIDTH" val="1030,5"/>
  <p:tag name="LATEXFORMWRAP" val="Wahr"/>
  <p:tag name="BITMAPVECTOR" val="0"/>
</p:tagLst>
</file>

<file path=ppt/tags/tag83.xml><?xml version="1.0" encoding="utf-8"?>
<p:tagLst xmlns:a="http://schemas.openxmlformats.org/drawingml/2006/main" xmlns:r="http://schemas.openxmlformats.org/officeDocument/2006/relationships" xmlns:p="http://schemas.openxmlformats.org/presentationml/2006/main">
  <p:tag name="OUTPUTDPI" val="1200"/>
  <p:tag name="ORIGINALHEIGHT" val="494,9382"/>
  <p:tag name="ORIGINALWIDTH" val="1142,857"/>
  <p:tag name="LATEXADDIN" val="\documentclass{article}\pagestyle{empty}&#10;\usepackage{amsmath}&#10;\usepackage{amsfonts}&#10;\usepackage{amssymb}&#10;\begin{document}&#10;\begin{minipage}{4.5 cm}&#10;{\sffamily{&#10;\begin{center}&#10;$$&#10;\begin{array}{c}&#10;f(x,y) \, \, \to \, \, \text{extremum} \\[1mm]&#10;{\text{with}} \\[1mm]&#10;(x,y) \, \in \, \text{triangle}&#10;\end{array}&#10;$$&#10;\end{center}&#10;}}&#10;\end{minipage}&#10;\end{document}"/>
  <p:tag name="IGUANATEXSIZE" val="20"/>
  <p:tag name="IGUANATEXCURSOR" val="294"/>
  <p:tag name="TRANSPARENCY" val="Wahr"/>
  <p:tag name="FILENAME" val=""/>
  <p:tag name="LATEXENGINEID" val="0"/>
  <p:tag name="TEMPFOLDER" val="D:\iguana_temp\"/>
  <p:tag name="LATEXFORMHEIGHT" val="482,25"/>
  <p:tag name="LATEXFORMWIDTH" val="1030,5"/>
  <p:tag name="LATEXFORMWRAP" val="Wahr"/>
  <p:tag name="BITMAPVECTOR" val="0"/>
</p:tagLst>
</file>

<file path=ppt/tags/tag84.xml><?xml version="1.0" encoding="utf-8"?>
<p:tagLst xmlns:a="http://schemas.openxmlformats.org/drawingml/2006/main" xmlns:r="http://schemas.openxmlformats.org/officeDocument/2006/relationships" xmlns:p="http://schemas.openxmlformats.org/presentationml/2006/main">
  <p:tag name="OUTPUTDPI" val="1200"/>
  <p:tag name="ORIGINALHEIGHT" val="494,9382"/>
  <p:tag name="ORIGINALWIDTH" val="1142,857"/>
  <p:tag name="LATEXADDIN" val="\documentclass{article}\pagestyle{empty}&#10;\usepackage{amsmath}&#10;\usepackage{amsfonts}&#10;\usepackage{amssymb}&#10;\begin{document}&#10;\begin{minipage}{4.5 cm}&#10;{\sffamily{&#10;\begin{center}&#10;$$&#10;\begin{array}{c}&#10;f(x,y) \, \, \to \, \, \text{extremum} \\[1mm]&#10;{\text{with}} \\[1mm]&#10;(x,y) \, \in \, \mathbb{R}^2&#10;\end{array}&#10;$$&#10;\end{center}&#10;}}&#10;\end{minipage}&#10;\end{document}"/>
  <p:tag name="IGUANATEXSIZE" val="20"/>
  <p:tag name="IGUANATEXCURSOR" val="291"/>
  <p:tag name="TRANSPARENCY" val="Wahr"/>
  <p:tag name="FILENAME" val=""/>
  <p:tag name="LATEXENGINEID" val="0"/>
  <p:tag name="TEMPFOLDER" val="D:\iguana_temp\"/>
  <p:tag name="LATEXFORMHEIGHT" val="482,25"/>
  <p:tag name="LATEXFORMWIDTH" val="1030,5"/>
  <p:tag name="LATEXFORMWRAP" val="Wahr"/>
  <p:tag name="BITMAPVECTOR" val="0"/>
</p:tagLst>
</file>

<file path=ppt/tags/tag85.xml><?xml version="1.0" encoding="utf-8"?>
<p:tagLst xmlns:a="http://schemas.openxmlformats.org/drawingml/2006/main" xmlns:r="http://schemas.openxmlformats.org/officeDocument/2006/relationships" xmlns:p="http://schemas.openxmlformats.org/presentationml/2006/main">
  <p:tag name="OUTPUTDPI" val="1200"/>
  <p:tag name="ORIGINALHEIGHT" val="452,1935"/>
  <p:tag name="ORIGINALWIDTH" val="4381,703"/>
  <p:tag name="LATEXADDIN" val="\documentclass{article}\pagestyle{empty}&#10;\usepackage{amsmath}&#10;\usepackage{amsfonts}&#10;\usepackage{amssymb}&#10;\begin{document}&#10;\begin{minipage}{12.4 cm}&#10;{\sffamily{&#10;{\bf{Exercise:}}\\[1mm]&#10;Find the minimum value of $f(x, y) = x^2 + y^2$ subject to the constraint equation $g(x,y) = xy = 1$.}}&#10;\end{minipage}&#10;\end{document}"/>
  <p:tag name="IGUANATEXSIZE" val="20"/>
  <p:tag name="IGUANATEXCURSOR" val="267"/>
  <p:tag name="TRANSPARENCY" val="Wahr"/>
  <p:tag name="FILENAME" val=""/>
  <p:tag name="LATEXENGINEID" val="0"/>
  <p:tag name="TEMPFOLDER" val="D:\iguana_temp\"/>
  <p:tag name="LATEXFORMHEIGHT" val="482,25"/>
  <p:tag name="LATEXFORMWIDTH" val="1030,5"/>
  <p:tag name="LATEXFORMWRAP" val="Wahr"/>
  <p:tag name="BITMAPVECTOR" val="0"/>
</p:tagLst>
</file>

<file path=ppt/tags/tag86.xml><?xml version="1.0" encoding="utf-8"?>
<p:tagLst xmlns:a="http://schemas.openxmlformats.org/drawingml/2006/main" xmlns:r="http://schemas.openxmlformats.org/officeDocument/2006/relationships" xmlns:p="http://schemas.openxmlformats.org/presentationml/2006/main">
  <p:tag name="OUTPUTDPI" val="1200"/>
  <p:tag name="ORIGINALHEIGHT" val="1400,825"/>
  <p:tag name="ORIGINALWIDTH" val="4160,48"/>
  <p:tag name="LATEXADDIN" val="\documentclass{article}\pagestyle{empty}&#10;\usepackage{amsmath}&#10;\usepackage{amsfonts}&#10;\usepackage{amssymb}&#10;\begin{document}&#10;\begin{minipage}{12.4 cm}&#10;{\sffamily{&#10;{\bf{Solution:}}\\[1mm]&#10;We have\\[-5mm]&#10;$$&#10;f_x \, \, = \, \, 2 x \, , \quad f_y \, \, = \, \, 2 y \, , \quad g_x \, \, = \, \, y \, , \quad g_y \, \, = \, \, x&#10;$$&#10;such that the three Lagrange equations read as\\[-2mm]&#10;$$&#10;{\bf{(i)}} \quad 2x \, \, = \, \, \lambda y \, , \qquad {\bf{(ii)}} \quad 2y \, \, = \, \, \lambda x \, , \qquad \text{and} \qquad&#10;{\bf{(iii)}} \quad xy \, \, = \, \, 1 \, .&#10;$$&#10;Thus,\\[-3mm]&#10;$$&#10;\lambda \, \, = \, \, \frac{2x}{y} \, \, = \, \, \frac{2y}{x} \quad \Longrightarrow \quad 2 x^2 = 2 y^2&#10;\quad \stackrel{ {\bf{(iii)}} }{\Longrightarrow} \quad (x,y) \, \in \, \left\{ (-1,-1), (1,1) \right\} \, .&#10;$$&#10;}}&#10;\end{minipage}&#10;\end{document}"/>
  <p:tag name="IGUANATEXSIZE" val="20"/>
  <p:tag name="IGUANATEXCURSOR" val="196"/>
  <p:tag name="TRANSPARENCY" val="Wahr"/>
  <p:tag name="FILENAME" val=""/>
  <p:tag name="LATEXENGINEID" val="0"/>
  <p:tag name="TEMPFOLDER" val="D:\iguana_temp\"/>
  <p:tag name="LATEXFORMHEIGHT" val="482,25"/>
  <p:tag name="LATEXFORMWIDTH" val="1030,5"/>
  <p:tag name="LATEXFORMWRAP" val="Wahr"/>
  <p:tag name="BITMAPVECTOR" val="0"/>
</p:tagLst>
</file>

<file path=ppt/tags/tag87.xml><?xml version="1.0" encoding="utf-8"?>
<p:tagLst xmlns:a="http://schemas.openxmlformats.org/drawingml/2006/main" xmlns:r="http://schemas.openxmlformats.org/officeDocument/2006/relationships" xmlns:p="http://schemas.openxmlformats.org/presentationml/2006/main">
  <p:tag name="OUTPUTDPI" val="1200"/>
  <p:tag name="ORIGINALHEIGHT" val="482,9397"/>
  <p:tag name="ORIGINALWIDTH" val="735,6581"/>
  <p:tag name="LATEXADDIN" val="\documentclass{article}\pagestyle{empty}&#10;\usepackage{amsmath}&#10;\usepackage{amsfonts}&#10;\usepackage{amssymb}&#10;\begin{document}&#10;\begin{minipage}{12.4 cm}&#10;{\sffamily{&#10;$$&#10;{\displaystyle{&#10;\begin{array}{r c l}&#10;f_x &amp; = &amp; \lambda \cdot g_x \\[1mm]&#10;f_y &amp; = &amp; \lambda \cdot g_y \\[1mm]&#10;g &amp; = &amp; k&#10;\end{array}&#10;}}&#10;$$&#10;}}&#10;\end{minipage}&#10;\end{document}"/>
  <p:tag name="IGUANATEXSIZE" val="20"/>
  <p:tag name="IGUANATEXCURSOR" val="272"/>
  <p:tag name="TRANSPARENCY" val="Wahr"/>
  <p:tag name="FILENAME" val=""/>
  <p:tag name="LATEXENGINEID" val="0"/>
  <p:tag name="TEMPFOLDER" val="D:\iguana_temp\"/>
  <p:tag name="LATEXFORMHEIGHT" val="482,25"/>
  <p:tag name="LATEXFORMWIDTH" val="1030,5"/>
  <p:tag name="LATEXFORMWRAP" val="Wahr"/>
  <p:tag name="BITMAPVECTOR" val="0"/>
</p:tagLst>
</file>

<file path=ppt/tags/tag88.xml><?xml version="1.0" encoding="utf-8"?>
<p:tagLst xmlns:a="http://schemas.openxmlformats.org/drawingml/2006/main" xmlns:r="http://schemas.openxmlformats.org/officeDocument/2006/relationships" xmlns:p="http://schemas.openxmlformats.org/presentationml/2006/main">
  <p:tag name="OUTPUTDPI" val="1200"/>
  <p:tag name="ORIGINALHEIGHT" val="283,4646"/>
  <p:tag name="ORIGINALWIDTH" val="4386,202"/>
  <p:tag name="LATEXADDIN" val="\documentclass{article}\pagestyle{empty}&#10;\usepackage{amsmath}&#10;\usepackage{amsfonts}&#10;\usepackage{amssymb}&#10;\begin{document}&#10;\begin{minipage}{12.4 cm}&#10;{\sffamily{&#10;Therefore, the minimum value $2$ of $f(x, y) = x^2 + y^2$ subject to the constraint equation $g(x,y) = xy = 1$ is attained at the points $(1,1)$ and $(-1,-1)$.&#10;}}&#10;\end{minipage}&#10;\end{document}"/>
  <p:tag name="IGUANATEXSIZE" val="20"/>
  <p:tag name="IGUANATEXCURSOR" val="318"/>
  <p:tag name="TRANSPARENCY" val="Wahr"/>
  <p:tag name="FILENAME" val=""/>
  <p:tag name="LATEXENGINEID" val="0"/>
  <p:tag name="TEMPFOLDER" val="D:\iguana_temp\"/>
  <p:tag name="LATEXFORMHEIGHT" val="482,25"/>
  <p:tag name="LATEXFORMWIDTH" val="1030,5"/>
  <p:tag name="LATEXFORMWRAP" val="Wahr"/>
  <p:tag name="BITMAPVECTOR" val="0"/>
</p:tagLst>
</file>

<file path=ppt/tags/tag89.xml><?xml version="1.0" encoding="utf-8"?>
<p:tagLst xmlns:a="http://schemas.openxmlformats.org/drawingml/2006/main" xmlns:r="http://schemas.openxmlformats.org/officeDocument/2006/relationships" xmlns:p="http://schemas.openxmlformats.org/presentationml/2006/main">
  <p:tag name="OUTPUTDPI" val="1200"/>
  <p:tag name="ORIGINALHEIGHT" val="452,1935"/>
  <p:tag name="ORIGINALWIDTH" val="3322,835"/>
  <p:tag name="LATEXADDIN" val="\documentclass{article}\pagestyle{empty}&#10;\usepackage{amsmath}&#10;\usepackage{amsfonts}&#10;\usepackage{amssymb}&#10;\begin{document}&#10;\begin{minipage}{9.4 cm}&#10;{\sffamily{&#10;{\bf{Exercise:}}\\[1mm]&#10;Find the minimum and maximum value of $f(x,y) = 8 x^2 - 2y$ subject to the constraint $g(x,y) = x^2 + y^2 = 1$.&#10;}}&#10;\end{minipage}&#10;\end{document}"/>
  <p:tag name="IGUANATEXSIZE" val="20"/>
  <p:tag name="IGUANATEXCURSOR" val="279"/>
  <p:tag name="TRANSPARENCY" val="Wahr"/>
  <p:tag name="FILENAME" val=""/>
  <p:tag name="LATEXENGINEID" val="0"/>
  <p:tag name="TEMPFOLDER" val="D:\iguana_temp\"/>
  <p:tag name="LATEXFORMHEIGHT" val="482,25"/>
  <p:tag name="LATEXFORMWIDTH" val="1030,5"/>
  <p:tag name="LATEXFORMWRAP" val="Wahr"/>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n9gNzT53jU6HzP9VqlC8Bw"/>
</p:tagLst>
</file>

<file path=ppt/tags/tag90.xml><?xml version="1.0" encoding="utf-8"?>
<p:tagLst xmlns:a="http://schemas.openxmlformats.org/drawingml/2006/main" xmlns:r="http://schemas.openxmlformats.org/officeDocument/2006/relationships" xmlns:p="http://schemas.openxmlformats.org/presentationml/2006/main">
  <p:tag name="OUTPUTDPI" val="1200"/>
  <p:tag name="ORIGINALHEIGHT" val="1357,33"/>
  <p:tag name="ORIGINALWIDTH" val="3073,116"/>
  <p:tag name="LATEXADDIN" val="\documentclass{article}\pagestyle{empty}&#10;\usepackage{amsmath}&#10;\usepackage{amsfonts}&#10;\usepackage{amssymb}&#10;\begin{document}&#10;\begin{minipage}{9.4 cm}&#10;{\sffamily{&#10;{\bf{Solution:}}\\[1mm]&#10;The figure shows a sketch of the constraint as\\ well as $g(x,y) = k$ for various values of $k$.\\[1mm]&#10;We have\\[-2mm]&#10;$$&#10;f_x \, \, = \, \, 16 x \, , \quad f_y \, \, = \, \, -2 \, , \quad g_x \, \, = \, \, 2x \, , \quad g_y \, \, = \, \, 2y&#10;$$&#10;such that we require to solve the following set of equations&#10;$$&#10;16 x \, \, = \, \, 2 \lambda x \, , \quad -2 \, \, = \, \, 2 \lambda y \, , \quad x^2 + y^2 \, \, = \, \, 1 \, . &#10;$$&#10;&#10;}}&#10;\end{minipage}&#10;\end{document}"/>
  <p:tag name="IGUANATEXSIZE" val="20"/>
  <p:tag name="IGUANATEXCURSOR" val="242"/>
  <p:tag name="TRANSPARENCY" val="Wahr"/>
  <p:tag name="FILENAME" val=""/>
  <p:tag name="LATEXENGINEID" val="0"/>
  <p:tag name="TEMPFOLDER" val="D:\iguana_temp\"/>
  <p:tag name="LATEXFORMHEIGHT" val="482,25"/>
  <p:tag name="LATEXFORMWIDTH" val="1030,5"/>
  <p:tag name="LATEXFORMWRAP" val="Wahr"/>
  <p:tag name="BITMAPVECTOR" val="0"/>
</p:tagLst>
</file>

<file path=ppt/tags/tag91.xml><?xml version="1.0" encoding="utf-8"?>
<p:tagLst xmlns:a="http://schemas.openxmlformats.org/drawingml/2006/main" xmlns:r="http://schemas.openxmlformats.org/officeDocument/2006/relationships" xmlns:p="http://schemas.openxmlformats.org/presentationml/2006/main">
  <p:tag name="OUTPUTDPI" val="1200"/>
  <p:tag name="ORIGINALHEIGHT" val="482,9397"/>
  <p:tag name="ORIGINALWIDTH" val="735,6581"/>
  <p:tag name="LATEXADDIN" val="\documentclass{article}\pagestyle{empty}&#10;\usepackage{amsmath}&#10;\usepackage{amsfonts}&#10;\usepackage{amssymb}&#10;\begin{document}&#10;\begin{minipage}{12.4 cm}&#10;{\sffamily{&#10;$$&#10;{\displaystyle{&#10;\begin{array}{r c l}&#10;f_x &amp; = &amp; \lambda \cdot g_x \\[1mm]&#10;f_y &amp; = &amp; \lambda \cdot g_y \\[1mm]&#10;g &amp; = &amp; k&#10;\end{array}&#10;}}&#10;$$&#10;}}&#10;\end{minipage}&#10;\end{document}"/>
  <p:tag name="IGUANATEXSIZE" val="20"/>
  <p:tag name="IGUANATEXCURSOR" val="272"/>
  <p:tag name="TRANSPARENCY" val="Wahr"/>
  <p:tag name="FILENAME" val=""/>
  <p:tag name="LATEXENGINEID" val="0"/>
  <p:tag name="TEMPFOLDER" val="D:\iguana_temp\"/>
  <p:tag name="LATEXFORMHEIGHT" val="482,25"/>
  <p:tag name="LATEXFORMWIDTH" val="1030,5"/>
  <p:tag name="LATEXFORMWRAP" val="Wahr"/>
  <p:tag name="BITMAPVECTOR" val="0"/>
</p:tagLst>
</file>

<file path=ppt/tags/tag92.xml><?xml version="1.0" encoding="utf-8"?>
<p:tagLst xmlns:a="http://schemas.openxmlformats.org/drawingml/2006/main" xmlns:r="http://schemas.openxmlformats.org/officeDocument/2006/relationships" xmlns:p="http://schemas.openxmlformats.org/presentationml/2006/main">
  <p:tag name="OUTPUTDPI" val="1200"/>
  <p:tag name="ORIGINALHEIGHT" val="1547,057"/>
  <p:tag name="ORIGINALWIDTH" val="3316,836"/>
  <p:tag name="LATEXADDIN" val="\documentclass{article}\pagestyle{empty}&#10;\usepackage{amsmath}&#10;\usepackage{amsfonts}&#10;\usepackage{amssymb}&#10;\begin{document}&#10;\begin{minipage}{9.4 cm}&#10;{\sffamily{&#10;Let us solve the Lagrange equations:&#10;\begin{itemize}&#10;\item The first equation is satisfied either for $x = 0$ (and arbitrary values of $\lambda$) or $\lambda = 8$ (and arbitrary values of $x$).&#10;\item With $x = 0$ we obtain $y = \pm 1$ due to the constraint equation. We have $f(0,1) = -2$ and $f(0,-1) = 2$.&#10;\item With $\lambda = 8$ we obtain $y = -\tfrac{1}{8}$ from the second equation and $x = \pm \tfrac{3 \sqrt{7}}{8}$ from the constraint equation.&#10;We have $f(\pm\frac{3 \sqrt{7}}{8}, -\frac{1}{8}) = 8.125$.&#10;\end{itemize}&#10;&#10;}}&#10;\end{minipage}&#10;\end{document}"/>
  <p:tag name="IGUANATEXSIZE" val="20"/>
  <p:tag name="IGUANATEXCURSOR" val="490"/>
  <p:tag name="TRANSPARENCY" val="Wahr"/>
  <p:tag name="FILENAME" val=""/>
  <p:tag name="LATEXENGINEID" val="0"/>
  <p:tag name="TEMPFOLDER" val="D:\iguana_temp\"/>
  <p:tag name="LATEXFORMHEIGHT" val="482,25"/>
  <p:tag name="LATEXFORMWIDTH" val="1030,5"/>
  <p:tag name="LATEXFORMWRAP" val="Wahr"/>
  <p:tag name="BITMAPVECTOR" val="0"/>
</p:tagLst>
</file>

<file path=ppt/tags/tag93.xml><?xml version="1.0" encoding="utf-8"?>
<p:tagLst xmlns:a="http://schemas.openxmlformats.org/drawingml/2006/main" xmlns:r="http://schemas.openxmlformats.org/officeDocument/2006/relationships" xmlns:p="http://schemas.openxmlformats.org/presentationml/2006/main">
  <p:tag name="OUTPUTDPI" val="1200"/>
  <p:tag name="ORIGINALHEIGHT" val="134,9832"/>
  <p:tag name="ORIGINALWIDTH" val="2350,956"/>
  <p:tag name="LATEXADDIN" val="\documentclass{article}\pagestyle{empty}&#10;\usepackage{amsmath}&#10;\usepackage{amsfonts}&#10;\usepackage{amssymb}&#10;\begin{document}&#10;\begin{minipage}{12.3 cm}&#10;{\sffamily{&#10;$$&#10;16 x \, \, = \, \, 2 \lambda x \, , \quad -2 \, \, = \, \, 2 \lambda y \, , \quad x^2 + y^2 \, \, = \, \, 1&#10;$$&#10;}}&#10;\end{minipage}&#10;\end{document}"/>
  <p:tag name="IGUANATEXSIZE" val="20"/>
  <p:tag name="IGUANATEXCURSOR" val="270"/>
  <p:tag name="TRANSPARENCY" val="Wahr"/>
  <p:tag name="FILENAME" val=""/>
  <p:tag name="LATEXENGINEID" val="0"/>
  <p:tag name="TEMPFOLDER" val="D:\iguana_temp\"/>
  <p:tag name="LATEXFORMHEIGHT" val="482,25"/>
  <p:tag name="LATEXFORMWIDTH" val="1030,5"/>
  <p:tag name="LATEXFORMWRAP" val="Wahr"/>
  <p:tag name="BITMAPVECTOR" val="0"/>
</p:tagLst>
</file>

<file path=ppt/tags/tag94.xml><?xml version="1.0" encoding="utf-8"?>
<p:tagLst xmlns:a="http://schemas.openxmlformats.org/drawingml/2006/main" xmlns:r="http://schemas.openxmlformats.org/officeDocument/2006/relationships" xmlns:p="http://schemas.openxmlformats.org/presentationml/2006/main">
  <p:tag name="OUTPUTDPI" val="1200"/>
  <p:tag name="ORIGINALHEIGHT" val="448,4439"/>
  <p:tag name="ORIGINALWIDTH" val="4350,957"/>
  <p:tag name="LATEXADDIN" val="\documentclass{article}\pagestyle{empty}&#10;\usepackage{amsmath}&#10;\usepackage{amsfonts}&#10;\usepackage{amssymb}&#10;\begin{document}&#10;\begin{minipage}{12.3 cm}&#10;{\sffamily{&#10;Hence, the absolute minimum value of $f(x,y)$ is $-2$ which occurs at $(0,1)$, its absolute maximum value is $8.125$ which occurs at&#10;$(-\frac{3 \sqrt{7}}{8}, -\frac{1}{8})$ and $(\frac{3 \sqrt{7}}{8}, -\frac{1}{8})$, and, finally, its relative minimum value is $2$&#10;which occurs at $(0,-1)$.&#10;&#10;}}&#10;\end{minipage}&#10;\end{document}"/>
  <p:tag name="IGUANATEXSIZE" val="20"/>
  <p:tag name="IGUANATEXCURSOR" val="411"/>
  <p:tag name="TRANSPARENCY" val="Wahr"/>
  <p:tag name="FILENAME" val=""/>
  <p:tag name="LATEXENGINEID" val="0"/>
  <p:tag name="TEMPFOLDER" val="D:\iguana_temp\"/>
  <p:tag name="LATEXFORMHEIGHT" val="482,25"/>
  <p:tag name="LATEXFORMWIDTH" val="1030,5"/>
  <p:tag name="LATEXFORMWRAP" val="Wahr"/>
  <p:tag name="BITMAPVECTOR" val="0"/>
</p:tagLst>
</file>

<file path=ppt/tags/tag95.xml><?xml version="1.0" encoding="utf-8"?>
<p:tagLst xmlns:a="http://schemas.openxmlformats.org/drawingml/2006/main" xmlns:r="http://schemas.openxmlformats.org/officeDocument/2006/relationships" xmlns:p="http://schemas.openxmlformats.org/presentationml/2006/main">
  <p:tag name="OUTPUTDPI" val="1200"/>
  <p:tag name="ORIGINALHEIGHT" val="452,1935"/>
  <p:tag name="ORIGINALWIDTH" val="3322,085"/>
  <p:tag name="LATEXADDIN" val="\documentclass{article}\pagestyle{empty}&#10;\usepackage{amsmath}&#10;\usepackage{amsfonts}&#10;\usepackage{amssymb}&#10;\begin{document}&#10;\begin{minipage}{9.4 cm}&#10;{\sffamily{&#10;{\bf{Exercise:}}\\[1mm]&#10;Determine the extrema of $f(x,y) = x^2 - xy + y^2$ subject to the constraint $g(x,y) = x^2 + y^2 = 1$.}}&#10;\end{minipage}&#10;\end{document}"/>
  <p:tag name="IGUANATEXSIZE" val="20"/>
  <p:tag name="IGUANATEXCURSOR" val="284"/>
  <p:tag name="TRANSPARENCY" val="Wahr"/>
  <p:tag name="FILENAME" val=""/>
  <p:tag name="LATEXENGINEID" val="0"/>
  <p:tag name="TEMPFOLDER" val="D:\iguana_temp\"/>
  <p:tag name="LATEXFORMHEIGHT" val="482,25"/>
  <p:tag name="LATEXFORMWIDTH" val="1030,5"/>
  <p:tag name="LATEXFORMWRAP" val="Wahr"/>
  <p:tag name="BITMAPVECTOR" val="0"/>
</p:tagLst>
</file>

<file path=ppt/tags/tag96.xml><?xml version="1.0" encoding="utf-8"?>
<p:tagLst xmlns:a="http://schemas.openxmlformats.org/drawingml/2006/main" xmlns:r="http://schemas.openxmlformats.org/officeDocument/2006/relationships" xmlns:p="http://schemas.openxmlformats.org/presentationml/2006/main">
  <p:tag name="OUTPUTDPI" val="1200"/>
  <p:tag name="ORIGINALHEIGHT" val="1433,071"/>
  <p:tag name="ORIGINALWIDTH" val="2467,942"/>
  <p:tag name="LATEXADDIN" val="\documentclass{article}\pagestyle{empty}&#10;\usepackage{amsmath}&#10;\usepackage{amsfonts}&#10;\usepackage{amssymb}&#10;\begin{document}&#10;\begin{minipage}{9.4 cm}&#10;{\sffamily{&#10;{\bf{Solution:}}\\[1mm]&#10;The three Lagrange equations read as \\[-6mm]&#10;\begin{eqnarray*}&#10;f_x &amp; = &amp; 2x - y \, = \, 2 \lambda x \, = \, \lambda g_x \\[1mm]&#10;f_x &amp; = &amp; 2y - x \, = \, 2 \lambda y \, = \, \lambda g_y \\[1mm]&#10;&amp; &amp; x^2 + y^2 \, = \, 1&#10;\end{eqnarray*}\\[-6mm]&#10;such that\\[-4mm]&#10;$$&#10;2 \lambda \, \, = \, \, \frac{2x - y}{x} \, \, = \, \, \frac{2y - x}{y}&#10;$$&#10;}}&#10;\end{minipage}&#10;\end{document}"/>
  <p:tag name="IGUANATEXSIZE" val="20"/>
  <p:tag name="IGUANATEXCURSOR" val="421"/>
  <p:tag name="TRANSPARENCY" val="Wahr"/>
  <p:tag name="FILENAME" val=""/>
  <p:tag name="LATEXENGINEID" val="0"/>
  <p:tag name="TEMPFOLDER" val="D:\iguana_temp\"/>
  <p:tag name="LATEXFORMHEIGHT" val="482,25"/>
  <p:tag name="LATEXFORMWIDTH" val="1030,5"/>
  <p:tag name="LATEXFORMWRAP" val="Wahr"/>
  <p:tag name="BITMAPVECTOR" val="0"/>
</p:tagLst>
</file>

<file path=ppt/tags/tag97.xml><?xml version="1.0" encoding="utf-8"?>
<p:tagLst xmlns:a="http://schemas.openxmlformats.org/drawingml/2006/main" xmlns:r="http://schemas.openxmlformats.org/officeDocument/2006/relationships" xmlns:p="http://schemas.openxmlformats.org/presentationml/2006/main">
  <p:tag name="OUTPUTDPI" val="1200"/>
  <p:tag name="ORIGINALHEIGHT" val="2000,75"/>
  <p:tag name="ORIGINALWIDTH" val="3796,026"/>
  <p:tag name="LATEXADDIN" val="\documentclass{article}\pagestyle{empty}&#10;\usepackage{amsmath}&#10;\usepackage{amsfonts}&#10;\usepackage{amssymb}&#10;\begin{document}&#10;\begin{minipage}{12.4 cm}&#10;{\sffamily{&#10;Thus&#10;$$&#10;2xy - y^2 \, \, = \, \, 2xy - x^2 \qquad \Longrightarrow \qquad y^2 \, \, = \, \, x^2&#10;$$&#10;which leads to $y = \pm x$ and, togther with the third Lagrange equation,\\[-2mm]&#10;$$&#10;2x^2 \, \, = \, \, 1 \qquad \Longrightarrow \qquad x \, \, = \, \, \pm \tfrac{1}{2} \sqrt{2} \, .&#10;$$&#10;We obtain for $f(x,y) = x^2 - xy + y^2$:&#10;\begin{itemize}&#10;\item The maximum value $\tfrac{3}{2}$ of $f$ subject to the constraint is attained at\\[-2mm]&#10;$$&#10;\left( -\tfrac{1}{2} \sqrt{2} \, , \, \tfrac{1}{2} \sqrt{2} \right) \qquad \text{and} \qquad&#10;\left( \tfrac{1}{2} \sqrt{2} \, , \, -\tfrac{1}{2} \sqrt{2} \right) \, .&#10;$$\\[-9mm]&#10;\item The minimum value $\tfrac{1}{2}$ of $f$ subject to the constraint is attained at\\[-2mm]&#10;$$&#10;\left( \tfrac{1}{2} \sqrt{2} \, , \, \tfrac{1}{2} \sqrt{2} \right) \qquad \text{and} \qquad&#10;\left( -\tfrac{1}{2} \sqrt{2} \, , \, -\tfrac{1}{2} \sqrt{2} \right) \, .&#10;$$&#10;&#10;\end{itemize}&#10;}}&#10;\end{minipage}&#10;\end{document}"/>
  <p:tag name="IGUANATEXSIZE" val="20"/>
  <p:tag name="IGUANATEXCURSOR" val="771"/>
  <p:tag name="TRANSPARENCY" val="Wahr"/>
  <p:tag name="FILENAME" val=""/>
  <p:tag name="LATEXENGINEID" val="0"/>
  <p:tag name="TEMPFOLDER" val="D:\iguana_temp\"/>
  <p:tag name="LATEXFORMHEIGHT" val="482,25"/>
  <p:tag name="LATEXFORMWIDTH" val="1030,5"/>
  <p:tag name="LATEXFORMWRAP" val="Wahr"/>
  <p:tag name="BITMAPVECTOR" val="0"/>
</p:tagLst>
</file>

<file path=ppt/tags/tag98.xml><?xml version="1.0" encoding="utf-8"?>
<p:tagLst xmlns:a="http://schemas.openxmlformats.org/drawingml/2006/main" xmlns:r="http://schemas.openxmlformats.org/officeDocument/2006/relationships" xmlns:p="http://schemas.openxmlformats.org/presentationml/2006/main">
  <p:tag name="OUTPUTDPI" val="1200"/>
  <p:tag name="ORIGINALHEIGHT" val="630,6712"/>
  <p:tag name="ORIGINALWIDTH" val="4385,452"/>
  <p:tag name="LATEXADDIN" val="\documentclass{article}\pagestyle{empty}&#10;\usepackage{amsmath}&#10;\usepackage{amsfonts}&#10;\usepackage{amssymb}&#10;\begin{document}&#10;\begin{minipage}{12.4 cm}&#10;{\sffamily{&#10;{\bf{Exercise:}}\\[1mm]&#10;Determine all relative and absolute extrema of $f(x,y) = x^4 + y^4 - 2x^2 - 2y^2 + 4xy$ on the closed (and bounded) unit disk $R = \{ (x,y) \in \mathbb{R}^2 \, : \, x^2 + y^2 \leq 1 \}$.\\[1mm]&#10;Use the Lagrange method to determine the boundary extrema.&#10;}}&#10;\end{minipage}&#10;\end{document}"/>
  <p:tag name="IGUANATEXSIZE" val="20"/>
  <p:tag name="IGUANATEXCURSOR" val="378"/>
  <p:tag name="TRANSPARENCY" val="Wahr"/>
  <p:tag name="FILENAME" val=""/>
  <p:tag name="LATEXENGINEID" val="0"/>
  <p:tag name="TEMPFOLDER" val="D:\iguana_temp\"/>
  <p:tag name="LATEXFORMHEIGHT" val="482,25"/>
  <p:tag name="LATEXFORMWIDTH" val="1030,5"/>
  <p:tag name="LATEXFORMWRAP" val="Wahr"/>
  <p:tag name="BITMAPVECTOR" val="0"/>
</p:tagLst>
</file>

<file path=ppt/tags/tag99.xml><?xml version="1.0" encoding="utf-8"?>
<p:tagLst xmlns:a="http://schemas.openxmlformats.org/drawingml/2006/main" xmlns:r="http://schemas.openxmlformats.org/officeDocument/2006/relationships" xmlns:p="http://schemas.openxmlformats.org/presentationml/2006/main">
  <p:tag name="OUTPUTDPI" val="1200"/>
  <p:tag name="ORIGINALHEIGHT" val="1251,594"/>
  <p:tag name="ORIGINALWIDTH" val="4389,202"/>
  <p:tag name="LATEXADDIN" val="\documentclass{article}\pagestyle{empty}&#10;\usepackage{amsmath}&#10;\usepackage{amsfonts}&#10;\usepackage{amssymb}&#10;\begin{document}&#10;\begin{minipage}{12.4 cm}&#10;{\sffamily{&#10;{\bf{Solution:}}\\[1mm]&#10;{\bf{Inner Extrema:}} First, we determine the extrema of $f$ inside the unit disk, i.e. for $D = \{ (x,y) \in \mathbb{R}^2 \, : \, x^2 + y^2 &lt; 1 \}$.\\[1mm]&#10;We have\\[-3mm]&#10;$$&#10;f_x(x,y) \, \, = \, \, 4x^3 - 4x + 4y \qquad \text{and} \qquad f_y(x,y) \, \, = \, \, 4y^3 - 4y + 4x&#10;$$&#10;such that\\[-3mm]&#10;$$&#10;{\bf{(i)}} \quad f_x \, \, = \, \, x^3 - x + y \, \, \stackrel{!}{=} \, \, 0 \qquad \text{and} \qquad&#10;{\bf{(ii)}} \quad f_y \, \, = \, \, y^3 - y + x \, \, \stackrel{!}{=} \, \, 0 \, .&#10;$$&#10;&#10;}}&#10;\end{minipage}&#10;\end{document}"/>
  <p:tag name="IGUANATEXSIZE" val="20"/>
  <p:tag name="IGUANATEXCURSOR" val="478"/>
  <p:tag name="TRANSPARENCY" val="Wahr"/>
  <p:tag name="FILENAME" val=""/>
  <p:tag name="LATEXENGINEID" val="0"/>
  <p:tag name="TEMPFOLDER" val="D:\iguana_temp\"/>
  <p:tag name="LATEXFORMHEIGHT" val="482,25"/>
  <p:tag name="LATEXFORMWIDTH" val="1030,5"/>
  <p:tag name="LATEXFORMWRAP" val="Wahr"/>
  <p:tag name="BITMAPVECTOR" val="0"/>
</p:tagLst>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642</Words>
  <Application>Microsoft Office PowerPoint</Application>
  <PresentationFormat>Bildschirmpräsentation (16:9)</PresentationFormat>
  <Paragraphs>165</Paragraphs>
  <Slides>62</Slides>
  <Notes>0</Notes>
  <HiddenSlides>0</HiddenSlides>
  <MMClips>0</MMClips>
  <ScaleCrop>false</ScaleCrop>
  <HeadingPairs>
    <vt:vector size="4" baseType="variant">
      <vt:variant>
        <vt:lpstr>Design</vt:lpstr>
      </vt:variant>
      <vt:variant>
        <vt:i4>1</vt:i4>
      </vt:variant>
      <vt:variant>
        <vt:lpstr>Folientitel</vt:lpstr>
      </vt:variant>
      <vt:variant>
        <vt:i4>62</vt:i4>
      </vt:variant>
    </vt:vector>
  </HeadingPairs>
  <TitlesOfParts>
    <vt:vector size="63" baseType="lpstr">
      <vt:lpstr>Larissa-Design</vt:lpstr>
      <vt:lpstr>Calculus II for Management</vt:lpstr>
      <vt:lpstr>Folie 2</vt:lpstr>
      <vt:lpstr>A geometric view on optimization with respect to constraints (1/3) … </vt:lpstr>
      <vt:lpstr>A geometric view on optimization with respect to constraints (2/3) … </vt:lpstr>
      <vt:lpstr>A geometric view on optimization with respect to constraints (3/3) … </vt:lpstr>
      <vt:lpstr>… leads to a set of equations that needs to be solved</vt:lpstr>
      <vt:lpstr>Summary: the Lagrange multiplier procedure for finding the largest and smallest values of a function of two variables subject to a constraint</vt:lpstr>
      <vt:lpstr>Example: Using Lagrange multipliers in construction</vt:lpstr>
      <vt:lpstr>Example: Using Lagrange multipliers in construction</vt:lpstr>
      <vt:lpstr>Example: Using Lagrange multipliers in construction</vt:lpstr>
      <vt:lpstr>Example: Using Lagrange multipliers</vt:lpstr>
      <vt:lpstr>Example: Using Lagrange multipliers</vt:lpstr>
      <vt:lpstr>Example: Using Lagrange multipliers</vt:lpstr>
      <vt:lpstr>Summary: The method of Lagrange multipliers</vt:lpstr>
      <vt:lpstr>Folie 15</vt:lpstr>
      <vt:lpstr>Example: Maximizing utility</vt:lpstr>
      <vt:lpstr>Example: Maximizing utility</vt:lpstr>
      <vt:lpstr>Example: Maximizing utility</vt:lpstr>
      <vt:lpstr>Example: Optimally allocating resources</vt:lpstr>
      <vt:lpstr>Example: Optimally allocating resources</vt:lpstr>
      <vt:lpstr>Example: Optimally allocating resources</vt:lpstr>
      <vt:lpstr>Example: Optimally allocating resources</vt:lpstr>
      <vt:lpstr>Folie 23</vt:lpstr>
      <vt:lpstr>The Lagrange multiplier can be interpreted as the change of the extremum with respect to the value of the constraint </vt:lpstr>
      <vt:lpstr>Example: Using the Lagrange multiplier as a rate</vt:lpstr>
      <vt:lpstr>Example: Using the Lagrange multiplier as a rate</vt:lpstr>
      <vt:lpstr>Example: Using the Lagrange multiplier as a rate</vt:lpstr>
      <vt:lpstr>In economics, the Lagrange multiplier can be interpreted as the marginal productivity/ utility/ … of money</vt:lpstr>
      <vt:lpstr>Example</vt:lpstr>
      <vt:lpstr>Example</vt:lpstr>
      <vt:lpstr>Example</vt:lpstr>
      <vt:lpstr>Folie 32</vt:lpstr>
      <vt:lpstr>Geometrically, the Lagrange method finds the highest level curve of the function that intersects the constraint curve (1/ 3)</vt:lpstr>
      <vt:lpstr>Geometrically, the Lagrange method finds the highest level curve of the function that intersects the constraint curve (2/ 3)</vt:lpstr>
      <vt:lpstr>Geometrically, the Lagrange method finds the highest level curve of the function that intersects the constraint curve (3/ 3)</vt:lpstr>
      <vt:lpstr>Folie 36</vt:lpstr>
      <vt:lpstr>The method of Lagrange multipliers can be extended to constrained optimization problems in more than two variables</vt:lpstr>
      <vt:lpstr>Example: Minimizing cost of construction</vt:lpstr>
      <vt:lpstr>Example: Minimizing cost of construction</vt:lpstr>
      <vt:lpstr>Example: Minimizing cost of construction</vt:lpstr>
      <vt:lpstr>Example: Minimizing cost of construction</vt:lpstr>
      <vt:lpstr>Summary: Types of optimization problems …</vt:lpstr>
      <vt:lpstr>Summary: … and some prototypical examples</vt:lpstr>
      <vt:lpstr>Folie 44</vt:lpstr>
      <vt:lpstr>Exercise: Application of Lagrange multipliers</vt:lpstr>
      <vt:lpstr>Exercise: Application of Lagrange multipliers</vt:lpstr>
      <vt:lpstr>Exercise: Application of Lagrange multipliers</vt:lpstr>
      <vt:lpstr>Exercise: Application of Lagrange multipliers</vt:lpstr>
      <vt:lpstr>Exercise: Application of Lagrange multipliers</vt:lpstr>
      <vt:lpstr>Exercise: Method of Lagrange multipliers</vt:lpstr>
      <vt:lpstr>Exercise: Method of Lagrange multipliers</vt:lpstr>
      <vt:lpstr>Exercise: Restricted optimization with a Lagrange boundary</vt:lpstr>
      <vt:lpstr>Exercise: Restricted optimization with a Lagrange boundary</vt:lpstr>
      <vt:lpstr>Exercise: Restricted optimization with a Lagrange boundary</vt:lpstr>
      <vt:lpstr>Exercise: Restricted optimization with a Lagrange boundary</vt:lpstr>
      <vt:lpstr>Exercise: Restricted optimization with a Lagrange boundary</vt:lpstr>
      <vt:lpstr>Exercise: Restricted optimization with a Lagrange boundary</vt:lpstr>
      <vt:lpstr>Exercise: An old exam question</vt:lpstr>
      <vt:lpstr>Exercise: An old exam question</vt:lpstr>
      <vt:lpstr>Exercise: An old exam question</vt:lpstr>
      <vt:lpstr>Exercise: An old exam question</vt:lpstr>
      <vt:lpstr>Calculus II for Management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Florian</dc:creator>
  <cp:lastModifiedBy>Florian Rupp</cp:lastModifiedBy>
  <cp:revision>163</cp:revision>
  <dcterms:created xsi:type="dcterms:W3CDTF">2020-04-04T18:50:50Z</dcterms:created>
  <dcterms:modified xsi:type="dcterms:W3CDTF">2023-02-17T13:04:09Z</dcterms:modified>
</cp:coreProperties>
</file>