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6" r:id="rId3"/>
    <p:sldId id="317" r:id="rId4"/>
    <p:sldId id="330" r:id="rId5"/>
    <p:sldId id="331" r:id="rId6"/>
    <p:sldId id="315" r:id="rId7"/>
    <p:sldId id="332" r:id="rId8"/>
    <p:sldId id="356" r:id="rId9"/>
    <p:sldId id="320" r:id="rId10"/>
    <p:sldId id="321" r:id="rId11"/>
    <p:sldId id="334" r:id="rId12"/>
    <p:sldId id="335" r:id="rId13"/>
    <p:sldId id="361" r:id="rId14"/>
    <p:sldId id="362" r:id="rId15"/>
    <p:sldId id="322" r:id="rId16"/>
    <p:sldId id="328" r:id="rId17"/>
    <p:sldId id="336" r:id="rId18"/>
    <p:sldId id="323" r:id="rId19"/>
    <p:sldId id="338" r:id="rId20"/>
    <p:sldId id="324" r:id="rId21"/>
    <p:sldId id="337" r:id="rId22"/>
    <p:sldId id="339" r:id="rId23"/>
    <p:sldId id="340" r:id="rId24"/>
    <p:sldId id="341" r:id="rId25"/>
    <p:sldId id="342" r:id="rId26"/>
    <p:sldId id="343" r:id="rId27"/>
    <p:sldId id="344" r:id="rId28"/>
    <p:sldId id="348" r:id="rId29"/>
    <p:sldId id="349" r:id="rId30"/>
    <p:sldId id="350" r:id="rId31"/>
    <p:sldId id="325" r:id="rId32"/>
    <p:sldId id="351" r:id="rId33"/>
    <p:sldId id="352" r:id="rId34"/>
    <p:sldId id="345" r:id="rId35"/>
    <p:sldId id="346" r:id="rId36"/>
    <p:sldId id="329" r:id="rId37"/>
    <p:sldId id="347" r:id="rId38"/>
    <p:sldId id="318" r:id="rId39"/>
    <p:sldId id="319" r:id="rId40"/>
    <p:sldId id="357" r:id="rId41"/>
    <p:sldId id="358" r:id="rId42"/>
    <p:sldId id="359" r:id="rId43"/>
    <p:sldId id="360" r:id="rId44"/>
    <p:sldId id="363" r:id="rId45"/>
    <p:sldId id="364" r:id="rId46"/>
    <p:sldId id="365" r:id="rId47"/>
    <p:sldId id="366" r:id="rId48"/>
    <p:sldId id="367" r:id="rId49"/>
    <p:sldId id="314" r:id="rId5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25" d="100"/>
          <a:sy n="125" d="100"/>
        </p:scale>
        <p:origin x="-576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jpeg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6" Type="http://schemas.openxmlformats.org/officeDocument/2006/relationships/image" Target="../media/image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1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2710" t="17398" r="32234"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3622" r="29108" b="83646"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6383" t="16354" r="31869" b="57232"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9144" t="42098" r="34630" b="29567"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 l="2710" t="17398" r="32234"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3622" r="29108" b="83646"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6383" t="16354" r="31869" b="57232"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9144" t="42098" r="34630" b="29567"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2710" t="17398" r="32234"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3622" r="29108" b="83646"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6383" t="16354" r="31869" b="57232"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9144" t="42098" r="34630" b="29567"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12114" t="13100" r="62264" b="4301"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40.jpe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Applications of Double Integrals</a:t>
            </a:r>
          </a:p>
          <a:p>
            <a:r>
              <a:rPr lang="en-US" dirty="0" smtClean="0"/>
              <a:t>week 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Further examples of double integrals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Properties of double integrals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Double integrals in probability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 14</a:t>
            </a:r>
            <a:endParaRPr lang="en-US" sz="1400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properties of double integrals are analogous to those of integrals of functions in one variable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5826" cy="3699430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051720" y="1871263"/>
            <a:ext cx="648072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2051720" y="3062744"/>
            <a:ext cx="648072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051720" y="4299942"/>
            <a:ext cx="648072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properties of double integrals are analogous to those of integrals of functions in one variable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5346" cy="165264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411760" y="2244365"/>
            <a:ext cx="576064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ieren 19"/>
          <p:cNvGrpSpPr/>
          <p:nvPr/>
        </p:nvGrpSpPr>
        <p:grpSpPr>
          <a:xfrm>
            <a:off x="1757157" y="3202507"/>
            <a:ext cx="2952328" cy="1736664"/>
            <a:chOff x="1757157" y="3202507"/>
            <a:chExt cx="2952328" cy="173666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7157" y="3202507"/>
              <a:ext cx="2952328" cy="173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2843808" y="3939901"/>
              <a:ext cx="288032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3734195" y="3939902"/>
              <a:ext cx="288032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feld 15"/>
            <p:cNvSpPr txBox="1"/>
            <p:nvPr/>
          </p:nvSpPr>
          <p:spPr>
            <a:xfrm>
              <a:off x="2627784" y="3939902"/>
              <a:ext cx="319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923928" y="4011910"/>
              <a:ext cx="319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3233057" y="3526971"/>
              <a:ext cx="195943" cy="209006"/>
            </a:xfrm>
            <a:custGeom>
              <a:avLst/>
              <a:gdLst>
                <a:gd name="connsiteX0" fmla="*/ 19594 w 195943"/>
                <a:gd name="connsiteY0" fmla="*/ 0 h 209006"/>
                <a:gd name="connsiteX1" fmla="*/ 0 w 195943"/>
                <a:gd name="connsiteY1" fmla="*/ 150223 h 209006"/>
                <a:gd name="connsiteX2" fmla="*/ 52252 w 195943"/>
                <a:gd name="connsiteY2" fmla="*/ 209006 h 209006"/>
                <a:gd name="connsiteX3" fmla="*/ 156754 w 195943"/>
                <a:gd name="connsiteY3" fmla="*/ 195943 h 209006"/>
                <a:gd name="connsiteX4" fmla="*/ 195943 w 195943"/>
                <a:gd name="connsiteY4" fmla="*/ 111035 h 209006"/>
                <a:gd name="connsiteX5" fmla="*/ 182880 w 195943"/>
                <a:gd name="connsiteY5" fmla="*/ 0 h 209006"/>
                <a:gd name="connsiteX6" fmla="*/ 19594 w 195943"/>
                <a:gd name="connsiteY6" fmla="*/ 0 h 20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943" h="209006">
                  <a:moveTo>
                    <a:pt x="19594" y="0"/>
                  </a:moveTo>
                  <a:lnTo>
                    <a:pt x="0" y="150223"/>
                  </a:lnTo>
                  <a:lnTo>
                    <a:pt x="52252" y="209006"/>
                  </a:lnTo>
                  <a:lnTo>
                    <a:pt x="156754" y="195943"/>
                  </a:lnTo>
                  <a:lnTo>
                    <a:pt x="195943" y="111035"/>
                  </a:lnTo>
                  <a:lnTo>
                    <a:pt x="182880" y="0"/>
                  </a:lnTo>
                  <a:lnTo>
                    <a:pt x="19594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275856" y="3435846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endParaRPr lang="en-US" sz="12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able to ‘slice’ regions allows an effective evaluation of integrals on sub-regions that can be expressed by vertical and horizontal cross sections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2"/>
            <a:ext cx="7071405" cy="1794296"/>
          </a:xfrm>
          <a:prstGeom prst="rect">
            <a:avLst/>
          </a:prstGeom>
          <a:noFill/>
          <a:ln/>
          <a:effectLst/>
        </p:spPr>
      </p:pic>
      <p:sp>
        <p:nvSpPr>
          <p:cNvPr id="18" name="Textfeld 17"/>
          <p:cNvSpPr txBox="1"/>
          <p:nvPr/>
        </p:nvSpPr>
        <p:spPr>
          <a:xfrm>
            <a:off x="1691680" y="3362014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region can neither be expressed by horizontal nor vertical cross sections.</a:t>
            </a:r>
            <a:endParaRPr lang="en-US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7838484" y="3291830"/>
            <a:ext cx="1043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can be expressed by vertical cross sections and </a:t>
            </a:r>
            <a:r>
              <a:rPr lang="en-US" sz="1200" i="1" dirty="0" smtClean="0"/>
              <a:t>R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can be expressed by horizontal cross sections</a:t>
            </a:r>
            <a:endParaRPr lang="en-US" sz="12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2943102" y="3217998"/>
            <a:ext cx="4697956" cy="1749609"/>
            <a:chOff x="2943102" y="3217998"/>
            <a:chExt cx="4697956" cy="174960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10258"/>
            <a:stretch>
              <a:fillRect/>
            </a:stretch>
          </p:blipFill>
          <p:spPr bwMode="auto">
            <a:xfrm>
              <a:off x="2943102" y="3217998"/>
              <a:ext cx="4697956" cy="1749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3923928" y="3939902"/>
              <a:ext cx="288032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24"/>
            <p:cNvSpPr txBox="1"/>
            <p:nvPr/>
          </p:nvSpPr>
          <p:spPr>
            <a:xfrm>
              <a:off x="3995936" y="4011910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endParaRPr lang="en-US" sz="1200" baseline="-25000" dirty="0"/>
            </a:p>
          </p:txBody>
        </p:sp>
        <p:pic>
          <p:nvPicPr>
            <p:cNvPr id="26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6372200" y="4011910"/>
              <a:ext cx="288032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6890542" y="3752450"/>
              <a:ext cx="144016" cy="14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feld 27"/>
            <p:cNvSpPr txBox="1"/>
            <p:nvPr/>
          </p:nvSpPr>
          <p:spPr>
            <a:xfrm>
              <a:off x="6328214" y="4022943"/>
              <a:ext cx="319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778848" y="3673078"/>
              <a:ext cx="319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</p:grpSp>
      <p:cxnSp>
        <p:nvCxnSpPr>
          <p:cNvPr id="20" name="Gerade Verbindung 19"/>
          <p:cNvCxnSpPr/>
          <p:nvPr/>
        </p:nvCxnSpPr>
        <p:spPr>
          <a:xfrm flipH="1">
            <a:off x="6876256" y="3723878"/>
            <a:ext cx="936104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 flipV="1">
            <a:off x="2627784" y="3722054"/>
            <a:ext cx="1224136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an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46882"/>
            <a:ext cx="3024336" cy="345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72119" y="1203598"/>
            <a:ext cx="5370912" cy="3033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an area</a:t>
            </a:r>
            <a:endParaRPr lang="en-US" dirty="0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7"/>
            <a:ext cx="5959245" cy="331478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integral of the constant unit function over a region gives the area of this region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82"/>
            <a:ext cx="5318102" cy="2187772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4535996" y="1856023"/>
            <a:ext cx="324036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221040" y="1082442"/>
            <a:ext cx="2880320" cy="2339346"/>
            <a:chOff x="221040" y="1082442"/>
            <a:chExt cx="2880320" cy="23393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040" y="1082442"/>
              <a:ext cx="2880320" cy="2339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5767" t="78696" r="24233" b="8992"/>
            <a:stretch>
              <a:fillRect/>
            </a:stretch>
          </p:blipFill>
          <p:spPr bwMode="auto">
            <a:xfrm rot="10800000">
              <a:off x="1873250" y="2787774"/>
              <a:ext cx="178470" cy="17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1751948" y="2741166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endParaRPr lang="en-US" sz="1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bounded integrand function allows the setting of lower and upper bounds for the value of the integral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57156" cy="161386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2411760" y="2230378"/>
            <a:ext cx="576064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</a:t>
            </a:r>
            <a:r>
              <a:rPr lang="en-US" dirty="0" err="1" smtClean="0"/>
              <a:t>boundedness</a:t>
            </a:r>
            <a:r>
              <a:rPr lang="en-US" dirty="0" smtClean="0"/>
              <a:t> property </a:t>
            </a:r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9"/>
            <a:ext cx="7097259" cy="3427859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50289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17858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Further Examples of Double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Properties of Double Integrals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Double Integrals in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Density functions and probability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216024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Sample Space</a:t>
            </a:r>
            <a:endParaRPr lang="en-US" sz="1400" dirty="0"/>
          </a:p>
        </p:txBody>
      </p:sp>
      <p:sp>
        <p:nvSpPr>
          <p:cNvPr id="4" name="Rechteck 3"/>
          <p:cNvSpPr/>
          <p:nvPr/>
        </p:nvSpPr>
        <p:spPr>
          <a:xfrm>
            <a:off x="251520" y="1491630"/>
            <a:ext cx="21602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feld 4"/>
          <p:cNvSpPr txBox="1"/>
          <p:nvPr/>
        </p:nvSpPr>
        <p:spPr>
          <a:xfrm>
            <a:off x="251520" y="1491630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</a:t>
            </a:r>
            <a:endParaRPr lang="en-US" sz="1400" i="1" dirty="0"/>
          </a:p>
        </p:txBody>
      </p:sp>
      <p:sp>
        <p:nvSpPr>
          <p:cNvPr id="6" name="Ellipse 5"/>
          <p:cNvSpPr/>
          <p:nvPr/>
        </p:nvSpPr>
        <p:spPr>
          <a:xfrm>
            <a:off x="1331640" y="1707654"/>
            <a:ext cx="936104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881413" y="180578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</a:t>
            </a:r>
            <a:endParaRPr lang="en-US" sz="1400" i="1" dirty="0"/>
          </a:p>
        </p:txBody>
      </p:sp>
      <p:sp>
        <p:nvSpPr>
          <p:cNvPr id="8" name="Ellipse 7"/>
          <p:cNvSpPr/>
          <p:nvPr/>
        </p:nvSpPr>
        <p:spPr>
          <a:xfrm>
            <a:off x="611560" y="16356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11560" y="19236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971600" y="19236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971600" y="16356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475656" y="185167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691680" y="19956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51520" y="2499742"/>
            <a:ext cx="216024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Cont. Random Variable</a:t>
            </a:r>
            <a:endParaRPr lang="en-US" sz="1400" dirty="0"/>
          </a:p>
        </p:txBody>
      </p:sp>
      <p:sp>
        <p:nvSpPr>
          <p:cNvPr id="15" name="Rechteck 14"/>
          <p:cNvSpPr/>
          <p:nvPr/>
        </p:nvSpPr>
        <p:spPr>
          <a:xfrm>
            <a:off x="251520" y="2859782"/>
            <a:ext cx="21602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59532" y="3003798"/>
            <a:ext cx="1944216" cy="494864"/>
          </a:xfrm>
          <a:prstGeom prst="rect">
            <a:avLst/>
          </a:prstGeom>
          <a:noFill/>
          <a:ln/>
          <a:effectLst/>
        </p:spPr>
      </p:pic>
      <p:sp>
        <p:nvSpPr>
          <p:cNvPr id="17" name="Gleichschenkliges Dreieck 16"/>
          <p:cNvSpPr/>
          <p:nvPr/>
        </p:nvSpPr>
        <p:spPr>
          <a:xfrm rot="10800000">
            <a:off x="827584" y="235572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51520" y="3867894"/>
            <a:ext cx="216024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Probability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251520" y="4227934"/>
            <a:ext cx="21602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0" name="Gerade Verbindung 19"/>
          <p:cNvCxnSpPr/>
          <p:nvPr/>
        </p:nvCxnSpPr>
        <p:spPr>
          <a:xfrm>
            <a:off x="2483768" y="1851670"/>
            <a:ext cx="288032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771800" y="1851670"/>
            <a:ext cx="0" cy="273630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2483768" y="4594505"/>
            <a:ext cx="28803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Gleichschenkliges Dreieck 22"/>
          <p:cNvSpPr/>
          <p:nvPr/>
        </p:nvSpPr>
        <p:spPr>
          <a:xfrm rot="10800000">
            <a:off x="827584" y="3723878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72119" y="1203599"/>
            <a:ext cx="5361058" cy="2600350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8885" y="4316117"/>
            <a:ext cx="2005510" cy="416485"/>
          </a:xfrm>
          <a:prstGeom prst="rect">
            <a:avLst/>
          </a:prstGeom>
          <a:noFill/>
          <a:ln/>
          <a:effectLst/>
        </p:spPr>
      </p:pic>
      <p:sp>
        <p:nvSpPr>
          <p:cNvPr id="28" name="Rechteck 27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7252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17858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Further Examples of Double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Properties of Double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Double Integrals in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C.1. (a) Joint probability density function p(s, y) for... |  Download Scientific Diagram"/>
          <p:cNvPicPr>
            <a:picLocks noChangeAspect="1" noChangeArrowheads="1"/>
          </p:cNvPicPr>
          <p:nvPr/>
        </p:nvPicPr>
        <p:blipFill>
          <a:blip r:embed="rId3" cstate="print"/>
          <a:srcRect r="49880"/>
          <a:stretch>
            <a:fillRect/>
          </a:stretch>
        </p:blipFill>
        <p:spPr bwMode="auto">
          <a:xfrm>
            <a:off x="1752640" y="3176725"/>
            <a:ext cx="2448272" cy="186196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joint density function of two random variables connects probabilities with double integrals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7072233" cy="21666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analogy to density functions, the properties of a joint density function are non-negativity and normalization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2120" y="1203599"/>
            <a:ext cx="5369723" cy="3756618"/>
          </a:xfrm>
          <a:prstGeom prst="rect">
            <a:avLst/>
          </a:prstGeom>
          <a:noFill/>
          <a:ln/>
          <a:effectLst/>
        </p:spPr>
      </p:pic>
      <p:grpSp>
        <p:nvGrpSpPr>
          <p:cNvPr id="9" name="Gruppieren 8"/>
          <p:cNvGrpSpPr/>
          <p:nvPr/>
        </p:nvGrpSpPr>
        <p:grpSpPr>
          <a:xfrm>
            <a:off x="243899" y="1131590"/>
            <a:ext cx="2852433" cy="2376264"/>
            <a:chOff x="243899" y="1131590"/>
            <a:chExt cx="2852433" cy="2376264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99" y="1131590"/>
              <a:ext cx="2852433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 2"/>
            <p:cNvPicPr>
              <a:picLocks noChangeAspect="1" noChangeArrowheads="1"/>
            </p:cNvPicPr>
            <p:nvPr/>
          </p:nvPicPr>
          <p:blipFill>
            <a:blip r:embed="rId4" cstate="print"/>
            <a:srcRect l="35315" t="66314" r="49538" b="24595"/>
            <a:stretch>
              <a:fillRect/>
            </a:stretch>
          </p:blipFill>
          <p:spPr bwMode="auto">
            <a:xfrm>
              <a:off x="1547664" y="2787774"/>
              <a:ext cx="4320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1259632" y="2715766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endParaRPr lang="en-US" sz="1200" i="1" dirty="0"/>
            </a:p>
          </p:txBody>
        </p:sp>
      </p:grpSp>
      <p:sp>
        <p:nvSpPr>
          <p:cNvPr id="15" name="Rechteck 14"/>
          <p:cNvSpPr/>
          <p:nvPr/>
        </p:nvSpPr>
        <p:spPr>
          <a:xfrm>
            <a:off x="4049942" y="2929632"/>
            <a:ext cx="4212468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Properties of the joint density function</a:t>
            </a:r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4"/>
            <a:ext cx="7104183" cy="3778722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Properties of the joint density function</a:t>
            </a:r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5"/>
            <a:ext cx="6988616" cy="2255571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random variables are independent if their joint density function is the product of the individual density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2"/>
            <a:ext cx="7067414" cy="359154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Independent waiting times</a:t>
            </a:r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3"/>
            <a:ext cx="7051336" cy="3357304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Bundesweiter Kinostart: Ab wann dürfen Kinos wieder öffnen &amp; was muss ich  beachten? · KINO.de"/>
          <p:cNvPicPr>
            <a:picLocks noChangeAspect="1" noChangeArrowheads="1"/>
          </p:cNvPicPr>
          <p:nvPr/>
        </p:nvPicPr>
        <p:blipFill>
          <a:blip r:embed="rId4" cstate="print"/>
          <a:srcRect l="13333" r="26667"/>
          <a:stretch>
            <a:fillRect/>
          </a:stretch>
        </p:blipFill>
        <p:spPr bwMode="auto">
          <a:xfrm>
            <a:off x="251520" y="1131590"/>
            <a:ext cx="1296144" cy="120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Independent waiting times</a:t>
            </a:r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3"/>
            <a:ext cx="6330231" cy="2144218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en 9"/>
          <p:cNvGrpSpPr/>
          <p:nvPr/>
        </p:nvGrpSpPr>
        <p:grpSpPr>
          <a:xfrm>
            <a:off x="6973664" y="3154164"/>
            <a:ext cx="1835844" cy="1800200"/>
            <a:chOff x="6973664" y="3154164"/>
            <a:chExt cx="1835844" cy="1800200"/>
          </a:xfrm>
        </p:grpSpPr>
        <p:pic>
          <p:nvPicPr>
            <p:cNvPr id="6" name="Picture 3 1"/>
            <p:cNvPicPr>
              <a:picLocks noChangeAspect="1" noChangeArrowheads="1"/>
            </p:cNvPicPr>
            <p:nvPr/>
          </p:nvPicPr>
          <p:blipFill>
            <a:blip r:embed="rId4" cstate="print"/>
            <a:srcRect l="7327" b="7706"/>
            <a:stretch>
              <a:fillRect/>
            </a:stretch>
          </p:blipFill>
          <p:spPr bwMode="auto">
            <a:xfrm>
              <a:off x="6973664" y="3154164"/>
              <a:ext cx="18358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 2"/>
            <p:cNvPicPr>
              <a:picLocks noChangeAspect="1" noChangeArrowheads="1"/>
            </p:cNvPicPr>
            <p:nvPr/>
          </p:nvPicPr>
          <p:blipFill>
            <a:blip r:embed="rId4" cstate="print"/>
            <a:srcRect l="21867" t="51684" r="67228" b="26165"/>
            <a:stretch>
              <a:fillRect/>
            </a:stretch>
          </p:blipFill>
          <p:spPr bwMode="auto">
            <a:xfrm>
              <a:off x="7524328" y="4083918"/>
              <a:ext cx="21602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7308304" y="4371950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</a:t>
              </a:r>
              <a:endParaRPr lang="en-US" sz="1200" i="1" dirty="0"/>
            </a:p>
          </p:txBody>
        </p:sp>
      </p:grpSp>
      <p:pic>
        <p:nvPicPr>
          <p:cNvPr id="11" name="Picture 4" descr="Bundesweiter Kinostart: Ab wann dürfen Kinos wieder öffnen &amp; was muss ich  beachten? · KINO.de"/>
          <p:cNvPicPr>
            <a:picLocks noChangeAspect="1" noChangeArrowheads="1"/>
          </p:cNvPicPr>
          <p:nvPr/>
        </p:nvPicPr>
        <p:blipFill>
          <a:blip r:embed="rId5" cstate="print"/>
          <a:srcRect l="13333" r="26667"/>
          <a:stretch>
            <a:fillRect/>
          </a:stretch>
        </p:blipFill>
        <p:spPr bwMode="auto">
          <a:xfrm>
            <a:off x="251520" y="1131590"/>
            <a:ext cx="1296144" cy="120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Independent waiting times</a:t>
            </a:r>
            <a:endParaRPr lang="en-US" dirty="0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0"/>
            <a:ext cx="7056709" cy="3742692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undesweiter Kinostart: Ab wann dürfen Kinos wieder öffnen &amp; was muss ich  beachten? · KINO.de"/>
          <p:cNvPicPr>
            <a:picLocks noChangeAspect="1" noChangeArrowheads="1"/>
          </p:cNvPicPr>
          <p:nvPr/>
        </p:nvPicPr>
        <p:blipFill>
          <a:blip r:embed="rId4" cstate="print"/>
          <a:srcRect l="13333" r="26667"/>
          <a:stretch>
            <a:fillRect/>
          </a:stretch>
        </p:blipFill>
        <p:spPr bwMode="auto">
          <a:xfrm>
            <a:off x="251520" y="1131590"/>
            <a:ext cx="1296144" cy="120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Time at a restaurant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68901" cy="368754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2" descr="Coronavirus München: Restaurant Salon Luitpold reagiert ungewöhnlich | Stadt"/>
          <p:cNvPicPr>
            <a:picLocks noChangeAspect="1" noChangeArrowheads="1"/>
          </p:cNvPicPr>
          <p:nvPr/>
        </p:nvPicPr>
        <p:blipFill>
          <a:blip r:embed="rId4" cstate="print"/>
          <a:srcRect l="36329"/>
          <a:stretch>
            <a:fillRect/>
          </a:stretch>
        </p:blipFill>
        <p:spPr bwMode="auto">
          <a:xfrm>
            <a:off x="251520" y="3003798"/>
            <a:ext cx="128374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Time at a restaurant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6"/>
            <a:ext cx="7083921" cy="369716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2" descr="Coronavirus München: Restaurant Salon Luitpold reagiert ungewöhnlich | Stadt"/>
          <p:cNvPicPr>
            <a:picLocks noChangeAspect="1" noChangeArrowheads="1"/>
          </p:cNvPicPr>
          <p:nvPr/>
        </p:nvPicPr>
        <p:blipFill>
          <a:blip r:embed="rId4" cstate="print"/>
          <a:srcRect l="36329"/>
          <a:stretch>
            <a:fillRect/>
          </a:stretch>
        </p:blipFill>
        <p:spPr bwMode="auto">
          <a:xfrm>
            <a:off x="251520" y="1131590"/>
            <a:ext cx="128374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Volume of a tetrahedron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79" y="1014032"/>
            <a:ext cx="1919420" cy="23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77"/>
            <a:ext cx="5322875" cy="3121675"/>
          </a:xfrm>
          <a:prstGeom prst="rect">
            <a:avLst/>
          </a:prstGeom>
          <a:noFill/>
          <a:ln/>
          <a:effectLst/>
        </p:spPr>
      </p:pic>
      <p:grpSp>
        <p:nvGrpSpPr>
          <p:cNvPr id="12" name="Gruppieren 11"/>
          <p:cNvGrpSpPr/>
          <p:nvPr/>
        </p:nvGrpSpPr>
        <p:grpSpPr>
          <a:xfrm>
            <a:off x="251520" y="3363838"/>
            <a:ext cx="2016224" cy="1709927"/>
            <a:chOff x="251520" y="3363838"/>
            <a:chExt cx="2016224" cy="17099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6667" b="10259"/>
            <a:stretch>
              <a:fillRect/>
            </a:stretch>
          </p:blipFill>
          <p:spPr bwMode="auto">
            <a:xfrm>
              <a:off x="251520" y="3363838"/>
              <a:ext cx="2016224" cy="170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899592" y="4227934"/>
              <a:ext cx="216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Time at a restaurant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fik 2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2119" y="1203599"/>
            <a:ext cx="5372645" cy="3472982"/>
          </a:xfrm>
          <a:prstGeom prst="rect">
            <a:avLst/>
          </a:prstGeom>
          <a:noFill/>
          <a:ln/>
          <a:effectLst/>
        </p:spPr>
      </p:pic>
      <p:cxnSp>
        <p:nvCxnSpPr>
          <p:cNvPr id="7" name="Gerade Verbindung mit Pfeil 6"/>
          <p:cNvCxnSpPr/>
          <p:nvPr/>
        </p:nvCxnSpPr>
        <p:spPr>
          <a:xfrm flipV="1">
            <a:off x="539552" y="1142623"/>
            <a:ext cx="0" cy="187220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95536" y="2870815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winkliges Dreieck 10"/>
          <p:cNvSpPr/>
          <p:nvPr/>
        </p:nvSpPr>
        <p:spPr>
          <a:xfrm>
            <a:off x="539552" y="1646679"/>
            <a:ext cx="1224136" cy="1224136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51520" y="1214631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endParaRPr lang="en-US" sz="12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979712" y="2870815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</a:t>
            </a:r>
            <a:endParaRPr lang="en-US" sz="12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547664" y="287081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60</a:t>
            </a:r>
            <a:endParaRPr lang="en-US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79512" y="15026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60</a:t>
            </a:r>
            <a:endParaRPr lang="en-US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51520" y="28708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11560" y="2499742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</a:t>
            </a:r>
            <a:endParaRPr lang="en-US" sz="1200" i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043608" y="1851670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r>
              <a:rPr lang="en-US" sz="1200" dirty="0" smtClean="0"/>
              <a:t> + </a:t>
            </a:r>
            <a:r>
              <a:rPr lang="en-US" sz="1200" i="1" dirty="0" smtClean="0"/>
              <a:t>y</a:t>
            </a:r>
            <a:r>
              <a:rPr lang="en-US" sz="1200" dirty="0" smtClean="0"/>
              <a:t> = 60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probability density functions of two variables there is an </a:t>
            </a:r>
            <a:r>
              <a:rPr lang="en-US" i="1" dirty="0" smtClean="0"/>
              <a:t>x</a:t>
            </a:r>
            <a:r>
              <a:rPr lang="en-US" dirty="0" smtClean="0"/>
              <a:t>-mean and a </a:t>
            </a:r>
            <a:r>
              <a:rPr lang="en-US" i="1" dirty="0" smtClean="0"/>
              <a:t>y</a:t>
            </a:r>
            <a:r>
              <a:rPr lang="en-US" dirty="0" smtClean="0"/>
              <a:t>-mean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2"/>
            <a:ext cx="7073786" cy="28043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Expected times at a restaurant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81690" cy="3642897"/>
          </a:xfrm>
          <a:prstGeom prst="rect">
            <a:avLst/>
          </a:prstGeom>
          <a:noFill/>
          <a:ln/>
          <a:effectLst/>
        </p:spPr>
      </p:pic>
      <p:pic>
        <p:nvPicPr>
          <p:cNvPr id="41986" name="Picture 2" descr="Coronavirus München: Restaurant Salon Luitpold reagiert ungewöhnlich | Stadt"/>
          <p:cNvPicPr>
            <a:picLocks noChangeAspect="1" noChangeArrowheads="1"/>
          </p:cNvPicPr>
          <p:nvPr/>
        </p:nvPicPr>
        <p:blipFill>
          <a:blip r:embed="rId4" cstate="print"/>
          <a:srcRect l="36329"/>
          <a:stretch>
            <a:fillRect/>
          </a:stretch>
        </p:blipFill>
        <p:spPr bwMode="auto">
          <a:xfrm>
            <a:off x="251520" y="1131590"/>
            <a:ext cx="128374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Expected times at a restaurant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8"/>
            <a:ext cx="7077173" cy="3097050"/>
          </a:xfrm>
          <a:prstGeom prst="rect">
            <a:avLst/>
          </a:prstGeom>
          <a:noFill/>
          <a:ln/>
          <a:effectLst/>
        </p:spPr>
      </p:pic>
      <p:pic>
        <p:nvPicPr>
          <p:cNvPr id="41986" name="Picture 2" descr="Coronavirus München: Restaurant Salon Luitpold reagiert ungewöhnlich | Stadt"/>
          <p:cNvPicPr>
            <a:picLocks noChangeAspect="1" noChangeArrowheads="1"/>
          </p:cNvPicPr>
          <p:nvPr/>
        </p:nvPicPr>
        <p:blipFill>
          <a:blip r:embed="rId4" cstate="print"/>
          <a:srcRect l="36329"/>
          <a:stretch>
            <a:fillRect/>
          </a:stretch>
        </p:blipFill>
        <p:spPr bwMode="auto">
          <a:xfrm>
            <a:off x="251520" y="1131590"/>
            <a:ext cx="128374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Normal Distributions | mbedded.ni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99355"/>
            <a:ext cx="3034308" cy="22757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Probability density of a normally distributed random variable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2"/>
            <a:ext cx="7080738" cy="224829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Production accuracy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0"/>
            <a:ext cx="7081545" cy="2926357"/>
          </a:xfrm>
          <a:prstGeom prst="rect">
            <a:avLst/>
          </a:prstGeom>
          <a:noFill/>
          <a:ln/>
          <a:effectLst/>
        </p:spPr>
      </p:pic>
      <p:pic>
        <p:nvPicPr>
          <p:cNvPr id="39938" name="Picture 2" descr="Cylindrical Roller Bearings | CRB Application | CRB Types - NBC In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34182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Production accuracy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2119" y="1203599"/>
            <a:ext cx="5372961" cy="3453976"/>
          </a:xfrm>
          <a:prstGeom prst="rect">
            <a:avLst/>
          </a:prstGeom>
          <a:noFill/>
          <a:ln/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31591"/>
            <a:ext cx="2880319" cy="17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Production accuracy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82694" cy="34244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Exercises:</a:t>
            </a:r>
          </a:p>
          <a:p>
            <a:pPr lvl="0">
              <a:spcBef>
                <a:spcPct val="0"/>
              </a:spcBef>
              <a:defRPr/>
            </a:pPr>
            <a:endParaRPr lang="en-US" sz="5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Calculus II for Management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Further examples of double integrals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Properties of double integrals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Double integrals in probability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72119" y="1203599"/>
            <a:ext cx="5360042" cy="730276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2067694"/>
            <a:ext cx="5472608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72120" y="2139701"/>
            <a:ext cx="5375257" cy="2778373"/>
          </a:xfrm>
          <a:prstGeom prst="rect">
            <a:avLst/>
          </a:prstGeom>
          <a:noFill/>
          <a:ln/>
          <a:effectLst/>
        </p:spPr>
      </p:pic>
      <p:cxnSp>
        <p:nvCxnSpPr>
          <p:cNvPr id="9" name="Gerade Verbindung 8"/>
          <p:cNvCxnSpPr/>
          <p:nvPr/>
        </p:nvCxnSpPr>
        <p:spPr>
          <a:xfrm>
            <a:off x="683568" y="1131590"/>
            <a:ext cx="0" cy="1944216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1560" y="3003798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ihandform 11"/>
          <p:cNvSpPr/>
          <p:nvPr/>
        </p:nvSpPr>
        <p:spPr>
          <a:xfrm>
            <a:off x="685151" y="1566894"/>
            <a:ext cx="1430383" cy="1436914"/>
          </a:xfrm>
          <a:custGeom>
            <a:avLst/>
            <a:gdLst>
              <a:gd name="connsiteX0" fmla="*/ 0 w 1430383"/>
              <a:gd name="connsiteY0" fmla="*/ 1436914 h 1436914"/>
              <a:gd name="connsiteX1" fmla="*/ 6531 w 1430383"/>
              <a:gd name="connsiteY1" fmla="*/ 711925 h 1436914"/>
              <a:gd name="connsiteX2" fmla="*/ 1430383 w 1430383"/>
              <a:gd name="connsiteY2" fmla="*/ 0 h 1436914"/>
              <a:gd name="connsiteX3" fmla="*/ 0 w 1430383"/>
              <a:gd name="connsiteY3" fmla="*/ 1436914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383" h="1436914">
                <a:moveTo>
                  <a:pt x="0" y="1436914"/>
                </a:moveTo>
                <a:lnTo>
                  <a:pt x="6531" y="711925"/>
                </a:lnTo>
                <a:lnTo>
                  <a:pt x="1430383" y="0"/>
                </a:lnTo>
                <a:lnTo>
                  <a:pt x="0" y="14369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251520" y="300379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(0,0)</a:t>
            </a:r>
            <a:endParaRPr lang="en-US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1907704" y="127560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(2,2)</a:t>
            </a:r>
            <a:endParaRPr lang="en-US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210362" y="2139702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(0,1)</a:t>
            </a:r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>
            <a:off x="650227" y="2965131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649664" y="223972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2075535" y="153813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395536" y="113159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</a:t>
            </a:r>
            <a:endParaRPr lang="en-US" sz="1200" i="1" dirty="0"/>
          </a:p>
        </p:txBody>
      </p:sp>
      <p:sp>
        <p:nvSpPr>
          <p:cNvPr id="24" name="Textfeld 23"/>
          <p:cNvSpPr txBox="1"/>
          <p:nvPr/>
        </p:nvSpPr>
        <p:spPr>
          <a:xfrm>
            <a:off x="2123728" y="3003798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endParaRPr lang="en-US" sz="1200" i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55576" y="2283718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Volume of a tetrahedron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79" y="1014032"/>
            <a:ext cx="1919420" cy="23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74"/>
            <a:ext cx="5322884" cy="3613540"/>
          </a:xfrm>
          <a:prstGeom prst="rect">
            <a:avLst/>
          </a:prstGeom>
          <a:noFill/>
          <a:ln/>
          <a:effectLst/>
        </p:spPr>
      </p:pic>
      <p:grpSp>
        <p:nvGrpSpPr>
          <p:cNvPr id="14" name="Gruppieren 13"/>
          <p:cNvGrpSpPr/>
          <p:nvPr/>
        </p:nvGrpSpPr>
        <p:grpSpPr>
          <a:xfrm>
            <a:off x="251520" y="3363838"/>
            <a:ext cx="2016224" cy="1709927"/>
            <a:chOff x="251520" y="3363838"/>
            <a:chExt cx="2016224" cy="1709927"/>
          </a:xfrm>
        </p:grpSpPr>
        <p:pic>
          <p:nvPicPr>
            <p:cNvPr id="1027" name="Picture 3 1"/>
            <p:cNvPicPr>
              <a:picLocks noChangeAspect="1" noChangeArrowheads="1"/>
            </p:cNvPicPr>
            <p:nvPr/>
          </p:nvPicPr>
          <p:blipFill>
            <a:blip r:embed="rId5" cstate="print"/>
            <a:srcRect l="6667" b="10259"/>
            <a:stretch>
              <a:fillRect/>
            </a:stretch>
          </p:blipFill>
          <p:spPr bwMode="auto">
            <a:xfrm>
              <a:off x="251520" y="3363838"/>
              <a:ext cx="2016224" cy="170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899592" y="4227934"/>
              <a:ext cx="216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4640" y="1188877"/>
            <a:ext cx="6204186" cy="36238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030" y="2224410"/>
            <a:ext cx="1737316" cy="27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49"/>
            <a:ext cx="7066835" cy="841698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211710"/>
            <a:ext cx="7200800" cy="28083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45226" y="2283665"/>
            <a:ext cx="4685243" cy="24058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3851920" y="2931790"/>
            <a:ext cx="4608512" cy="2088232"/>
            <a:chOff x="3491880" y="2859782"/>
            <a:chExt cx="4608512" cy="2088232"/>
          </a:xfrm>
        </p:grpSpPr>
        <p:pic>
          <p:nvPicPr>
            <p:cNvPr id="1027" name="Picture 3 1 1"/>
            <p:cNvPicPr>
              <a:picLocks noChangeAspect="1" noChangeArrowheads="1"/>
            </p:cNvPicPr>
            <p:nvPr/>
          </p:nvPicPr>
          <p:blipFill>
            <a:blip r:embed="rId4" cstate="print"/>
            <a:srcRect t="21902" r="60308"/>
            <a:stretch>
              <a:fillRect/>
            </a:stretch>
          </p:blipFill>
          <p:spPr bwMode="auto">
            <a:xfrm>
              <a:off x="3491880" y="3075806"/>
              <a:ext cx="173271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 2 1"/>
            <p:cNvPicPr>
              <a:picLocks noChangeAspect="1" noChangeArrowheads="1"/>
            </p:cNvPicPr>
            <p:nvPr/>
          </p:nvPicPr>
          <p:blipFill>
            <a:blip r:embed="rId4" cstate="print"/>
            <a:srcRect l="60412" t="21902"/>
            <a:stretch>
              <a:fillRect/>
            </a:stretch>
          </p:blipFill>
          <p:spPr bwMode="auto">
            <a:xfrm>
              <a:off x="6012160" y="3075806"/>
              <a:ext cx="172819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 1 2"/>
            <p:cNvPicPr>
              <a:picLocks noChangeAspect="1" noChangeArrowheads="1"/>
            </p:cNvPicPr>
            <p:nvPr/>
          </p:nvPicPr>
          <p:blipFill>
            <a:blip r:embed="rId4" cstate="print"/>
            <a:srcRect l="6001" t="7258" r="79162" b="77114"/>
            <a:stretch>
              <a:fillRect/>
            </a:stretch>
          </p:blipFill>
          <p:spPr bwMode="auto">
            <a:xfrm>
              <a:off x="4716016" y="3435846"/>
              <a:ext cx="647700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 2 2"/>
            <p:cNvPicPr>
              <a:picLocks noChangeAspect="1" noChangeArrowheads="1"/>
            </p:cNvPicPr>
            <p:nvPr/>
          </p:nvPicPr>
          <p:blipFill>
            <a:blip r:embed="rId4" cstate="print"/>
            <a:srcRect l="65361" t="6883" r="18144" b="78098"/>
            <a:stretch>
              <a:fillRect/>
            </a:stretch>
          </p:blipFill>
          <p:spPr bwMode="auto">
            <a:xfrm>
              <a:off x="7380312" y="3291830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 1 3"/>
            <p:cNvPicPr>
              <a:picLocks noChangeAspect="1" noChangeArrowheads="1"/>
            </p:cNvPicPr>
            <p:nvPr/>
          </p:nvPicPr>
          <p:blipFill>
            <a:blip r:embed="rId4" cstate="print"/>
            <a:srcRect t="1732" r="93402" b="86253"/>
            <a:stretch>
              <a:fillRect/>
            </a:stretch>
          </p:blipFill>
          <p:spPr bwMode="auto">
            <a:xfrm>
              <a:off x="3491880" y="2859782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 1 4"/>
            <p:cNvPicPr>
              <a:picLocks noChangeAspect="1" noChangeArrowheads="1"/>
            </p:cNvPicPr>
            <p:nvPr/>
          </p:nvPicPr>
          <p:blipFill>
            <a:blip r:embed="rId4" cstate="print"/>
            <a:srcRect t="1732" r="93402" b="86253"/>
            <a:stretch>
              <a:fillRect/>
            </a:stretch>
          </p:blipFill>
          <p:spPr bwMode="auto">
            <a:xfrm>
              <a:off x="5991522" y="2859782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9582"/>
            <a:ext cx="2520280" cy="22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72120" y="1203600"/>
            <a:ext cx="5370335" cy="730589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2067694"/>
            <a:ext cx="5472608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72119" y="2139701"/>
            <a:ext cx="5358808" cy="7224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4640" y="1188877"/>
            <a:ext cx="7078615" cy="30618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088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3647" y="1203549"/>
            <a:ext cx="7083175" cy="1926558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3291830"/>
            <a:ext cx="7200800" cy="17281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649" y="3363788"/>
            <a:ext cx="7086271" cy="15700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648" y="1203548"/>
            <a:ext cx="6248177" cy="10693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649" y="1203549"/>
            <a:ext cx="7084481" cy="2632029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648" y="1203549"/>
            <a:ext cx="7077224" cy="36783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648" y="1203549"/>
            <a:ext cx="6554829" cy="34011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Volume of a tetrahedron</a:t>
            </a:r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6376663" cy="3719781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Changing the order of integration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62510" y="3128221"/>
            <a:ext cx="2141338" cy="1872208"/>
            <a:chOff x="683568" y="3128221"/>
            <a:chExt cx="2141338" cy="1872208"/>
          </a:xfrm>
        </p:grpSpPr>
        <p:pic>
          <p:nvPicPr>
            <p:cNvPr id="2051" name="Picture 3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3128221"/>
              <a:ext cx="214133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1259632" y="4018260"/>
              <a:ext cx="216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pieren 7"/>
          <p:cNvGrpSpPr/>
          <p:nvPr/>
        </p:nvGrpSpPr>
        <p:grpSpPr>
          <a:xfrm>
            <a:off x="251521" y="1079175"/>
            <a:ext cx="1948266" cy="1883909"/>
            <a:chOff x="251521" y="1079175"/>
            <a:chExt cx="1948266" cy="18839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1" y="1079175"/>
              <a:ext cx="1948266" cy="1883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 3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611560" y="1779662"/>
              <a:ext cx="216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hteck 9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4" y="1177453"/>
            <a:ext cx="5335449" cy="3813124"/>
          </a:xfrm>
          <a:prstGeom prst="rect">
            <a:avLst/>
          </a:prstGeom>
          <a:noFill/>
          <a:ln/>
          <a:effectLst/>
        </p:spPr>
      </p:pic>
      <p:sp>
        <p:nvSpPr>
          <p:cNvPr id="12" name="Freeform 37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333790" flipH="1">
            <a:off x="367850" y="2943241"/>
            <a:ext cx="670765" cy="1249392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Changing the order of integration</a:t>
            </a:r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6584573" cy="3147405"/>
          </a:xfrm>
          <a:prstGeom prst="rect">
            <a:avLst/>
          </a:prstGeom>
          <a:noFill/>
          <a:ln/>
          <a:effectLst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51520" y="3291830"/>
            <a:ext cx="2160240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468085" y="3364901"/>
            <a:ext cx="1727111" cy="1510042"/>
            <a:chOff x="683568" y="3128221"/>
            <a:chExt cx="2141338" cy="1872208"/>
          </a:xfrm>
        </p:grpSpPr>
        <p:pic>
          <p:nvPicPr>
            <p:cNvPr id="10" name="Picture 3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3128221"/>
              <a:ext cx="214133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 2"/>
            <p:cNvPicPr>
              <a:picLocks noChangeAspect="1" noChangeArrowheads="1"/>
            </p:cNvPicPr>
            <p:nvPr/>
          </p:nvPicPr>
          <p:blipFill>
            <a:blip r:embed="rId5" cstate="print"/>
            <a:srcRect l="19612" t="44910" r="70388" b="39973"/>
            <a:stretch>
              <a:fillRect/>
            </a:stretch>
          </p:blipFill>
          <p:spPr bwMode="auto">
            <a:xfrm>
              <a:off x="1259632" y="4018260"/>
              <a:ext cx="216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course, the idea of a double integral extends to a higher nesting of integrals, like triple integrals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2"/>
            <a:ext cx="6277306" cy="3611096"/>
          </a:xfrm>
          <a:prstGeom prst="rect">
            <a:avLst/>
          </a:prstGeom>
          <a:noFill/>
          <a:ln/>
          <a:effectLst/>
        </p:spPr>
      </p:pic>
      <p:pic>
        <p:nvPicPr>
          <p:cNvPr id="50178" name="Picture 2" descr="Charbase U+222D: TRIPLE INTEGRA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974512"/>
            <a:ext cx="1368152" cy="1368152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 rot="1435840">
            <a:off x="7504213" y="1692287"/>
            <a:ext cx="130035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just as Illustration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20109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17858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Further Examples of Double Integrals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Properties of Double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Double Integrals in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3,787"/>
  <p:tag name="ORIGINALWIDTH" val="3325,834"/>
  <p:tag name="LATEXADDIN" val="\documentclass{article}\pagestyle{empty}&#10;\usepackage{amsmath}&#10;\usepackage{amsfonts}&#10;\usepackage{amssymb}&#10;\begin{document}&#10;\begin{minipage}{9.4 cm}&#10;{\sffamily{&#10;{\bf{Example:}}\\[1mm]&#10;Find the volume of the tetrahedron bounded by the three planes $x + 2y + z = 2$, $x=2y$, and $z=0$.\\[4mm]&#10;{\bf{Solution:}}\\[1mm]&#10;In a question such as this, it's wise to draw two diagrams: one of the threedimensional&#10;solid and another of the plane region $R$ over which it lies.\\[1mm]&#10;The figure shows the tetrahedron $T$ bounded by the coordinate planes $x = 0$, $z = 0$, the vertical plane&#10;$x = 2y$, and the plane $x + 2y + z = 2$.\\[1mm]&#10;}}&#10;\end{minipage}&#10;\end{document}"/>
  <p:tag name="IGUANATEXSIZE" val="20"/>
  <p:tag name="IGUANATEXCURSOR" val="6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8,504"/>
  <p:tag name="ORIGINALWIDTH" val="3324,335"/>
  <p:tag name="LATEXADDIN" val="\documentclass{article}\pagestyle{empty}&#10;\usepackage{amsmath}&#10;\usepackage{amsfonts}&#10;\usepackage{amssymb}&#10;\begin{document}&#10;\begin{minipage}{9.4 cm}&#10;{\sffamily{&#10;Since the plane $x + 2y + z = 2$ intersects the&#10;$x$-$y$-plane (whose equation is $z = 0$) in the line $x + 2y = 2$, we see that $T$ lies above&#10;the triangular region $R$ in the $x$-$y$-plane bounded by the lines $x = 2y$, $x + 2y = 2$, and&#10;$x = 0$.\\[1mm]&#10;The plane $x + 2y + z = 2$ can be written as $z = 2-x-2y$, so the required&#10;volume lies under the graph of the function $z = 2-x-2y$ and above\\[-2mm]&#10;$$&#10;R \, \, = \, \, \left\{ \, (x,y) \in \mathbb{R}^2 \, : \, 0 \leq x \leq 1 \, , \, \tfrac{1}{2} x \leq y \leq 1 - \tfrac{1}{2} x \, \right\} \, .&#10;$$&#10;Therefore,\\[-2mm]&#10;$$&#10;V \, \, = \, \, \iint_R \left( 2 - x - 2y \right) \textrm{d} A&#10;\, \, = \, \, \int^1_0 \, \int^{1-\tfrac{1}{2} x}_{\tfrac{1}{2} x} \left( 2 - x - 2y \right) \textrm{d} y \, \textrm{d} x&#10;$$&#10;}}&#10;\end{minipage}&#10;\end{document}"/>
  <p:tag name="IGUANATEXSIZE" val="20"/>
  <p:tag name="IGUANATEXCURSOR" val="9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3,967"/>
  <p:tag name="ORIGINALWIDTH" val="4038,995"/>
  <p:tag name="LATEXADDIN" val="\documentclass{article}\pagestyle{empty}&#10;\usepackage{amsmath}&#10;\usepackage{amsfonts}&#10;\usepackage{amssymb}&#10;\begin{document}&#10;\begin{minipage}{12.7 cm}&#10;{\sffamily{&#10;We have\\[-6mm]&#10;\begin{eqnarray*}&#10;V &amp; = &amp; \iint_R \left( 2 - x - 2y \right) \textrm{d} A&#10;\, \, = \, \, \int^1_0 \, \int^{1-\tfrac{1}{2} x}_{\tfrac{1}{2} x} \left( 2 - x - 2y \right) \textrm{d} y \, \textrm{d} x \\[2mm]&#10;&amp; = &amp;&#10;\int^1_0 \, \Big[ 2y - xy - y^2 \Big]^{y = 1 - \tfrac{1}{2}x}_{y = \tfrac{1}{2} x} \, \textrm{d} x \\[2mm]&#10;&amp; = &amp;&#10;\int^1_0 \left( 2 - x - x \left( 1 - \tfrac{1}{2} x \right) - \left( 1 - \tfrac{1}{2} x \right)^2 - x + \tfrac{1}{2} x^2 - \tfrac{1}{4} x^2 \right)&#10;\textrm{d} x \\[2mm]&#10;&amp; = &amp;&#10;\int^1_0 \left( x^2 - 2x + 1 \right) \textrm{d} x\\[2mm]&#10;&amp; = &amp;&#10;\Big[ \tfrac{1}{3} x^3 - x^2 + x \Big]^1_0 \, \, = \, \, \tfrac{1}{3} \, .&#10;\end{eqnarray*}&#10;}}&#10;\end{minipage}&#10;\end{document}"/>
  <p:tag name="IGUANATEXSIZE" val="20"/>
  <p:tag name="IGUANATEXCURSOR" val="1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5,741"/>
  <p:tag name="ORIGINALWIDTH" val="3325,834"/>
  <p:tag name="LATEXADDIN" val="\documentclass{article}\pagestyle{empty}&#10;\usepackage{amsmath}&#10;\usepackage{amsfonts}&#10;\usepackage{amssymb}&#10;\begin{document}&#10;\begin{minipage}{9.4 cm}&#10;{\sffamily{&#10;{\bf{Example:}}&#10;Evaluate the double integral\\[-2mm]&#10;$$&#10;\int^1_0 \, \int^1_x \, \sin(y^2) \, \textrm{d} y \, \textrm{d} x&#10;$$&#10;{\bf{Solution:}}\\[1mm]&#10;If we try to evaluate the integral as it stands, we are faced with the task&#10;of first evaluating $\int \sin(y^2) \textrm{d} y$. But it's impossible to do so in finite terms since&#10;$\int \sin(y^2) \textrm{d} y$ is not an elementary function.\\[1mm]&#10;So we must change the order of integration. Currently, the region is given by vertical cross sections\\[-2mm]&#10;$$&#10;R \, \, = \, \, \left\{ \, (x,y) \in \mathbb{R}^2 \, : \, 0 \leq x \leq 1 \, , \, x \leq y \leq 1 \, \right\} &#10;$$\\[-5mm]&#10;such that we require to express it by horizontal cross sections.&#10;&#10;}}&#10;\end{minipage}&#10;\end{document}"/>
  <p:tag name="IGUANATEXSIZE" val="20"/>
  <p:tag name="IGUANATEXCURSOR" val="8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XVEwiQ6k2lIzLXENv8E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1,511"/>
  <p:tag name="ORIGINALWIDTH" val="4167,979"/>
  <p:tag name="LATEXADDIN" val="\documentclass{article}\pagestyle{empty}&#10;\usepackage{amsmath}&#10;\usepackage{amsfonts}&#10;\usepackage{amssymb}&#10;\begin{document}&#10;\begin{minipage}{12.7 cm}&#10;{\sffamily{&#10;We see that an alternative description of $R$ by horizontal cross sections is&#10;$$&#10;R \, \, = \, \, \left\{ \, (x,y) \in \mathbb{R}^2 \, : \, 0 \leq y \leq 1 \, , \, 0 \leq x \leq y \, \right\} &#10;$$&#10;This enables us to express the double integral in the reverse order:&#10;\begin{eqnarray*}&#10;\int^1_0 \, \int^1_x \, \sin(y^2) \, \textrm{d} y \, \textrm{d} x&#10;&amp; = &amp; \int^1_0 \, \int^y_0 \, \sin(y^2) \, \textrm{d} x \, \textrm{d} y \\[2mm]&#10;&amp; = &amp;&#10;\int^1_0 \, \Big[ x \cdot \sin(y^2) \Big]^{x=y}_{x=0} \, \textrm{d} y \, \, = \, \,&#10;\int^1_0 \, y \cdot \sin(y^2) \, \textrm{d} y \\[2mm]&#10;&amp; = &amp;&#10;\Big[ -\tfrac{1}{2} \cos(y^2) \Big]^1_0 \, \, = \, \, \tfrac{1}{2} \left( 1 - \cos(1) \right) \, .&#10;\end{eqnarray*}&#10;}}&#10;\end{minipage}&#10;\end{document}"/>
  <p:tag name="IGUANATEXSIZE" val="20"/>
  <p:tag name="IGUANATEXCURSOR" val="8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6,506"/>
  <p:tag name="ORIGINALWIDTH" val="3897,263"/>
  <p:tag name="LATEXADDIN" val="\documentclass{article}\pagestyle{empty}&#10;\usepackage{amsmath}&#10;\usepackage{amsfonts}&#10;\usepackage{amssymb}&#10;\begin{document}&#10;\begin{minipage}{12.4 cm}&#10;{\sffamily{&#10;Let us evaluate a triple integral:&#10;$$&#10;\begin{array}{l}&#10; {\displaystyle{\int_0^2 \int_0^x \int_0^{x+y} {\rm{e}}^x (y + 2z) \textrm{d}z \, \textrm{d}y \, \textrm{d}x}}\\[4mm]&#10; \begin{array}{c l}&#10; = &amp; &#10;  {\displaystyle{\int_0^2 \int_0^x {\rm{e}}^x [yz + z^2]_{z=0}^{z = x+y} \textrm{d}y \, \textrm{d}x }}\\[4mm]&#10; = &amp; &#10;  {\displaystyle{\int_0^2 \int_0^x {\rm{e}}^x (xy + y^2 + x^2 + 2xy + y^2) \textrm{d}y \, \textrm{d}x}}\\[4mm]&#10; = &amp;&#10;  {\displaystyle{\int_0^2 \left[ {\rm{e}}^x (x^2y + \frac{3xy^2}{2} + \tfrac{2}{3} y^3) \right]_{y=0}^{y=x} \textrm{d}x&#10;  \, \, = \, \,&#10;  \int_0^2 \tfrac{19}{6} x^3 {\rm{e}}^x \textrm{d}x}}\\[4mm]&#10; = &amp;&#10;  {\displaystyle{\tfrac{19}{6} \left[{\rm{e}}^x (x^3 - 3x^2 + 6x - 6)\right]_0^2 \, \, = \, \,&#10;  19 \left( \tfrac{1}{3} e^2 +1 \right) \, \, \approx \, \, 65.797\dots}} \, .&#10; \end{array}&#10;\end{array}&#10;$$&#10;}}&#10;\end{minipage}&#10;\end{document}"/>
  <p:tag name="IGUANATEXSIZE" val="20"/>
  <p:tag name="IGUANATEXCURSOR" val="6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6,749"/>
  <p:tag name="ORIGINALWIDTH" val="4388,452"/>
  <p:tag name="LATEXADDIN" val="\documentclass{article}\pagestyle{empty}&#10;\usepackage{amsmath}&#10;\usepackage{amsfonts}&#10;\usepackage{amssymb}&#10;\begin{document}&#10;\begin{minipage}{12.4 cm}&#10;{\sffamily{&#10;We assume that all of the following integrals exist. Especially, for rectangular regions $R$ the first&#10;three properties can be proved easily.&#10;$$&#10;\iint_R \left( f(x,y) + g(x,y) \right) \textrm{d} A \, \, = \, \, \iint_R \, f(x,y) \, \textrm{d} A + \iint_R \, g(x,y) \, \textrm{d} A&#10;$$&#10;and&#10;$$&#10;\iint_R \, c \cdot f(x,y) \, \textrm{d} A \, \, = \, \, c \cdot \iint_R \, f(x,y) \, \textrm{d} A \, , \qquad \text{where $c$ is a constant} \, .&#10;$$&#10;If $f(x,y) \geq g(x,y)$ for all $(x,y) \in R$, then&#10;$$&#10;\iint_R \, f(x,y) \, \textrm{d} A \, \, \geq \, \, \iint_R \, g(x,y) \, \textrm{d} A \, .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,1381"/>
  <p:tag name="ORIGINALWIDTH" val="4387,702"/>
  <p:tag name="LATEXADDIN" val="\documentclass{article}\pagestyle{empty}&#10;\usepackage{amsmath}&#10;\usepackage{amsfonts}&#10;\usepackage{amssymb}&#10;\begin{document}&#10;\begin{minipage}{12.4 cm}&#10;{\sffamily{&#10;The next property of double integrals is similar to the property of single integrals&#10;given by the equation $\int^b_a f(x) \textrm{d} x = \int^c_a f(x) \textrm{d} x + \int^b_c f(x) \textrm{d} x$.\\[1mm]&#10;If $R = R_1 \cup R_2$, where $R_1$ and $R_2$ don't overlap except perhaps on their boundaries, then&#10;$$&#10;\iint_R \, f(x,y) \, \textrm{d} A \, \, = \, \, \iint_{R_1} \, f(x,y) \, \textrm{d} A \, + \, \iint_{R_2} \, f(x,y) \, \textrm{d} A \, .&#10;$$&#10;}}&#10;\end{minipage}&#10;\end{document}"/>
  <p:tag name="IGUANATEXSIZE" val="20"/>
  <p:tag name="IGUANATEXCURSOR" val="5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0,3787"/>
  <p:tag name="ORIGINALWIDTH" val="4386,952"/>
  <p:tag name="LATEXADDIN" val="\documentclass{article}\pagestyle{empty}&#10;\usepackage{amsmath}&#10;\usepackage{amsfonts}&#10;\usepackage{amssymb}&#10;\begin{document}&#10;\begin{minipage}{12.4 cm}&#10;{\sffamily{&#10;The property\\[-2mm]&#10;$$&#10;\iint_R \, f(x,y) \, \textrm{d} A \, \, = \, \, \iint_{R_1} \, f(x,y) \, \textrm{d} A \, + \, \iint_{R_2} \, f(x,y) \, \textrm{d} A \, .&#10;$$&#10;can be used to evaluate double integrals over regions $R$ that can neither be expressed by vertical nor by horizontal cross sections&#10;but can be expressed as a union of regions of these two types. The figure illustrates this procedure:&#10;}}&#10;\end{minipage}&#10;\end{document}"/>
  <p:tag name="IGUANATEXSIZE" val="20"/>
  <p:tag name="IGUANATEXCURSOR" val="5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2,516"/>
  <p:tag name="ORIGINALWIDTH" val="3427,822"/>
  <p:tag name="LATEXADDIN" val="\documentclass{article}\pagestyle{empty}&#10;\usepackage{amsmath}&#10;\usepackage{amsfonts}&#10;\usepackage{amssymb}&#10;\begin{document}&#10;\begin{minipage}{9.7 cm}&#10;{\sffamily{&#10;{\bf{Example:}} \\[1mm]&#10;Find the area of the region that lies below the parabola $y = 4x - x^2$, above the $x$-axis, and above the line $y = -3x+6$.\\[4mm]&#10;{\bf{Solution:}}\\[1mm]&#10;We begin by deviding the given region $R$ into the two regions $R_1$ and $R_2$ as shown in the figure.\\[1mm] It is conveniant to express both sub-regions by vertical cross sections, such that&#10;$$&#10;{\text{area}} \, \, = \, \, \int^2_1 \, \int^{4x-x^2}_{-3x+6} \, \textrm{d} y \textrm{d} x + &#10;\int^4_2 \, \int^{4x-x^2}_{0} \, \textrm{d} y \textrm{d} x&#10;$$&#10;}}&#10;\end{minipage}&#10;\end{document}"/>
  <p:tag name="IGUANATEXSIZE" val="20"/>
  <p:tag name="IGUANATEXCURSOR" val="3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8,999"/>
  <p:tag name="ORIGINALWIDTH" val="3769,779"/>
  <p:tag name="LATEXADDIN" val="\documentclass{article}\pagestyle{empty}&#10;\usepackage{amsmath}&#10;\usepackage{amsfonts}&#10;\usepackage{amssymb}&#10;\begin{document}&#10;\begin{minipage}{12.7 cm}&#10;{\sffamily{&#10;We have&#10;\begin{eqnarray*}&#10;{\text{area}} &amp; = &amp; \int^2_1 \, \int^{4x-x^2}_{-3x+6} \, \textrm{d} y \textrm{d} x + &#10;\int^4_2 \, \int^{4x-x^2}_{0} \, \textrm{d} y \textrm{d} x \\[2mm]&#10;&amp; = &amp;&#10;\int^2_1 \left( 4x - x^2 + 3x - 6 \right) \textrm{d} x + \int^4_2 \left( 4x - x^2 \right) \textrm{d} x \\[2mm]&#10;&amp; = &amp;&#10;\Big[ \tfrac{7}{2} x^2 - \tfrac{1}{3} x^3 - 6x \Big]^2_1 + \Big[ 2x^2 - \tfrac{1}{3} x^3 \Big]^4_2 \\[2mm]&#10;&amp; = &amp;&#10;\left( 14 - \tfrac{8}{3} - 12 - \tfrac{7}{2} + \tfrac{1}{3} + 6 \right) + \left( 32 - \tfrac{64}{3} - 8 + \tfrac{8}{3} \right) \\[2mm]&#10;&amp; = &amp;&#10;\frac{15}{2} \, .&#10;\end{eqnarray*}&#10;}}&#10;\end{minipage}&#10;\end{document}"/>
  <p:tag name="IGUANATEXSIZE" val="20"/>
  <p:tag name="IGUANATEXCURSOR" val="7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,85"/>
  <p:tag name="ORIGINALWIDTH" val="3327,334"/>
  <p:tag name="LATEXADDIN" val="\documentclass{article}\pagestyle{empty}&#10;\usepackage{amsmath}&#10;\usepackage{amsfonts}&#10;\usepackage{amssymb}&#10;\begin{document}&#10;\begin{minipage}{9.4 cm}&#10;{\sffamily{&#10;The next property of integrals says that if we integrate the constant function $f(x,y)=1$&#10;over a region $R$, we get the area $A(R)$ of $R$:&#10;$$&#10;\iint_R \, 1 \, \textrm{d} A \, \, = \, \, \text{area of $R$} \, .&#10;$$&#10;The figure illustrates why this equation is true: A solid cylinder with base $R$ and height&#10;is $1$ has volume $A(R) \cdot 1 = A(R)$,&#10;but we know that we can also write its volume as $\iint_R 1 \textrm{d} A$.&#10;}}&#10;\end{minipage}&#10;\end{document}"/>
  <p:tag name="IGUANATEXSIZE" val="20"/>
  <p:tag name="IGUANATEXCURSOR" val="4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4,3908"/>
  <p:tag name="ORIGINALWIDTH" val="4380,203"/>
  <p:tag name="LATEXADDIN" val="\documentclass{article}\pagestyle{empty}&#10;\usepackage{amsmath}&#10;\usepackage{amsfonts}&#10;\usepackage{amssymb}&#10;\begin{document}&#10;\begin{minipage}{12.4 cm}&#10;{\sffamily{&#10;Finally, we can combine some of these properties to prove the following boundedness property.\\[1mm]&#10;If $m \leq f(x,y) \leq M$ for all $(x,y) \in R$, then&#10;$$&#10;m \cdot A(R) \, \, \leq \, \, \iint_R \, f(x,y) \, \textrm{d} A \, \, \leq \, \, M \cdot A(R) \, .&#10;$$&#10;}}&#10;\end{minipage}&#10;\end{document}"/>
  <p:tag name="IGUANATEXSIZE" val="20"/>
  <p:tag name="IGUANATEXCURSOR" val="3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3,99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}}\\[1mm]&#10;Use the boundedness property to estimate the integral $\iint_R {\rm{e}}^{\sin(x) \cdot \cos(y)} \textrm{d} A$, where $R$ is the&#10;disk with center the origin and radius $2$.\\[1cm]&#10;{\bf{Solution:}}\\[1mm]&#10;Since $-1 \leq \sin(x) \leq 1$ and $-1 \leq \cos(y) \leq 1$, we have $-1 \leq \sin(x) \cdot \cos(y) \leq 1$ and therefore&#10;$$&#10;{\rm{e}}^{-1} \, \, \leq \, \, {\rm{e}}^{\sin(x) \cdot \cos(y)} \, \, \leq \, \, {\rm{e}}^1 \, \, = \, \, {\rm{e}} \, .&#10;$$&#10;Thus, using $m = {\rm{e}}^{-1}$, $M = {\rm{e}}$, and $A(R) = \pi \cdot 2^2$, we obtain&#10;$$&#10;\frac{4 \pi}{{\rm{e}}} \, \, \leq \, \, \iint_R \, {\rm{e}}^{\sin(x) \cdot \cos(y)} \textrm{d} A \, \, \leq \, \, 4 \pi {\rm{e}} \, .&#10;$$&#10;}}&#10;\end{minipage}&#10;\end{document}"/>
  <p:tag name="IGUANATEXSIZE" val="20"/>
  <p:tag name="IGUANATEXCURSOR" val="3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510,311"/>
  <p:tag name="LATEXADDIN" val="\documentclass{article}\pagestyle{empty}&#10;\usepackage{amsmath}&#10;\usepackage{amsfonts}&#10;\usepackage{amssymb}&#10;\begin{document}&#10;\begin{minipage}{9.7 cm}&#10;{\sffamily{&#10;$$&#10;X \, \, : \, \left\{ \begin{array}{r c l}&#10;S &amp; \to &amp; \mathbb{R} \\[1mm]&#10;\omega &amp; \mapsto &amp; X(\omega) \, \, \in \, \, \mathbb{R}&#10;\end{array} \right.&#10;$$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4,548"/>
  <p:tag name="ORIGINALWIDTH" val="3426,322"/>
  <p:tag name="LATEXADDIN" val="\documentclass{article}\pagestyle{empty}&#10;\usepackage{amsmath}&#10;\usepackage{amsfonts}&#10;\usepackage{amssymb}&#10;\begin{document}&#10;\begin{minipage}{9.7 cm}&#10;{\sffamily{&#10;Previously, we considered the probability density function $f$ of a continuous random&#10;variable $X$. This means that&#10;\begin{itemize}&#10;\item $f(x) \geq 0$ for all $x$, and&#10;\item $\int^{\infty}_{-\infty} f(x) \textrm{d} x = 1$,&#10;\end{itemize}&#10;and the probability that $X$ lies between $a$ and $b$ is found by integrating $f$ over $[a, b]$, i.e.:&#10;$$&#10;\mathbb{P}(a \leq X \leq b) \, \, = \, \, \int^b_a \, f(x) \, \textrm{d} x \, .&#10;$$&#10;}}&#10;\end{minipage}&#10;\end{document}"/>
  <p:tag name="IGUANATEXSIZE" val="20"/>
  <p:tag name="IGUANATEXCURSOR" val="3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,4609"/>
  <p:tag name="ORIGINALWIDTH" val="1557,555"/>
  <p:tag name="LATEXADDIN" val="\documentclass{article}\pagestyle{empty}&#10;\usepackage{amsmath}&#10;\usepackage{amsfonts}&#10;\usepackage{amssymb}&#10;\begin{document}&#10;\begin{minipage}{9.7 cm}&#10;{\sffamily{&#10;$$&#10;\mathbb{P}( a \leq X \leq b ) \, = \, \int^b_a \, f(x) \, \textrm{d} x&#10;$$&#10;}}&#10;\end{minipage}&#10;\end{document}"/>
  <p:tag name="IGUANATEXSIZE" val="20"/>
  <p:tag name="IGUANATEXCURSOR" val="1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2,854"/>
  <p:tag name="ORIGINALWIDTH" val="4387,702"/>
  <p:tag name="LATEXADDIN" val="\documentclass{article}\pagestyle{empty}&#10;\usepackage{amsmath}&#10;\usepackage{amsfonts}&#10;\usepackage{amssymb}&#10;\begin{document}&#10;\begin{minipage}{12.4 cm}&#10;{\sffamily{&#10;Now we consider a pair of continuous random variables $X$ and $Y$, such as the lifetimes&#10;of two components of a machine or the height and weight of an adult female chosen&#10;at random.\\[1mm]&#10;The {\bf{joint density function}} of $X$ and $Y$ is a function $f$ of two variables such&#10;that the probability that $(X, Y)$ lies in a region $R$ is&#10;$$&#10;\mathbb{P}\left( (X,Y) \in R \right) \, \, = \, \, \iint_R \, f(x,y) \, \textrm{d} A \, .&#10;$$&#10;}}&#10;\end{minipage}&#10;\end{document}"/>
  <p:tag name="IGUANATEXSIZE" val="20"/>
  <p:tag name="IGUANATEXCURSOR" val="5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6,209"/>
  <p:tag name="ORIGINALWIDTH" val="3430,072"/>
  <p:tag name="LATEXADDIN" val="\documentclass{article}\pagestyle{empty}&#10;\usepackage{amsmath}&#10;\usepackage{amsfonts}&#10;\usepackage{amssymb}&#10;\begin{document}&#10;\begin{minipage}{9.7 cm}&#10;{\sffamily{&#10;In particular, if the region is a rectangle, the probability that $X$ lies between $a$ and $b$ and&#10;$Y$ lies between $c$ and $d$ is\\[-2mm]&#10;$$&#10;\mathbb{P}\left( a \leq X \leq b \, , \, c \leq Y \leq d \right) \, \, = \, \, \int^b_a \, \int^d_c \, f(x,y) \, \textrm{d} y \, \textrm{d} x \, .&#10;$$&#10;Because probabilities aren't negative and are measured on a scale from $0$ to $1$, the&#10;joint density function has the following properties:&#10;$$&#10;f(x,y) \, \, \geq \, \, 0 \, , \quad \text{and} \quad&#10;\iint_{\mathbb{R}^2} \, f(x,y) \, \textrm{d} A \, \, = \, \, 1 \, .&#10;$$&#10;The double integral over $\mathbb{R}^2$ is an improper integral defined as the&#10;limit of double integrals over expanding circles or squares, and we can write\\[-2mm]&#10;$$&#10;\iint_{\mathbb{R}^2} \, f(x,y) \, \textrm{d} A \, \, = \, \,&#10;\int^{\infty}_{-\infty} \, \int^{\infty}_{-\infty} \, f(x,y) \, \textrm{d} x \, \textrm{d} y \, \, = \, \, 1 \, .&#10;$$&#10;}}&#10;\end{minipage}&#10;\end{document}"/>
  <p:tag name="IGUANATEXSIZE" val="20"/>
  <p:tag name="IGUANATEXCURSOR" val="8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3,214"/>
  <p:tag name="ORIGINALWIDTH" val="4494,188"/>
  <p:tag name="LATEXADDIN" val="\documentclass{article}\pagestyle{empty}&#10;\usepackage{amsmath}&#10;\usepackage{amsfonts}&#10;\usepackage{amssymb}&#10;\begin{document}&#10;\begin{minipage}{12.7 cm}&#10;{\sffamily{&#10;{\bf{Example:}}&#10;If the joint density function for $X$ and $Y$ is given by\\[-2mm]&#10;$$&#10;f(x,y) \, \, = \, \left\{ \begin{array}{r c l}&#10;C \cdot (x+2y) &amp; &amp; \text{if $0 \leq x \leq 10$, $0 \leq y \leq 10$} \\[1mm]&#10;0 &amp; &amp; \text{otherwise}&#10;\end{array} \right.&#10;$$&#10;find the value of the constant $C$. Then find $\mathbb{P}(X \leq 7, Y \geq 2)$.\\[2mm]&#10;{\bf{Solution:}}\\[1mm]&#10;We find the value of $C$ by ensuring that the double integral of $f$ is equal&#10;to $1$. Because $f(x,y) = 0$ outside the rectangle $[0, 10] \times [0,10]$, we have&#10;\begin{eqnarray*}&#10;\int^{\infty}_{-\infty} \, \int^{\infty}_{-\infty} \, f(x,y) \, \textrm{d} y \, \textrm{d} x &amp; = &amp; &#10;\int^{10}_0 \, \int^{10}_0 \, C \cdot (x+2y) \, \textrm{d} y \, \textrm{d} x \\[2mm]&#10;&amp; = &amp;&#10;\dots&#10;\, \, = \, \, 1500 \cdot C \, \, \stackrel{!}{=} \, \, 1 \, .&#10;\end{eqnarray*}\\[-6mm]&#10;Therefore, $C = \tfrac{1}{1500}$.&#10;}}&#10;\end{minipage}&#10;\end{document}"/>
  <p:tag name="IGUANATEXSIZE" val="20"/>
  <p:tag name="IGUANATEXCURSOR" val="9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8,579"/>
  <p:tag name="ORIGINALWIDTH" val="4420,698"/>
  <p:tag name="LATEXADDIN" val="\documentclass{article}\pagestyle{empty}&#10;\usepackage{amsmath}&#10;\usepackage{amsfonts}&#10;\usepackage{amssymb}&#10;\begin{document}&#10;\begin{minipage}{12.7 cm}&#10;{\sffamily{&#10;Now we can compute the probability that $X$ is at most $7$ and $Y$ is at least $2$:&#10;\begin{eqnarray*}&#10;\mathbb{P}\left( X \leq 7 \, , \, Y \geq 2 \right)&#10;&amp; = &amp;&#10;\int^7_{-\infty} \, \int^{\infty}_2 \, f(x,y) \, \textrm{d} y \, \textrm{d} x \, \, = \, \, &#10;\int^7_0 \, \int^{10}_2 \, \tfrac{1}{1500} \cdot (x+2y) \, \textrm{d} y \, \textrm{d} x \\[2mm]&#10;&amp; = &amp;&#10;\tfrac{1}{1500} \cdot \int^7_0 \, \Big[ xy + y^2 \Big]^{y=10}_{y=2} \, \textrm{d} x \, \, = \, \,&#10;\tfrac{1}{1500} \cdot \int^7_0 \left( 8x + 96 \right) \textrm{d} x \\[2mm]&#10;&amp; = &amp;&#10;\frac{868}{1500} \, \, \approx \, \, 0.5787 \, .&#10;\end{eqnarray*}&#10;}}&#10;\end{minipage}&#10;\end{document}"/>
  <p:tag name="IGUANATEXSIZE" val="20"/>
  <p:tag name="IGUANATEXCURSOR" val="7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0,758"/>
  <p:tag name="ORIGINALWIDTH" val="4383,202"/>
  <p:tag name="LATEXADDIN" val="\documentclass{article}\pagestyle{empty}&#10;\usepackage{amsmath}&#10;\usepackage{amsfonts}&#10;\usepackage{amssymb}&#10;\begin{document}&#10;\begin{minipage}{12.4 cm}&#10;{\sffamily{&#10;Suppose $X$ is a random variable with probability density function $f_1(x)$ and $Y$ is a&#10;random variable with density function $f_2(y)$. Then $X$ and $Y$ are called {\bf{independent random&#10;variables}} if their joint density function is the product of their individual density&#10;functions:&#10;$$&#10;f(x,y) \, \, = \, \, f_1(x) \cdot f_2(y) \, .&#10;$$&#10;&#10;\vspace{0.5cm}&#10;We already modeled {\bf{waiting times}} by using exponential density functions\\[-2mm]&#10;$$&#10;f(t) \, \, = \, \left\{ \begin{array}{r c l}&#10;\mu^{-1} \cdot {\rm{e}}^{-t/\mu} &amp; &amp; \text{if $t \geq 0$} \\[1mm]&#10;0 &amp; &amp; \text{if $t &lt; 0$}&#10;\end{array} \right.&#10;$$&#10;where $\mu$ is the mean waiting time.\\[1mm] In the next example we consider a situation with two&#10;independent waiting times.&#10;}}&#10;\end{minipage}&#10;\end{document}"/>
  <p:tag name="IGUANATEXSIZE" val="20"/>
  <p:tag name="IGUANATEXCURSOR" val="5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6,745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}}\\[1mm]&#10;The manager of a movie theater determines that the average time moviegoers&#10;wait in line to buy a ticket for this week's film is $10$ minutes and the average time&#10;they wait to buy popcorn is 5 minutes. Assuming that the waiting times are independent,&#10;find the probability that a moviegoer waits a total of less than $20$ minutes before taking&#10;his or her seat.\\[2mm]&#10;{\bf{Solution:}}\\[1mm]&#10;Assuming that both the waiting time $X$ for the ticket purchase and the&#10;waiting time $Y$ in the refreshment line are modeled by exponential probability density&#10;functions, we can write the individual density functions as\\[-2mm]&#10;$$&#10;f_1(x) \, \, = \, \left\{ \begin{array}{r c l}&#10;\tfrac{1}{10} \cdot {\rm{e}}^{-x/10} &amp; &amp; \text{if $x \geq 0$} \\[1mm]&#10;0 &amp; &amp; \text{if $x &lt; 0$}&#10;\end{array} \right.&#10;\quad \text{and} \quad&#10;f_2(y) \, \, = \, \left\{ \begin{array}{r c l}&#10;\tfrac{1}{5} \cdot {\rm{e}}^{-y/5} &amp; &amp; \text{if $y \geq 0$} \\[1mm]&#10;0 &amp; &amp; \text{if $y &lt; 0$}&#10;\end{array} \right.&#10;$$&#10;}}&#10;\end{minipage}&#10;\end{document}"/>
  <p:tag name="IGUANATEXSIZE" val="20"/>
  <p:tag name="IGUANATEXCURSOR" val="11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0,338"/>
  <p:tag name="ORIGINALWIDTH" val="4003"/>
  <p:tag name="LATEXADDIN" val="\documentclass{article}\pagestyle{empty}&#10;\usepackage{amsmath}&#10;\usepackage{amsfonts}&#10;\usepackage{amssymb}&#10;\begin{document}&#10;\begin{minipage}{12.6 cm}&#10;{\sffamily{&#10;Since $X$ and $Y$ are independent, the joint density function is the product:\\[-2mm]&#10;$$&#10;f(x,y) \, \, = \, \,&#10;f_1(x) \cdot f_2(y) \, \, = \, \left\{ \begin{array}{r c l}&#10;\tfrac{1}{50} \cdot {\rm{e}}^{-x/10} \cdot {\rm{e}}^{-y/5} &amp; &amp; \text{if $x \geq 0$, $y \geq 0$} \\[1mm]&#10;0 &amp; &amp; \text{otherwise}&#10;\end{array} \right.&#10;$$&#10;We are asked for the probability that $X + Y &lt; 20$:&#10;$$&#10;\mathbb{P}\left( X + Y &lt; 20 \right) \, \, = \, \, \mathbb{P}\left( (X,Y) \in R \right) \, ,&#10;$$&#10;where $R$ is the triangular region shown in the figure.&#10;}}&#10;\end{minipage}&#10;\end{document}"/>
  <p:tag name="IGUANATEXSIZE" val="20"/>
  <p:tag name="IGUANATEXCURSOR" val="6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217"/>
  <p:tag name="ORIGINALWIDTH" val="4459,693"/>
  <p:tag name="LATEXADDIN" val="\documentclass{article}\pagestyle{empty}&#10;\usepackage{amsmath}&#10;\usepackage{amsfonts}&#10;\usepackage{amssymb}&#10;\begin{document}&#10;\begin{minipage}{12.6 cm}&#10;{\sffamily{&#10;Thus,\\[-6mm]&#10;\begin{eqnarray*}&#10;\mathbb{P}\left( X + Y &lt; 20 \right) &amp; = &amp;&#10;\iint_R \, f(x,y) \, \textrm{d} A \, \, = \, \,&#10;\int^{20}_0 \, \int^{20-x}_0 \, \tfrac{1}{50} \, {\rm{e}}^{-x/10} \, {\rm{e}}^{-y/5} \, \textrm{d} y \, \textrm{d} x\\[1mm]&#10;&amp; = &amp;&#10;\tfrac{1}{50} \, \int^{20}_0 \, \Big[ -5 \, {\rm{e}}^{-x/10} \, {\rm{e}}^{-y/5} \Big]^{y=20-x}_{y=0} \, \textrm{d} x\\[1mm]&#10;&amp; = &amp;&#10;\tfrac{1}{10} \, \int^{20}_0 \, {\rm{e}}^{-x/10} \, (1 - {\rm{e}}^{-(x-20)/5}) \, \textrm{d} x\\[1mm]&#10;&amp; = &amp;&#10;\tfrac{1}{10} \, \int^{20}_0 \left( {\rm{e}}^{-x/10} - {\rm{e}}^{-4} \cdot {\rm{e}}^{-x/10} \right)  \textrm{d} x\\[1mm]&#10;&amp; = &amp;&#10;1 + {\rm{e}}^{-4} - 2 {\rm{e}}^{-2} \, \, \approx \, \, 0.7476 \, .&#10;\end{eqnarray*}&#10;This means that about $75\%$ of the moviegoers wait less than $20$ minutes before taking&#10;their seats.&#10;}}&#10;\end{minipage}&#10;\end{document}"/>
  <p:tag name="IGUANATEXSIZE" val="20"/>
  <p:tag name="IGUANATEXCURSOR" val="7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1,001"/>
  <p:tag name="ORIGINALWIDTH" val="4380,953"/>
  <p:tag name="LATEXADDIN" val="\documentclass{article}\pagestyle{empty}&#10;\usepackage{amsmath}&#10;\usepackage{amsfonts}&#10;\usepackage{amssymb}&#10;\begin{document}&#10;\begin{minipage}{12.4 cm}&#10;{\sffamily{&#10;{\bf{Example:}}\\[1mm]&#10;At a certain restaurant, customers must wait an average of $10$ minutes for a table. From the time they are seated until&#10;they have finished their meal requires an additional $30$ minutes, on average.\\[1mm]&#10;What is the probability that a customer will spend less than an hour at the restaurant, assuming that waiting for a table&#10;and completing the meal are independent events?\\[5mm]&#10;We use the notation:&#10;\begin{itemize}&#10;\item $X$ denotes the exponentially distributed random variabe 'waiting for a table' with mean $\mu_1 = 10$, and\\[-6mm]&#10;\item $Y$ denotes the exponentially distributed random variabe 'completing the meal' with mean $\mu_2 = 30$.&#10;\end{itemize}&#10;}}&#10;\end{minipage}&#10;\end{document}"/>
  <p:tag name="IGUANATEXSIZE" val="20"/>
  <p:tag name="IGUANATEXCURSOR" val="7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1,751"/>
  <p:tag name="ORIGINALWIDTH" val="4387,702"/>
  <p:tag name="LATEXADDIN" val="\documentclass{article}\pagestyle{empty}&#10;\usepackage{amsmath}&#10;\usepackage{amsfonts}&#10;\usepackage{amssymb}&#10;\begin{document}&#10;\begin{minipage}{12.4 cm}&#10;{\sffamily{&#10;{\bf{Solution:}}\\[1mm]&#10;The probability density functions of $X$ and $Y$ are given as\\[-2mm]&#10;$$&#10;f_1(x) \, \, = \, \left\{ \begin{array}{r c l}&#10;\tfrac{1}{10} \cdot {\rm{e}}^{-x/10} &amp; &amp; \text{if $x \geq 0$} \\[1mm]&#10;0 &amp; &amp; \text{if $x &lt; 0$}&#10;\end{array} \right.&#10;\quad \text{and} \quad&#10;f_2(y) \, \, = \, \left\{ \begin{array}{r c l}&#10;\tfrac{1}{30} \cdot {\rm{e}}^{-y/30} &amp; &amp; \text{if $y \geq 0$} \\[1mm]&#10;0 &amp; &amp; \text{if $y &lt; 0$}&#10;\end{array} \right.&#10;$$&#10;Since the events $X$ and $Y$ are independent, the joint probability for the two&#10;events is&#10;$$&#10;f(x,y) \, \, = \, \,&#10;f_1(x) \cdot f_2(y) \, \, = \, \left\{ \begin{array}{r c l}&#10;\tfrac{1}{300} \cdot {\rm{e}}^{-x/10} \cdot {\rm{e}}^{-y/30} &amp; &amp; \text{if $x \geq 0$, $y \geq 0$} \\[1mm]&#10;0 &amp; &amp; \text{otherwise}&#10;\end{array} \right.&#10;$$&#10;Our goal is to determine the probability that the combined time&#10;$X+Y$ is under $60$ minutes. That is, we want to know the probability&#10;associated with the region $R$ in the 1st quadrant with upper bound&#10;$x + y = 60$.&#10;}}&#10;\end{minipage}&#10;\end{document}"/>
  <p:tag name="IGUANATEXSIZE" val="20"/>
  <p:tag name="IGUANATEXCURSOR" val="11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4,732"/>
  <p:tag name="ORIGINALWIDTH" val="3429,322"/>
  <p:tag name="LATEXADDIN" val="\documentclass{article}\pagestyle{empty}&#10;\usepackage{amsmath}&#10;\usepackage{amsfonts}&#10;\usepackage{amssymb}&#10;\begin{document}&#10;\begin{minipage}{9.7 cm}&#10;{\sffamily{&#10;As a result, $R$ can be expressed by vertical cross sections, and the probability that $(X, Y) \in R$ is&#10;\begin{eqnarray*}&#10;\mathbb{P}(X + Y \leq 60) &amp; = &amp; \iint_R \, f(x,y) \, \textrm{d} A \\[2mm]&#10;&amp; = &amp;&#10;\iint_R \, \tfrac{1}{300} \cdot {\rm{e}}^{-x/10} \cdot {\rm{e}}^{-y/30} \, \textrm{d} A \\[2mm]&#10;&amp; = &amp;&#10;\tfrac{1}{300} \, \int^{60}_0 \, \int^{60-x}_0 \, {\rm{e}}^{-x/10} \cdot {\rm{e}}^{-y/30} \, \textrm{d} y \, \textrm{d} x \\[2mm]&#10;&amp; = &amp;&#10;0.7982 \, .&#10;\end{eqnarray*}&#10;Thus, there is a $79.8\%$ chance that a customer will spend less than&#10;an hour at the restaurant.&#10;}}&#10;\end{minipage}&#10;\end{document}"/>
  <p:tag name="IGUANATEXSIZE" val="20"/>
  <p:tag name="IGUANATEXCURSOR" val="6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4,811"/>
  <p:tag name="ORIGINALWIDTH" val="4386,952"/>
  <p:tag name="LATEXADDIN" val="\documentclass{article}\pagestyle{empty}&#10;\usepackage{amsmath}&#10;\usepackage{amsfonts}&#10;\usepackage{amssymb}&#10;\begin{document}&#10;\begin{minipage}{12.4 cm}&#10;{\sffamily{&#10;Recall that if $X$ is a random variable with probability density function $f$, then its {\bf{expected value}} or {\bf{mean}} is&#10;$$&#10;\mu \, \, = \, \, \int^{\infty}_{-\infty} \, x \cdot f(x) \, \textrm{d} x \, .&#10;$$&#10;Now if $X$ and $Y$ are random variables with joint density function $f$, we define the {\bf{$X$-mean}}&#10;and {\bf{$Y$-mean}}, also called the {\bf{expected values}} of $X$ and $Y$, to be&#10;$$&#10;\mu_1 \, \, = \, \, \iint_{\mathbb{R}^2} \, x \cdot f(x,y) \, \textrm{d} A \qquad \text{and} \qquad&#10;\mu_2 \, \, = \, \, \iint_{\mathbb{R}^2} \, y \cdot f(x,y) \, \textrm{d} A \, .&#10;$$&#10;}}&#10;\end{minipage}&#10;\end{document}"/>
  <p:tag name="IGUANATEXSIZE" val="20"/>
  <p:tag name="IGUANATEXCURSOR" val="6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3,255"/>
  <p:tag name="ORIGINALWIDTH" val="4386,202"/>
  <p:tag name="LATEXADDIN" val="\documentclass{article}\pagestyle{empty}&#10;\usepackage{amsmath}&#10;\usepackage{amsfonts}&#10;\usepackage{amssymb}&#10;\begin{document}&#10;\begin{minipage}{12.4 cm}&#10;{\sffamily{&#10;{\bf{Example:}}\\[1mm]&#10;Let us reconsider the previous example of waiting at a restaurant and compute the expected time for 'waiting for a table' (random variabe $X$)&#10;and 'completing the meal' (random variabe $Y$).\\[5mm]&#10;{\bf{Solution:}}\\[1mm]&#10;Since the sample space $R$ is the 1st quadrant, the expected time for waiting on a table is\\[-6mm]&#10;\begin{eqnarray*}&#10;\mathbb{E}(X) &amp; = &amp; \iint_R \, x \cdot \tfrac{1}{300} \cdot {\rm{e}}^{-x/10} \cdot {\rm{e}}^{-y/30} \, \textrm{d} A \\[1mm]&#10;&amp; = &amp;&#10;\tfrac{1}{300} \, \int^{\infty}_0 \, \int^{\infty}_0 \, x \cdot {\rm{e}}^{-x/10} \cdot {\rm{e}}^{-y/30} \, \textrm{d} y \, \textrm{d} x&#10;\end{eqnarray*}&#10;}}&#10;\end{minipage}&#10;\end{document}"/>
  <p:tag name="IGUANATEXSIZE" val="20"/>
  <p:tag name="IGUANATEXCURSOR" val="8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8,542"/>
  <p:tag name="ORIGINALWIDTH" val="4383,202"/>
  <p:tag name="LATEXADDIN" val="\documentclass{article}\pagestyle{empty}&#10;\usepackage{amsmath}&#10;\usepackage{amsfonts}&#10;\usepackage{amssymb}&#10;\begin{document}&#10;\begin{minipage}{12.4 cm}&#10;{\sffamily{&#10;Hence\\[-6mm]&#10;\begin{eqnarray*}&#10;\mathbb{E}(X) &amp; = &amp; \iint_R \, x \cdot \tfrac{1}{300} \cdot {\rm{e}}^{-x/10} \cdot {\rm{e}}^{-y/30} \, \textrm{d} A \\[2mm]&#10;&amp; = &amp;&#10;\tfrac{1}{300} \, \int^{\infty}_0 \, \int^{\infty}_0 \, x \cdot {\rm{e}}^{-x/10} \cdot {\rm{e}}^{-y/30} \, \textrm{d} y \, \textrm{d} x \\[2mm]&#10;&amp; = &amp;&#10;\tfrac{1}{10} \, \int^{\infty}_0 \, x  \cdot {\rm{e}}^{-x/10} \, \textrm{d} x \, \, = \, \, \tfrac{1}{10} \cdot 100 \, \, = \, \, 10 \, .&#10;\end{eqnarray*}&#10;Likewise, $\mathbb{E}(Y) = \mu_2 = 30$: That is, the expected values of the two events are&#10;the average waiting time and the average dining time, respectively.&#10;}}&#10;\end{minipage}&#10;\end{document}"/>
  <p:tag name="IGUANATEXSIZE" val="20"/>
  <p:tag name="IGUANATEXCURSOR" val="7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1,849"/>
  <p:tag name="ORIGINALWIDTH" val="4388,452"/>
  <p:tag name="LATEXADDIN" val="\documentclass{article}\pagestyle{empty}&#10;\usepackage{amsmath}&#10;\usepackage{amsfonts}&#10;\usepackage{amssymb}&#10;\begin{document}&#10;\begin{minipage}{12.4 cm}&#10;{\sffamily{&#10;In the next example we deal with normal distributions.\\[1mm]&#10;Recal that a single&#10;random variable is normally distributed if its probability density function is of the form&#10;$$&#10;f(x) \, \, = \, \, \frac{1}{\sigma \sqrt{2 \pi}} \, {\rm{e}}^{-(x-\mu)^2/(2 \sigma^2)} \, ,&#10;$$&#10;where $\mu$ is the mean and $\sigma$ is\\&#10;the standard deviation.&#10;}}&#10;\end{minipage}&#10;\end{document}"/>
  <p:tag name="IGUANATEXSIZE" val="20"/>
  <p:tag name="IGUANATEXCURSOR" val="4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7,053"/>
  <p:tag name="ORIGINALWIDTH" val="4389,202"/>
  <p:tag name="LATEXADDIN" val="\documentclass{article}\pagestyle{empty}&#10;\usepackage{amsmath}&#10;\usepackage{amsfonts}&#10;\usepackage{amssymb}&#10;\begin{document}&#10;\begin{minipage}{12.4 cm}&#10;{\sffamily{&#10;{\bf{Example:}}\\[1mm]&#10;A factory produces (cylindrically shaped) roller bearings that are sold as&#10;having diameter $4.0$ cm and length $6.0$ cm. In fact, the diameters $X$ are normally distributed&#10;with mean $4.0$ cm and standard deviation $0.01$ cm while the lengths $Y$ are normally&#10;distributed with mean $6.0$ cm and standard deviation $0.01$ cm.\\[1mm]&#10;Assuming that $X$ and $Y$ are independent,&#10;\begin{enumerate}&#10;\item[{\bf{a)}}] write the joint density function and graph it, and&#10;\item[{\bf{b)}}] find the probability that a bearing randomly chosen from the production line has&#10;either length or diameter that differs from the mean by more than $0.02$ cm.&#10;\end{enumerate}&#10;}}&#10;\end{minipage}&#10;\end{document}"/>
  <p:tag name="IGUANATEXSIZE" val="20"/>
  <p:tag name="IGUANATEXCURSOR" val="8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8,733"/>
  <p:tag name="ORIGINALWIDTH" val="3430,822"/>
  <p:tag name="LATEXADDIN" val="\documentclass{article}\pagestyle{empty}&#10;\usepackage{amsmath}&#10;\usepackage{amsfonts}&#10;\usepackage{amssymb}&#10;\begin{document}&#10;\begin{minipage}{9.7 cm}&#10;{\sffamily{&#10;{\bf{Solution:}}\\[1mm]&#10;{\bf{a)}} We are given that $X$ and $Y$ are both normally distributed with $\mu_1 = 4.0$,&#10;$\mu_2 = 6.0$, and $\sigma_1 = \sigma_2 = 0.01$. So the individual density functions for $X$ and $Y$ are&#10;\begin{eqnarray*}&#10;f_1(x) &amp; = &amp; \frac{1}{0.01 \, \sqrt{2 \pi}} \, {\rm{e}}^{-(x-4)^2/0.0002} \\[1mm]&#10;f_2(y) &amp; = &amp; \frac{1}{0.01 \, \sqrt{2 \pi}} \, {\rm{e}}^{-(y-6)^2/0.0002}&#10;\end{eqnarray*}&#10;Since $X$ and $Y$ are independent, the joint density function is the product:&#10;$$&#10;f(x,y) \, = \, f_1(x) \cdot f_2(y) \, = \,&#10;\frac{5000}{\pi} \, {\rm{e}}^{-5000\left( (x-4)^2 + (y-6)^2 \right)}&#10;$$&#10;}}&#10;\end{minipage}&#10;\end{document}"/>
  <p:tag name="IGUANATEXSIZE" val="20"/>
  <p:tag name="IGUANATEXCURSOR" val="2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1,77"/>
  <p:tag name="ORIGINALWIDTH" val="4386,202"/>
  <p:tag name="LATEXADDIN" val="\documentclass{article}\pagestyle{empty}&#10;\usepackage{amsmath}&#10;\usepackage{amsfonts}&#10;\usepackage{amssymb}&#10;\begin{document}&#10;\begin{minipage}{12.4 cm}&#10;{\sffamily{&#10;{\bf{b)}} Let's first calculate the probability that both $X$ and $Y$ differ from their means by less&#10;than $0.02$ cm. Using a calculator or computer to estimate the integral, we have&#10;$$&#10;\begin{array}{l}&#10;{\displaystyle{ \mathbb{P}\left( 3.98 &lt; X &lt; 4.02 \, , \, 5.98 &lt; Y &lt; 6.02 \right) \, \, = \, \,&#10;\int^{4.02}_{3.98} \, \int^{6.02}_{5.98} \, f(x,y) \, \textrm{d} y \, \textrm{d} x }} \\[4mm]&#10;\begin{array}{c l}&#10;= &amp; {\displaystyle{ \tfrac{5000}{\pi} \, \int^{4.02}_{3.98} \, \int^{6.02}_{5.98} \, {\rm{e}}^{-5000\left( (x-4)^2 + (y-6)^2 \right)} \,&#10;\textrm{d} y \, \textrm{d} x }}\\[4mm]&#10;\approx &amp; 0.91 \, .&#10;\end{array}&#10;\end{array}&#10;$$&#10;Then, the probability that either $X$ or $Y$ differs from its mean by more than $0.02$ cm is&#10;approximately&#10;$$&#10;1 - 0.91 \, \, = \, \, 0.09 \, .&#10;$$&#10;}}&#10;\end{minipage}&#10;\end{document}"/>
  <p:tag name="IGUANATEXSIZE" val="20"/>
  <p:tag name="IGUANATEXCURSOR" val="1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3422,573"/>
  <p:tag name="LATEXADDIN" val="\documentclass{article}\pagestyle{empty}&#10;\usepackage{amsmath}&#10;\usepackage{amsfonts}&#10;\usepackage{amssymb}&#10;\begin{document}&#10;\begin{minipage}{9.7 cm}&#10;{\sffamily{&#10;{\bf{Exercise:}}\\[1mm]&#10;Calculate the integral of $f(x,y) = (x+y)^2$ over the triangle with corners at $(0,0)$, $(0,1)$ and $(2,2)$.&#10;}}&#10;\end{minipage}&#10;\end{document}"/>
  <p:tag name="IGUANATEXSIZE" val="20"/>
  <p:tag name="IGUANATEXCURSOR" val="2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8,785"/>
  <p:tag name="ORIGINALWIDTH" val="3430,822"/>
  <p:tag name="LATEXADDIN" val="\documentclass{article}\pagestyle{empty}&#10;\usepackage{amsmath}&#10;\usepackage{amsfonts}&#10;\usepackage{amssymb}&#10;\begin{document}&#10;\begin{minipage}{9.7 cm}&#10;{\sffamily{&#10;{\bf{Solution:}}\\[1mm]&#10;Here, we have a preferred order of integration for geometric reasons: The order $\iint_R f(x,y) \textrm{d} x \textrm{d} y$,&#10;i.e., $x$ first, requires us to break up the region into two parts by drawing the line $y=1$ and then applying the integration&#10;to each part and to add the results.\\[1mm]&#10;If we use the other order, we can cover the whole region at once:\\[-2mm]&#10;$$&#10;\iint_R \, f(x,y) \, \textrm{d} A \, \, = \, \, \int^2_0 \, \int^{\tfrac{1}{2}x+1}_x \, f(x,y) \, \textrm{d} y \, \textrm{d} x \, .&#10;$$&#10;The lines bounding $R$ on the bottom and top are $y=x$ and $y = \tfrac{1}{2} x +1 $.&#10;}}&#10;\end{minipage}&#10;\end{document}"/>
  <p:tag name="IGUANATEXSIZE" val="20"/>
  <p:tag name="IGUANATEXCURSOR" val="2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0,008"/>
  <p:tag name="ORIGINALWIDTH" val="3841,02"/>
  <p:tag name="LATEXADDIN" val="\documentclass{article}\pagestyle{empty}&#10;\usepackage{amsmath}&#10;\usepackage{amsfonts}&#10;\usepackage{amssymb}&#10;\begin{document}&#10;\begin{minipage}{12.4 cm}&#10;{\sffamily{&#10;The integral is thus&#10;\begin{eqnarray*}&#10;\int^2_0 \, \int^{\tfrac{1}{2}x+1}_x \, f(x,y) \, \textrm{d} y \, \textrm{d} x &amp; = &amp;&#10;\int^2_0 \Big[ \tfrac{1}{3} (x + y)^3 \Big]^{y=\tfrac{1}{2} x +1}_{y=x} \, \textrm{d} x \\[2mm]&#10;&amp; = &amp;&#10;\tfrac{1}{3} \, \int^2_0 \left( \left( \tfrac{3}{2} x + 1 \right)^3 - (2x)^3 \right) \, \textrm{d} x \\[2mm]&#10;&amp; = &amp;&#10;\tfrac{1}{3} \, \Big[ \tfrac{1}{6} \left( \tfrac{3}{2} x + 1 \right)^4 - 2 x^4 \Big]^2_0 \\[2mm]&#10;&amp; = &amp;&#10;\tfrac{1}{3} \left( \tfrac{1}{6} \left( 4^4 - 1 \right) - 2 \cdot 16 \right) \\[2mm]&#10;&amp; = &amp;&#10;\tfrac{21}{6} \, .&#10;\end{eqnarray*}&#10;}}&#10;\end{minipage}&#10;\end{document}"/>
  <p:tag name="IGUANATEXSIZE" val="20"/>
  <p:tag name="IGUANATEXCURSOR" val="6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4375,703"/>
  <p:tag name="LATEXADDIN" val="\documentclass{article}\pagestyle{empty}&#10;\usepackage{amsmath}&#10;\usepackage{amsfonts}&#10;\usepackage{amssymb}&#10;\begin{document}&#10;\begin{minipage}{12.4 cm}&#10;{\sffamily{&#10;{\bf{Exercise:}}\\[1mm]&#10;Calculate the integral of $f(x,y) = \tfrac{1}{2} xy$ over the rectangle with corners at $(0,0)$, $(4,0)$, $(4,3)$, and $(0,3)$.&#10;}}&#10;\end{minipage}&#10;\end{document}"/>
  <p:tag name="IGUANATEXSIZE" val="20"/>
  <p:tag name="IGUANATEXCURSOR" val="2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8,59"/>
  <p:tag name="ORIGINALWIDTH" val="2896,138"/>
  <p:tag name="LATEXADDIN" val="\documentclass{article}\pagestyle{empty}&#10;\usepackage{amsmath}&#10;\usepackage{amsfonts}&#10;\usepackage{amssymb}&#10;\begin{document}&#10;\begin{minipage}{9 cm}&#10;{\sffamily{&#10;{\bf{Solution:}}\\[1mm]&#10;We have&#10;\begin{eqnarray*}&#10;\int^4_0 \, \int^3_0 \, \tfrac{1}{2} x y \, \textrm{d}  y \, \textrm{d} x &amp; = &amp;&#10;\int^4_0 \, \Big[ \tfrac{1}{4} x y^2 \Big]^{y=3}_{y=0} \, \textrm{d} x  \\[1mm]&#10;&amp; = &amp; \tfrac{9}{4} \, \int^4_0 \, x \, \textrm{d} x&#10;\, \, = \, \,&#10;\tfrac{9}{4} \, \Big[\tfrac{1}{2} x^2 \Big]^4_0 \\[1mm]&#10;&amp; = &amp;&#10;18 \, .&#10;\end{eqnarray*}&#10;&#10;}}&#10;\end{minipage}&#10;\end{document}"/>
  <p:tag name="IGUANATEXSIZE" val="20"/>
  <p:tag name="IGUANATEXCURSOR" val="3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3428,572"/>
  <p:tag name="LATEXADDIN" val="\documentclass{article}\pagestyle{empty}&#10;\usepackage{amsmath}&#10;\usepackage{amsfonts}&#10;\usepackage{amssymb}&#10;\begin{document}&#10;\begin{minipage}{9.7 cm}&#10;{\sffamily{&#10;{\bf{Exercise:}}\\[1mm]&#10;Find the volume of the solid region $R$ bounded by the surface $f(x,y) = {\rm{e}}^{-x^2}$ and the planes $z=0$, $y=0$, $y=x$, and $x=1$.&#10;}}&#10;\end{minipage}&#10;\end{document}"/>
  <p:tag name="IGUANATEXSIZE" val="20"/>
  <p:tag name="IGUANATEXCURSOR" val="3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9442"/>
  <p:tag name="ORIGINALWIDTH" val="3420,323"/>
  <p:tag name="LATEXADDIN" val="\documentclass{article}\pagestyle{empty}&#10;\usepackage{amsmath}&#10;\usepackage{amsfonts}&#10;\usepackage{amssymb}&#10;\begin{document}&#10;\begin{minipage}{9.7 cm}&#10;{\sffamily{&#10;{\bf{Solution:}}\\[1mm]&#10;The base of $R$ in the $x$-$y$-plane is bounded by the lines $y=0$, $x=1$, and $y=x$. The two possible order of integration are:&#10;}}&#10;\end{minipage}&#10;\end{document}"/>
  <p:tag name="IGUANATEXSIZE" val="20"/>
  <p:tag name="IGUANATEXCURSOR" val="3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7,795"/>
  <p:tag name="ORIGINALWIDTH" val="4380,953"/>
  <p:tag name="LATEXADDIN" val="\documentclass{article}\pagestyle{empty}&#10;\usepackage{amsmath}&#10;\usepackage{amsfonts}&#10;\usepackage{amssymb}&#10;\begin{document}&#10;\begin{minipage}{12.4 cm}&#10;{\sffamily{&#10;By setting up the corresponding iterated integrals, you can see that the order $\textrm{d} x \textrm{d}y$&#10;requires the antiderivative $\int {\rm{e}}^{-x^2} \textrm{d} x$ which is not an elementary function.\\[1mm]&#10;On the other hand, the order $\textrm{d} y \textrm{d} x$ produces the integral&#10;\begin{eqnarray*}&#10;\int^1_0 \, \int^x_0 \, {\rm{e}}^{-x^2} \, \textrm{d} y \, \textrm{d} x &amp; = &amp;&#10;\int^1_0 \, \Big[ {\rm{e}}^{-x^2} y \Big]^{y=x}_{y=0} \, \textrm{d} x \, \, = \, \, \int^1_0 \, x {\rm{e}}^{-x^2} \, \textrm{d} x \\[2mm]&#10;&amp; = &amp;&#10;\Big[ -\tfrac{1}{2} {\rm{e}}^{-x^2} \Big]^1_0 \, \, = \, \, -\tfrac{1}{2} \left( \tfrac{1}{{\rm{e}} - 1} \right) \\[2mm]&#10;&amp; = &amp;&#10;\frac{{\rm{e}} - 1}{2 \, {\rm{e}}} \, \, \approx \, \, 0.316 \, .&#10;\end{eqnarray*}&#10;}}&#10;\end{minipage}&#10;\end{document}"/>
  <p:tag name="IGUANATEXSIZE" val="20"/>
  <p:tag name="IGUANATEXCURSOR" val="8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6,371"/>
  <p:tag name="ORIGINALWIDTH" val="4386,952"/>
  <p:tag name="LATEXADDIN" val="\documentclass{article}\pagestyle{empty}&#10;\usepackage{amsmath}&#10;\usepackage{amsfonts}&#10;\usepackage{amssymb}&#10;\begin{document}&#10;\begin{minipage}{12.4 cm}&#10;{\sffamily{&#10;{\bf{Exercise:}}\\[1mm]&#10;Suppose that two numbers are chosen uniformly from the interval $[0,1]$. We call the larger of the two numbers $X$ and the smaller one $Y$. Their joint probability density function is $f(x,y) = 2$ if $0 \leq y \leq x \leq 1$ and $0$ otherwise.&#10;\begin{enumerate}&#10;\item[{\bf{a)}}] Show that $f$ is indeed a probability density function.\\[-6mm]&#10;\item[{\bf{b)}}] Compute the $X$-mean.&#10;\end{enumerate}&#10;}}&#10;\end{minipage}&#10;\end{document}"/>
  <p:tag name="IGUANATEXSIZE" val="20"/>
  <p:tag name="IGUANATEXCURSOR" val="5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,895"/>
  <p:tag name="ORIGINALWIDTH" val="4386,202"/>
  <p:tag name="LATEXADDIN" val="\documentclass{article}\pagestyle{empty}&#10;\usepackage{amsmath}&#10;\usepackage{amsfonts}&#10;\usepackage{amssymb}&#10;\begin{document}&#10;\begin{minipage}{12.4 cm}&#10;{\sffamily{&#10;{\bf{Solution:}}\\[1mm]&#10;{\bf{a)}} First, we have that $f(x,y) = 2$, if $0 \leq y \leq x \leq 1$ (and $0$ otherwise), is non-negative, and second that \\[-5mm]&#10;\begin{eqnarray*}&#10;\iint_{\mathbb{R}^2} \, f(x,y) \, \textrm{d} A &amp; = &amp; \int^1_0 \, \int^x_0 \, 2 \, \textrm{d} y \, \textrm{d} x&#10;\, \, = \, \, \int^1_0 \, 2x \, \textrm{d} x \, \, = \, \, \Big[ x^2 \Big]^1_0 \, \, = \, \, 1 \, .&#10;\end{eqnarray*}&#10;}}&#10;\end{minipage}&#10;\end{document}"/>
  <p:tag name="IGUANATEXSIZE" val="20"/>
  <p:tag name="IGUANATEXCURSOR" val="5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1,4286"/>
  <p:tag name="ORIGINALWIDTH" val="3867,267"/>
  <p:tag name="LATEXADDIN" val="\documentclass{article}\pagestyle{empty}&#10;\usepackage{amsmath}&#10;\usepackage{amsfonts}&#10;\usepackage{amssymb}&#10;\begin{document}&#10;\begin{minipage}{12.4 cm}&#10;{\sffamily{&#10;{\bf{b)}} The $X$-mean is&#10;\begin{eqnarray*}&#10;\mathbb{E}(X) &amp; = &amp; \int^1_0 \, \int^x_0 \, 2x \, \textrm{d} y \, \textrm{d} x&#10;\, \, = \, \, \int^1_0 \, 2x^2 \, \textrm{d} x \, \, = \, \, \Big[ \tfrac{2}{3} x^3 \Big]^1_0 \, \, = \, \, \tfrac{2}{3} \, .&#10;\end{eqnarray*}&#10;}}&#10;\end{minipage}&#10;\end{document}"/>
  <p:tag name="IGUANATEXSIZE" val="20"/>
  <p:tag name="IGUANATEXCURSOR" val="4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4,323"/>
  <p:tag name="ORIGINALWIDTH" val="4386,202"/>
  <p:tag name="LATEXADDIN" val="\documentclass{article}\pagestyle{empty}&#10;\usepackage{amsmath}&#10;\usepackage{amsfonts}&#10;\usepackage{amssymb}&#10;\begin{document}&#10;\begin{minipage}{12.4 cm}&#10;{\sffamily{&#10;{\bf{Exercise:}}\\[1mm]&#10;Let $X$ and $Y$ be two continuous random variables that have the joint probability density function&#10;$$&#10;f(x,y) \, \, = \, \left\{ \begin{array}{l c l}&#10;x + cy^2 \, , &amp; &amp; \text{$0 \leq x \leq 1$ and $0 \leq y \leq 1$} \, , \\[1mm]&#10;0 \, , &amp; &amp; \text{otherwise} \, .&#10;\end{array} \right.&#10;$$&#10;\begin{enumerate}&#10;\item[{\bf{a)}}] Find the constant $c$ such that $f$ is a density function.\\[-6mm]&#10;\item[{\bf{b)}}] Find $\mathbb{P}(0 \leq X \leq \tfrac{1}{2} \, , \, 0 \leq Y \leq \tfrac{1}{2})$.&#10;\end{enumerate}&#10;}}&#10;\end{minipage}&#10;\end{document}"/>
  <p:tag name="IGUANATEXSIZE" val="20"/>
  <p:tag name="IGUANATEXCURSOR" val="3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2,254"/>
  <p:tag name="ORIGINALWIDTH" val="4379,453"/>
  <p:tag name="LATEXADDIN" val="\documentclass{article}\pagestyle{empty}&#10;\usepackage{amsmath}&#10;\usepackage{amsfonts}&#10;\usepackage{amssymb}&#10;\begin{document}&#10;\begin{minipage}{12.4 cm}&#10;{\sffamily{&#10;{\bf{Solution:}}\\[1mm]&#10;{\bf{a)}} We have&#10;\begin{eqnarray*}&#10;\iint_{\mathbb{R}^2} \, f(x,y) \, \textrm{d} A &amp; = &amp; \int^1_0 \, \int^1_0 \left( x + c y^2 \right) \textrm{d} x \textrm{d} y &#10;\, \, = \, \, \int^1_0 \, \Big[ \tfrac{1}{2} x^2 + c x y^2 \Big]^{x=1}_{x=0} \, \textrm{d} y \\[2mm]&#10;&amp; = &amp;&#10;\int^1_0 \left( \tfrac{1}{2} + c y^2 \right) \textrm{d} y \, \, = \, \, \Big[ \tfrac{1}{2} y + \tfrac{1}{3} c y^3 \Big]^{y=1}_{y=0} \, \, = \, \,&#10;\tfrac{1}{2} + \tfrac{1}{3} c \, \, \stackrel{!}{=} \, \, 1 \, .&#10;\end{eqnarray*}&#10;With $c = \tfrac{3}{2}$ the function $f$ is nomalized and non-negative and thus a density function:&#10;$$&#10;f(x,y) \, \, = \, \left\{ \begin{array}{l c l}&#10;x + \tfrac{3}{2} y^2 \, , &amp; &amp; \text{$0 \leq x \leq 1$ and $0 \leq y \leq 1$} \, , \\[1mm]&#10;0 \, , &amp; &amp; \text{otherwise} \, .&#10;\end{array} \right.&#10;$$&#10;}}&#10;\end{minipage}&#10;\end{document}"/>
  <p:tag name="IGUANATEXSIZE" val="20"/>
  <p:tag name="IGUANATEXCURSOR" val="8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2,272"/>
  <p:tag name="ORIGINALWIDTH" val="4055,493"/>
  <p:tag name="LATEXADDIN" val="\documentclass{article}\pagestyle{empty}&#10;\usepackage{amsmath}&#10;\usepackage{amsfonts}&#10;\usepackage{amssymb}&#10;\begin{document}&#10;\begin{minipage}{12.4 cm}&#10;{\sffamily{&#10;{\bf{b)}} We have&#10;\begin{eqnarray*}&#10;\mathbb{P}(0 \leq X \leq \tfrac{1}{2} \, , \, 0 \leq Y \leq \tfrac{1}{2}) &amp; = &amp;&#10;\int^{0.5}_0 \, \int^{0.5}_0 \left( x + \tfrac{3}{2} y^2 \right) \textrm{d} x \textrm{d} y \\[2mm]&#10;&amp; = &amp; \int^{0.5}_0 \, \Big[ \tfrac{1}{2} x^2 + \tfrac{3}{2} x y^2 \Big]^{x=0.5}_{x=0} \, \textrm{d} y \\[2mm]&#10;&amp; = &amp;&#10;\int^{0.5}_0 \left( \tfrac{1}{8} + \tfrac{3}{4} y^2 \right) \textrm{d} y \\[2mm]&#10;&amp; = &amp; \Big[ \tfrac{1}{8} y + \tfrac{1}{4} y^3 \Big]^{y=0.5}_{y=0} \, \, = \, \,&#10;\tfrac{1}{16} + \tfrac{1}{32} \, \, =\, \, \tfrac{3}{32} \, .&#10;\end{eqnarray*}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Bildschirmpräsentation (16:9)</PresentationFormat>
  <Paragraphs>119</Paragraphs>
  <Slides>49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Larissa-Design</vt:lpstr>
      <vt:lpstr>Calculus II for Management</vt:lpstr>
      <vt:lpstr>Folie 2</vt:lpstr>
      <vt:lpstr>Example: Volume of a tetrahedron</vt:lpstr>
      <vt:lpstr>Example: Volume of a tetrahedron</vt:lpstr>
      <vt:lpstr>Example: Volume of a tetrahedron</vt:lpstr>
      <vt:lpstr>Example: Changing the order of integration</vt:lpstr>
      <vt:lpstr>Example: Changing the order of integration</vt:lpstr>
      <vt:lpstr>Of course, the idea of a double integral extends to a higher nesting of integrals, like triple integrals</vt:lpstr>
      <vt:lpstr>Folie 9</vt:lpstr>
      <vt:lpstr>The properties of double integrals are analogous to those of integrals of functions in one variable (1/ 2)</vt:lpstr>
      <vt:lpstr>The properties of double integrals are analogous to those of integrals of functions in one variable (2/ 2)</vt:lpstr>
      <vt:lpstr>Being able to ‘slice’ regions allows an effective evaluation of integrals on sub-regions that can be expressed by vertical and horizontal cross sections</vt:lpstr>
      <vt:lpstr>Example: Computation of an area</vt:lpstr>
      <vt:lpstr>Example: Computation of an area</vt:lpstr>
      <vt:lpstr>The double integral of the constant unit function over a region gives the area of this region</vt:lpstr>
      <vt:lpstr>A bounded integrand function allows the setting of lower and upper bounds for the value of the integral</vt:lpstr>
      <vt:lpstr>Example: Application of the boundedness property </vt:lpstr>
      <vt:lpstr>Folie 18</vt:lpstr>
      <vt:lpstr>Recap: Density functions and probability</vt:lpstr>
      <vt:lpstr>The joint density function of two random variables connects probabilities with double integrals </vt:lpstr>
      <vt:lpstr>In analogy to density functions, the properties of a joint density function are non-negativity and normalization</vt:lpstr>
      <vt:lpstr>Example: Properties of the joint density function</vt:lpstr>
      <vt:lpstr>Example: Properties of the joint density function</vt:lpstr>
      <vt:lpstr>Two random variables are independent if their joint density function is the product of the individual density functions</vt:lpstr>
      <vt:lpstr>Example: Independent waiting times</vt:lpstr>
      <vt:lpstr>Example: Independent waiting times</vt:lpstr>
      <vt:lpstr>Example: Independent waiting times</vt:lpstr>
      <vt:lpstr>Example: Time at a restaurant</vt:lpstr>
      <vt:lpstr>Example: Time at a restaurant</vt:lpstr>
      <vt:lpstr>Example: Time at a restaurant</vt:lpstr>
      <vt:lpstr>For probability density functions of two variables there is an x-mean and a y-mean</vt:lpstr>
      <vt:lpstr>Example: Expected times at a restaurant</vt:lpstr>
      <vt:lpstr>Example: Expected times at a restaurant</vt:lpstr>
      <vt:lpstr>Recap: Probability density of a normally distributed random variable</vt:lpstr>
      <vt:lpstr>Example: Production accuracy</vt:lpstr>
      <vt:lpstr>Example: Production accuracy</vt:lpstr>
      <vt:lpstr>Example: Production accuracy</vt:lpstr>
      <vt:lpstr>Folie 38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156</cp:revision>
  <dcterms:created xsi:type="dcterms:W3CDTF">2020-04-04T18:50:50Z</dcterms:created>
  <dcterms:modified xsi:type="dcterms:W3CDTF">2023-02-17T13:04:39Z</dcterms:modified>
</cp:coreProperties>
</file>